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 ContentType="image/tiff"/>
  <Default Extension="xlsx" ContentType="application/vnd.openxmlformats-officedocument.spreadsheetml.sheet"/>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1.xml" ContentType="application/vnd.openxmlformats-officedocument.drawingml.chartshapes+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2.xml" ContentType="application/vnd.openxmlformats-officedocument.drawingml.chartshapes+xml"/>
  <Override PartName="/ppt/notesSlides/notesSlide8.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4007" r:id="rId1"/>
  </p:sldMasterIdLst>
  <p:notesMasterIdLst>
    <p:notesMasterId r:id="rId38"/>
  </p:notesMasterIdLst>
  <p:handoutMasterIdLst>
    <p:handoutMasterId r:id="rId39"/>
  </p:handoutMasterIdLst>
  <p:sldIdLst>
    <p:sldId id="326" r:id="rId2"/>
    <p:sldId id="396" r:id="rId3"/>
    <p:sldId id="360" r:id="rId4"/>
    <p:sldId id="366" r:id="rId5"/>
    <p:sldId id="384" r:id="rId6"/>
    <p:sldId id="383" r:id="rId7"/>
    <p:sldId id="361" r:id="rId8"/>
    <p:sldId id="385" r:id="rId9"/>
    <p:sldId id="382" r:id="rId10"/>
    <p:sldId id="363" r:id="rId11"/>
    <p:sldId id="327" r:id="rId12"/>
    <p:sldId id="374" r:id="rId13"/>
    <p:sldId id="376" r:id="rId14"/>
    <p:sldId id="386" r:id="rId15"/>
    <p:sldId id="397" r:id="rId16"/>
    <p:sldId id="378" r:id="rId17"/>
    <p:sldId id="399" r:id="rId18"/>
    <p:sldId id="381" r:id="rId19"/>
    <p:sldId id="379" r:id="rId20"/>
    <p:sldId id="387" r:id="rId21"/>
    <p:sldId id="391" r:id="rId22"/>
    <p:sldId id="395" r:id="rId23"/>
    <p:sldId id="390" r:id="rId24"/>
    <p:sldId id="389" r:id="rId25"/>
    <p:sldId id="403" r:id="rId26"/>
    <p:sldId id="402" r:id="rId27"/>
    <p:sldId id="398" r:id="rId28"/>
    <p:sldId id="380" r:id="rId29"/>
    <p:sldId id="392" r:id="rId30"/>
    <p:sldId id="394" r:id="rId31"/>
    <p:sldId id="393" r:id="rId32"/>
    <p:sldId id="388" r:id="rId33"/>
    <p:sldId id="288" r:id="rId34"/>
    <p:sldId id="404" r:id="rId35"/>
    <p:sldId id="405" r:id="rId36"/>
    <p:sldId id="400" r:id="rId37"/>
  </p:sldIdLst>
  <p:sldSz cx="12192000" cy="6858000"/>
  <p:notesSz cx="7315200" cy="9601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3B0E1"/>
    <a:srgbClr val="1D85B3"/>
    <a:srgbClr val="58310B"/>
    <a:srgbClr val="713D06"/>
    <a:srgbClr val="05040A"/>
    <a:srgbClr val="660033"/>
    <a:srgbClr val="FFFFCC"/>
    <a:srgbClr val="BFAED6"/>
    <a:srgbClr val="251322"/>
    <a:srgbClr val="B71E4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BCD782E-BD1B-4F81-8F2D-1C9958F7528E}" v="508" dt="2025-09-10T03:53:41.07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012" autoAdjust="0"/>
    <p:restoredTop sz="91226" autoAdjust="0"/>
  </p:normalViewPr>
  <p:slideViewPr>
    <p:cSldViewPr snapToGrid="0">
      <p:cViewPr varScale="1">
        <p:scale>
          <a:sx n="62" d="100"/>
          <a:sy n="62" d="100"/>
        </p:scale>
        <p:origin x="1258" y="274"/>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52" d="100"/>
          <a:sy n="52" d="100"/>
        </p:scale>
        <p:origin x="2604" y="6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handoutMaster" Target="handoutMasters/handout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1.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2.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Total Professed Member of the OFS-USA</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ivotFmts>
      <c:pivotFmt>
        <c:idx val="0"/>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2"/>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s>
    <c:plotArea>
      <c:layout/>
      <c:barChart>
        <c:barDir val="col"/>
        <c:grouping val="clustered"/>
        <c:varyColors val="0"/>
        <c:ser>
          <c:idx val="0"/>
          <c:order val="0"/>
          <c:tx>
            <c:v>Total</c:v>
          </c:tx>
          <c:spPr>
            <a:solidFill>
              <a:schemeClr val="accent1"/>
            </a:solidFill>
            <a:ln>
              <a:noFill/>
            </a:ln>
            <a:effectLst/>
          </c:spPr>
          <c:invertIfNegative val="0"/>
          <c:cat>
            <c:strLit>
              <c:ptCount val="15"/>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strLit>
          </c:cat>
          <c:val>
            <c:numLit>
              <c:formatCode>General</c:formatCode>
              <c:ptCount val="15"/>
              <c:pt idx="0">
                <c:v>14079</c:v>
              </c:pt>
              <c:pt idx="1">
                <c:v>13420</c:v>
              </c:pt>
              <c:pt idx="2">
                <c:v>13326</c:v>
              </c:pt>
              <c:pt idx="3">
                <c:v>12879</c:v>
              </c:pt>
              <c:pt idx="4">
                <c:v>12711</c:v>
              </c:pt>
              <c:pt idx="5">
                <c:v>12504</c:v>
              </c:pt>
              <c:pt idx="6">
                <c:v>12100</c:v>
              </c:pt>
              <c:pt idx="7">
                <c:v>11975</c:v>
              </c:pt>
              <c:pt idx="8">
                <c:v>11754</c:v>
              </c:pt>
              <c:pt idx="9">
                <c:v>11561</c:v>
              </c:pt>
              <c:pt idx="10">
                <c:v>11139</c:v>
              </c:pt>
              <c:pt idx="11">
                <c:v>11048</c:v>
              </c:pt>
              <c:pt idx="12">
                <c:v>10675</c:v>
              </c:pt>
              <c:pt idx="13">
                <c:v>10075</c:v>
              </c:pt>
              <c:pt idx="14">
                <c:v>9427</c:v>
              </c:pt>
            </c:numLit>
          </c:val>
          <c:extLst>
            <c:ext xmlns:c16="http://schemas.microsoft.com/office/drawing/2014/chart" uri="{C3380CC4-5D6E-409C-BE32-E72D297353CC}">
              <c16:uniqueId val="{00000000-B0F3-4CD4-A927-29858BC29004}"/>
            </c:ext>
          </c:extLst>
        </c:ser>
        <c:dLbls>
          <c:showLegendKey val="0"/>
          <c:showVal val="0"/>
          <c:showCatName val="0"/>
          <c:showSerName val="0"/>
          <c:showPercent val="0"/>
          <c:showBubbleSize val="0"/>
        </c:dLbls>
        <c:gapWidth val="219"/>
        <c:overlap val="-27"/>
        <c:axId val="1979566447"/>
        <c:axId val="1979564047"/>
      </c:barChart>
      <c:catAx>
        <c:axId val="197956644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1979564047"/>
        <c:crosses val="autoZero"/>
        <c:auto val="1"/>
        <c:lblAlgn val="ctr"/>
        <c:lblOffset val="100"/>
        <c:noMultiLvlLbl val="0"/>
      </c:catAx>
      <c:valAx>
        <c:axId val="1979564047"/>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979566447"/>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3200" b="1" i="0" u="none" strike="noStrike" kern="1200" baseline="0">
                <a:solidFill>
                  <a:schemeClr val="dk1">
                    <a:lumMod val="75000"/>
                    <a:lumOff val="25000"/>
                  </a:schemeClr>
                </a:solidFill>
                <a:latin typeface="+mn-lt"/>
                <a:ea typeface="+mn-ea"/>
                <a:cs typeface="+mn-cs"/>
              </a:defRPr>
            </a:pPr>
            <a:r>
              <a:rPr lang="en-US" sz="3200" dirty="0">
                <a:latin typeface="Tahoma" panose="020B0604030504040204" pitchFamily="34" charset="0"/>
                <a:ea typeface="Tahoma" panose="020B0604030504040204" pitchFamily="34" charset="0"/>
                <a:cs typeface="Tahoma" panose="020B0604030504040204" pitchFamily="34" charset="0"/>
              </a:rPr>
              <a:t>Age of Fraternities </a:t>
            </a:r>
          </a:p>
          <a:p>
            <a:pPr>
              <a:defRPr sz="3200"/>
            </a:pPr>
            <a:r>
              <a:rPr lang="en-US" sz="3200" dirty="0">
                <a:latin typeface="Tahoma" panose="020B0604030504040204" pitchFamily="34" charset="0"/>
                <a:ea typeface="Tahoma" panose="020B0604030504040204" pitchFamily="34" charset="0"/>
                <a:cs typeface="Tahoma" panose="020B0604030504040204" pitchFamily="34" charset="0"/>
              </a:rPr>
              <a:t>(as listed in the database)</a:t>
            </a:r>
          </a:p>
        </c:rich>
      </c:tx>
      <c:layout>
        <c:manualLayout>
          <c:xMode val="edge"/>
          <c:yMode val="edge"/>
          <c:x val="0.18385410769898899"/>
          <c:y val="2.5825279734769994E-2"/>
        </c:manualLayout>
      </c:layout>
      <c:overlay val="0"/>
      <c:spPr>
        <a:noFill/>
        <a:ln>
          <a:noFill/>
        </a:ln>
        <a:effectLst/>
      </c:spPr>
      <c:txPr>
        <a:bodyPr rot="0" spcFirstLastPara="1" vertOverflow="ellipsis" vert="horz" wrap="square" anchor="ctr" anchorCtr="1"/>
        <a:lstStyle/>
        <a:p>
          <a:pPr>
            <a:defRPr sz="32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pieChart>
        <c:varyColors val="1"/>
        <c:ser>
          <c:idx val="0"/>
          <c:order val="0"/>
          <c:dPt>
            <c:idx val="0"/>
            <c:bubble3D val="0"/>
            <c:spPr>
              <a:solidFill>
                <a:schemeClr val="accent1"/>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D291-4C9C-AEB0-1D726718C40A}"/>
              </c:ext>
            </c:extLst>
          </c:dPt>
          <c:dPt>
            <c:idx val="1"/>
            <c:bubble3D val="0"/>
            <c:spPr>
              <a:solidFill>
                <a:schemeClr val="accent2"/>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D291-4C9C-AEB0-1D726718C40A}"/>
              </c:ext>
            </c:extLst>
          </c:dPt>
          <c:dPt>
            <c:idx val="2"/>
            <c:bubble3D val="0"/>
            <c:spPr>
              <a:solidFill>
                <a:schemeClr val="accent3"/>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D291-4C9C-AEB0-1D726718C40A}"/>
              </c:ext>
            </c:extLst>
          </c:dPt>
          <c:dPt>
            <c:idx val="3"/>
            <c:bubble3D val="0"/>
            <c:spPr>
              <a:solidFill>
                <a:schemeClr val="accent4"/>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D291-4C9C-AEB0-1D726718C40A}"/>
              </c:ext>
            </c:extLst>
          </c:dPt>
          <c:dPt>
            <c:idx val="4"/>
            <c:bubble3D val="0"/>
            <c:spPr>
              <a:solidFill>
                <a:schemeClr val="accent5"/>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9-D291-4C9C-AEB0-1D726718C40A}"/>
              </c:ext>
            </c:extLst>
          </c:dPt>
          <c:dLbls>
            <c:dLbl>
              <c:idx val="0"/>
              <c:layout>
                <c:manualLayout>
                  <c:x val="3.3994515908015971E-2"/>
                  <c:y val="-3.7609947090652185E-2"/>
                </c:manualLayout>
              </c:layout>
              <c:tx>
                <c:rich>
                  <a:bodyPr/>
                  <a:lstStyle/>
                  <a:p>
                    <a:r>
                      <a:rPr lang="en-US" dirty="0"/>
                      <a:t> ? 12%</a:t>
                    </a:r>
                    <a:r>
                      <a:rPr lang="en-US" baseline="0" dirty="0"/>
                      <a:t> </a:t>
                    </a:r>
                    <a:endParaRPr lang="en-US" dirty="0"/>
                  </a:p>
                </c:rich>
              </c:tx>
              <c:dLblPos val="bestFit"/>
              <c:showLegendKey val="0"/>
              <c:showVal val="0"/>
              <c:showCatName val="1"/>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1-D291-4C9C-AEB0-1D726718C40A}"/>
                </c:ext>
              </c:extLst>
            </c:dLbl>
            <c:dLbl>
              <c:idx val="1"/>
              <c:layout>
                <c:manualLayout>
                  <c:x val="-4.1635238665245621E-2"/>
                  <c:y val="-1.9671001805351494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D291-4C9C-AEB0-1D726718C40A}"/>
                </c:ext>
              </c:extLst>
            </c:dLbl>
            <c:dLbl>
              <c:idx val="2"/>
              <c:layout>
                <c:manualLayout>
                  <c:x val="9.8926603988119827E-3"/>
                  <c:y val="1.4043391365925863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D291-4C9C-AEB0-1D726718C40A}"/>
                </c:ext>
              </c:extLst>
            </c:dLbl>
            <c:dLbl>
              <c:idx val="3"/>
              <c:layout>
                <c:manualLayout>
                  <c:x val="7.4862582417577039E-2"/>
                  <c:y val="-0.16123395423061931"/>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D291-4C9C-AEB0-1D726718C40A}"/>
                </c:ext>
              </c:extLst>
            </c:dLbl>
            <c:dLbl>
              <c:idx val="4"/>
              <c:layout>
                <c:manualLayout>
                  <c:x val="0.12968357445810594"/>
                  <c:y val="-4.0964302755631961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9-D291-4C9C-AEB0-1D726718C40A}"/>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2800" b="1" i="0" u="none" strike="noStrike" kern="1200" baseline="0">
                    <a:solidFill>
                      <a:schemeClr val="lt1"/>
                    </a:solidFill>
                    <a:latin typeface="+mn-lt"/>
                    <a:ea typeface="+mn-ea"/>
                    <a:cs typeface="+mn-cs"/>
                  </a:defRPr>
                </a:pPr>
                <a:endParaRPr lang="en-US"/>
              </a:p>
            </c:txPr>
            <c:dLblPos val="ctr"/>
            <c:showLegendKey val="0"/>
            <c:showVal val="0"/>
            <c:showCatName val="1"/>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Summary!$B$36:$B$40</c:f>
              <c:strCache>
                <c:ptCount val="5"/>
                <c:pt idx="0">
                  <c:v>Unknown Age</c:v>
                </c:pt>
                <c:pt idx="1">
                  <c:v>&lt; 50 years</c:v>
                </c:pt>
                <c:pt idx="2">
                  <c:v>50-100</c:v>
                </c:pt>
                <c:pt idx="3">
                  <c:v>100-150</c:v>
                </c:pt>
                <c:pt idx="4">
                  <c:v>150+</c:v>
                </c:pt>
              </c:strCache>
            </c:strRef>
          </c:cat>
          <c:val>
            <c:numRef>
              <c:f>Summary!$C$36:$C$40</c:f>
              <c:numCache>
                <c:formatCode>General</c:formatCode>
                <c:ptCount val="5"/>
                <c:pt idx="0">
                  <c:v>66</c:v>
                </c:pt>
                <c:pt idx="1">
                  <c:v>272</c:v>
                </c:pt>
                <c:pt idx="2">
                  <c:v>156</c:v>
                </c:pt>
                <c:pt idx="3">
                  <c:v>35</c:v>
                </c:pt>
                <c:pt idx="4">
                  <c:v>5</c:v>
                </c:pt>
              </c:numCache>
            </c:numRef>
          </c:val>
          <c:extLst>
            <c:ext xmlns:c16="http://schemas.microsoft.com/office/drawing/2014/chart" uri="{C3380CC4-5D6E-409C-BE32-E72D297353CC}">
              <c16:uniqueId val="{0000000A-D291-4C9C-AEB0-1D726718C40A}"/>
            </c:ext>
          </c:extLst>
        </c:ser>
        <c:dLbls>
          <c:dLblPos val="ctr"/>
          <c:showLegendKey val="0"/>
          <c:showVal val="0"/>
          <c:showCatName val="0"/>
          <c:showSerName val="0"/>
          <c:showPercent val="1"/>
          <c:showBubbleSize val="0"/>
          <c:showLeaderLines val="1"/>
        </c:dLbls>
        <c:firstSliceAng val="133"/>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r>
              <a:rPr lang="en-US" sz="2800" dirty="0">
                <a:latin typeface="Tahoma" panose="020B0604030504040204" pitchFamily="34" charset="0"/>
                <a:ea typeface="Tahoma" panose="020B0604030504040204" pitchFamily="34" charset="0"/>
                <a:cs typeface="Tahoma" panose="020B0604030504040204" pitchFamily="34" charset="0"/>
              </a:rPr>
              <a:t>OFS-USA Fraternities Established </a:t>
            </a:r>
          </a:p>
          <a:p>
            <a:pPr>
              <a:defRPr/>
            </a:pPr>
            <a:r>
              <a:rPr lang="en-US" sz="2800" dirty="0">
                <a:latin typeface="Tahoma" panose="020B0604030504040204" pitchFamily="34" charset="0"/>
                <a:ea typeface="Tahoma" panose="020B0604030504040204" pitchFamily="34" charset="0"/>
                <a:cs typeface="Tahoma" panose="020B0604030504040204" pitchFamily="34" charset="0"/>
              </a:rPr>
              <a:t>less than 50 years</a:t>
            </a:r>
          </a:p>
        </c:rich>
      </c:tx>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pieChart>
        <c:varyColors val="1"/>
        <c:ser>
          <c:idx val="0"/>
          <c:order val="0"/>
          <c:dPt>
            <c:idx val="0"/>
            <c:bubble3D val="0"/>
            <c:spPr>
              <a:solidFill>
                <a:schemeClr val="accent1"/>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5F25-4937-9B42-70B0981AF282}"/>
              </c:ext>
            </c:extLst>
          </c:dPt>
          <c:dPt>
            <c:idx val="1"/>
            <c:bubble3D val="0"/>
            <c:spPr>
              <a:solidFill>
                <a:schemeClr val="accent2"/>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5F25-4937-9B42-70B0981AF282}"/>
              </c:ext>
            </c:extLst>
          </c:dPt>
          <c:dPt>
            <c:idx val="2"/>
            <c:bubble3D val="0"/>
            <c:spPr>
              <a:solidFill>
                <a:schemeClr val="accent3"/>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5F25-4937-9B42-70B0981AF282}"/>
              </c:ext>
            </c:extLst>
          </c:dPt>
          <c:dPt>
            <c:idx val="3"/>
            <c:bubble3D val="0"/>
            <c:spPr>
              <a:solidFill>
                <a:schemeClr val="accent4"/>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5F25-4937-9B42-70B0981AF282}"/>
              </c:ext>
            </c:extLst>
          </c:dPt>
          <c:dPt>
            <c:idx val="4"/>
            <c:bubble3D val="0"/>
            <c:spPr>
              <a:solidFill>
                <a:schemeClr val="accent5"/>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9-5F25-4937-9B42-70B0981AF282}"/>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Summary!$Q$39:$U$39</c:f>
              <c:strCache>
                <c:ptCount val="5"/>
                <c:pt idx="0">
                  <c:v>10 yrs or less</c:v>
                </c:pt>
                <c:pt idx="1">
                  <c:v>11-20 yrs</c:v>
                </c:pt>
                <c:pt idx="2">
                  <c:v>21-30 yrs</c:v>
                </c:pt>
                <c:pt idx="3">
                  <c:v>31-40 yrs</c:v>
                </c:pt>
                <c:pt idx="4">
                  <c:v>41-50 yrs</c:v>
                </c:pt>
              </c:strCache>
            </c:strRef>
          </c:cat>
          <c:val>
            <c:numRef>
              <c:f>Summary!$Q$40:$U$40</c:f>
              <c:numCache>
                <c:formatCode>General</c:formatCode>
                <c:ptCount val="5"/>
                <c:pt idx="0">
                  <c:v>35</c:v>
                </c:pt>
                <c:pt idx="1">
                  <c:v>49</c:v>
                </c:pt>
                <c:pt idx="2">
                  <c:v>58</c:v>
                </c:pt>
                <c:pt idx="3">
                  <c:v>77</c:v>
                </c:pt>
                <c:pt idx="4">
                  <c:v>53</c:v>
                </c:pt>
              </c:numCache>
            </c:numRef>
          </c:val>
          <c:extLst>
            <c:ext xmlns:c16="http://schemas.microsoft.com/office/drawing/2014/chart" uri="{C3380CC4-5D6E-409C-BE32-E72D297353CC}">
              <c16:uniqueId val="{0000000A-5F25-4937-9B42-70B0981AF282}"/>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layout>
        <c:manualLayout>
          <c:xMode val="edge"/>
          <c:yMode val="edge"/>
          <c:x val="0.76222805674911032"/>
          <c:y val="0.46773244953237136"/>
          <c:w val="0.14969185305045216"/>
          <c:h val="0.32879019274739307"/>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2000" b="0" i="0" u="none" strike="noStrike" kern="1200" baseline="0">
              <a:solidFill>
                <a:schemeClr val="dk1">
                  <a:lumMod val="75000"/>
                  <a:lumOff val="2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userShapes r:id="rId4"/>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1" i="0" u="none" strike="noStrike" kern="1200" spc="0" normalizeH="0" baseline="0">
                <a:solidFill>
                  <a:schemeClr val="dk1">
                    <a:lumMod val="50000"/>
                    <a:lumOff val="50000"/>
                  </a:schemeClr>
                </a:solidFill>
                <a:latin typeface="+mj-lt"/>
                <a:ea typeface="+mj-ea"/>
                <a:cs typeface="+mj-cs"/>
              </a:defRPr>
            </a:pPr>
            <a:r>
              <a:rPr lang="en-US" sz="2400">
                <a:latin typeface="Tahoma" panose="020B0604030504040204" pitchFamily="34" charset="0"/>
                <a:ea typeface="Tahoma" panose="020B0604030504040204" pitchFamily="34" charset="0"/>
                <a:cs typeface="Tahoma" panose="020B0604030504040204" pitchFamily="34" charset="0"/>
              </a:rPr>
              <a:t>OFS-USA Members (Active Professed and Candidates) </a:t>
            </a:r>
          </a:p>
        </c:rich>
      </c:tx>
      <c:overlay val="0"/>
      <c:spPr>
        <a:noFill/>
        <a:ln>
          <a:noFill/>
        </a:ln>
        <a:effectLst/>
      </c:spPr>
      <c:txPr>
        <a:bodyPr rot="0" spcFirstLastPara="1" vertOverflow="ellipsis" vert="horz" wrap="square" anchor="ctr" anchorCtr="1"/>
        <a:lstStyle/>
        <a:p>
          <a:pPr>
            <a:defRPr sz="2400" b="1" i="0" u="none" strike="noStrike" kern="1200" spc="0" normalizeH="0" baseline="0">
              <a:solidFill>
                <a:schemeClr val="dk1">
                  <a:lumMod val="50000"/>
                  <a:lumOff val="50000"/>
                </a:schemeClr>
              </a:solidFill>
              <a:latin typeface="+mj-lt"/>
              <a:ea typeface="+mj-ea"/>
              <a:cs typeface="+mj-cs"/>
            </a:defRPr>
          </a:pPr>
          <a:endParaRPr lang="en-US"/>
        </a:p>
      </c:txPr>
    </c:title>
    <c:autoTitleDeleted val="0"/>
    <c:plotArea>
      <c:layout>
        <c:manualLayout>
          <c:layoutTarget val="inner"/>
          <c:xMode val="edge"/>
          <c:yMode val="edge"/>
          <c:x val="0.24744508118433617"/>
          <c:y val="0.17200292397660819"/>
          <c:w val="0.48600764087870107"/>
          <c:h val="0.74393274853801172"/>
        </c:manualLayout>
      </c:layout>
      <c:pieChart>
        <c:varyColors val="1"/>
        <c:ser>
          <c:idx val="0"/>
          <c:order val="0"/>
          <c:explosion val="2"/>
          <c:dPt>
            <c:idx val="0"/>
            <c:bubble3D val="0"/>
            <c:spPr>
              <a:solidFill>
                <a:srgbClr val="7030A0">
                  <a:alpha val="53000"/>
                </a:srgbClr>
              </a:solidFill>
              <a:ln w="19050">
                <a:solidFill>
                  <a:schemeClr val="lt1"/>
                </a:solidFill>
              </a:ln>
              <a:effectLst/>
            </c:spPr>
            <c:extLst>
              <c:ext xmlns:c16="http://schemas.microsoft.com/office/drawing/2014/chart" uri="{C3380CC4-5D6E-409C-BE32-E72D297353CC}">
                <c16:uniqueId val="{00000001-BF73-430F-97A7-2BE05EFD133C}"/>
              </c:ext>
            </c:extLst>
          </c:dPt>
          <c:dPt>
            <c:idx val="1"/>
            <c:bubble3D val="0"/>
            <c:spPr>
              <a:gradFill>
                <a:gsLst>
                  <a:gs pos="100000">
                    <a:schemeClr val="accent2">
                      <a:lumMod val="60000"/>
                      <a:lumOff val="40000"/>
                    </a:schemeClr>
                  </a:gs>
                  <a:gs pos="0">
                    <a:schemeClr val="accent2"/>
                  </a:gs>
                </a:gsLst>
                <a:lin ang="5400000" scaled="0"/>
              </a:gradFill>
              <a:ln w="19050">
                <a:solidFill>
                  <a:schemeClr val="lt1"/>
                </a:solidFill>
              </a:ln>
              <a:effectLst/>
            </c:spPr>
            <c:extLst>
              <c:ext xmlns:c16="http://schemas.microsoft.com/office/drawing/2014/chart" uri="{C3380CC4-5D6E-409C-BE32-E72D297353CC}">
                <c16:uniqueId val="{00000003-BF73-430F-97A7-2BE05EFD133C}"/>
              </c:ext>
            </c:extLst>
          </c:dPt>
          <c:dPt>
            <c:idx val="2"/>
            <c:bubble3D val="0"/>
            <c:spPr>
              <a:gradFill>
                <a:gsLst>
                  <a:gs pos="100000">
                    <a:schemeClr val="accent3">
                      <a:lumMod val="60000"/>
                      <a:lumOff val="40000"/>
                    </a:schemeClr>
                  </a:gs>
                  <a:gs pos="0">
                    <a:schemeClr val="accent3"/>
                  </a:gs>
                </a:gsLst>
                <a:lin ang="5400000" scaled="0"/>
              </a:gradFill>
              <a:ln w="19050">
                <a:solidFill>
                  <a:schemeClr val="lt1"/>
                </a:solidFill>
              </a:ln>
              <a:effectLst/>
            </c:spPr>
            <c:extLst>
              <c:ext xmlns:c16="http://schemas.microsoft.com/office/drawing/2014/chart" uri="{C3380CC4-5D6E-409C-BE32-E72D297353CC}">
                <c16:uniqueId val="{00000005-BF73-430F-97A7-2BE05EFD133C}"/>
              </c:ext>
            </c:extLst>
          </c:dPt>
          <c:dPt>
            <c:idx val="3"/>
            <c:bubble3D val="0"/>
            <c:spPr>
              <a:gradFill>
                <a:gsLst>
                  <a:gs pos="100000">
                    <a:schemeClr val="accent4">
                      <a:lumMod val="60000"/>
                      <a:lumOff val="40000"/>
                    </a:schemeClr>
                  </a:gs>
                  <a:gs pos="0">
                    <a:schemeClr val="accent4"/>
                  </a:gs>
                </a:gsLst>
                <a:lin ang="5400000" scaled="0"/>
              </a:gradFill>
              <a:ln w="19050">
                <a:solidFill>
                  <a:schemeClr val="lt1"/>
                </a:solidFill>
              </a:ln>
              <a:effectLst/>
            </c:spPr>
            <c:extLst>
              <c:ext xmlns:c16="http://schemas.microsoft.com/office/drawing/2014/chart" uri="{C3380CC4-5D6E-409C-BE32-E72D297353CC}">
                <c16:uniqueId val="{00000007-BF73-430F-97A7-2BE05EFD133C}"/>
              </c:ext>
            </c:extLst>
          </c:dPt>
          <c:dPt>
            <c:idx val="4"/>
            <c:bubble3D val="0"/>
            <c:spPr>
              <a:gradFill>
                <a:gsLst>
                  <a:gs pos="100000">
                    <a:schemeClr val="accent5">
                      <a:lumMod val="60000"/>
                      <a:lumOff val="40000"/>
                    </a:schemeClr>
                  </a:gs>
                  <a:gs pos="0">
                    <a:schemeClr val="accent5"/>
                  </a:gs>
                </a:gsLst>
                <a:lin ang="5400000" scaled="0"/>
              </a:gradFill>
              <a:ln w="19050">
                <a:solidFill>
                  <a:schemeClr val="lt1"/>
                </a:solidFill>
              </a:ln>
              <a:effectLst/>
            </c:spPr>
            <c:extLst>
              <c:ext xmlns:c16="http://schemas.microsoft.com/office/drawing/2014/chart" uri="{C3380CC4-5D6E-409C-BE32-E72D297353CC}">
                <c16:uniqueId val="{00000009-BF73-430F-97A7-2BE05EFD133C}"/>
              </c:ext>
            </c:extLst>
          </c:dPt>
          <c:dPt>
            <c:idx val="5"/>
            <c:bubble3D val="0"/>
            <c:spPr>
              <a:gradFill>
                <a:gsLst>
                  <a:gs pos="100000">
                    <a:schemeClr val="accent6">
                      <a:lumMod val="60000"/>
                      <a:lumOff val="40000"/>
                    </a:schemeClr>
                  </a:gs>
                  <a:gs pos="0">
                    <a:schemeClr val="accent6"/>
                  </a:gs>
                </a:gsLst>
                <a:lin ang="5400000" scaled="0"/>
              </a:gradFill>
              <a:ln w="19050">
                <a:solidFill>
                  <a:schemeClr val="lt1"/>
                </a:solidFill>
              </a:ln>
              <a:effectLst/>
            </c:spPr>
            <c:extLst>
              <c:ext xmlns:c16="http://schemas.microsoft.com/office/drawing/2014/chart" uri="{C3380CC4-5D6E-409C-BE32-E72D297353CC}">
                <c16:uniqueId val="{0000000B-BF73-430F-97A7-2BE05EFD133C}"/>
              </c:ext>
            </c:extLst>
          </c:dPt>
          <c:dLbls>
            <c:dLbl>
              <c:idx val="0"/>
              <c:layout>
                <c:manualLayout>
                  <c:x val="5.8021751498440979E-2"/>
                  <c:y val="0.16209131068775723"/>
                </c:manualLayout>
              </c:layout>
              <c:dLblPos val="bestFit"/>
              <c:showLegendKey val="0"/>
              <c:showVal val="1"/>
              <c:showCatName val="1"/>
              <c:showSerName val="0"/>
              <c:showPercent val="1"/>
              <c:showBubbleSize val="0"/>
              <c:extLst>
                <c:ext xmlns:c15="http://schemas.microsoft.com/office/drawing/2012/chart" uri="{CE6537A1-D6FC-4f65-9D91-7224C49458BB}">
                  <c15:layout>
                    <c:manualLayout>
                      <c:w val="0.27845867325455514"/>
                      <c:h val="0.20730996285578182"/>
                    </c:manualLayout>
                  </c15:layout>
                </c:ext>
                <c:ext xmlns:c16="http://schemas.microsoft.com/office/drawing/2014/chart" uri="{C3380CC4-5D6E-409C-BE32-E72D297353CC}">
                  <c16:uniqueId val="{00000001-BF73-430F-97A7-2BE05EFD133C}"/>
                </c:ext>
              </c:extLst>
            </c:dLbl>
            <c:dLbl>
              <c:idx val="1"/>
              <c:layout>
                <c:manualLayout>
                  <c:x val="0.10682828328407377"/>
                  <c:y val="2.0125074826173043E-2"/>
                </c:manualLayout>
              </c:layout>
              <c:dLblPos val="bestFi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BF73-430F-97A7-2BE05EFD133C}"/>
                </c:ext>
              </c:extLst>
            </c:dLbl>
            <c:dLbl>
              <c:idx val="2"/>
              <c:layout>
                <c:manualLayout>
                  <c:x val="6.4592177221663202E-2"/>
                  <c:y val="0.1413077297971522"/>
                </c:manualLayout>
              </c:layout>
              <c:dLblPos val="bestFi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BF73-430F-97A7-2BE05EFD133C}"/>
                </c:ext>
              </c:extLst>
            </c:dLbl>
            <c:dLbl>
              <c:idx val="3"/>
              <c:layout>
                <c:manualLayout>
                  <c:x val="-1.7765607021185393E-2"/>
                  <c:y val="4.7337914997467409E-2"/>
                </c:manualLayout>
              </c:layout>
              <c:dLblPos val="bestFit"/>
              <c:showLegendKey val="0"/>
              <c:showVal val="1"/>
              <c:showCatName val="1"/>
              <c:showSerName val="0"/>
              <c:showPercent val="1"/>
              <c:showBubbleSize val="0"/>
              <c:extLst>
                <c:ext xmlns:c15="http://schemas.microsoft.com/office/drawing/2012/chart" uri="{CE6537A1-D6FC-4f65-9D91-7224C49458BB}">
                  <c15:layout>
                    <c:manualLayout>
                      <c:w val="0.17027220630372492"/>
                      <c:h val="0.17160087719298242"/>
                    </c:manualLayout>
                  </c15:layout>
                </c:ext>
                <c:ext xmlns:c16="http://schemas.microsoft.com/office/drawing/2014/chart" uri="{C3380CC4-5D6E-409C-BE32-E72D297353CC}">
                  <c16:uniqueId val="{00000007-BF73-430F-97A7-2BE05EFD133C}"/>
                </c:ext>
              </c:extLst>
            </c:dLbl>
            <c:dLbl>
              <c:idx val="4"/>
              <c:layout>
                <c:manualLayout>
                  <c:x val="-5.1910025455132944E-2"/>
                  <c:y val="-0.10941849611348674"/>
                </c:manualLayout>
              </c:layout>
              <c:dLblPos val="bestFi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9-BF73-430F-97A7-2BE05EFD133C}"/>
                </c:ext>
              </c:extLst>
            </c:dLbl>
            <c:dLbl>
              <c:idx val="5"/>
              <c:layout>
                <c:manualLayout>
                  <c:x val="1.0692717851529282E-2"/>
                  <c:y val="6.2550939356264684E-2"/>
                </c:manualLayout>
              </c:layout>
              <c:dLblPos val="bestFi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B-BF73-430F-97A7-2BE05EFD133C}"/>
                </c:ext>
              </c:extLst>
            </c:dLbl>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dk1">
                        <a:lumMod val="75000"/>
                        <a:lumOff val="25000"/>
                      </a:schemeClr>
                    </a:solidFill>
                    <a:latin typeface="+mn-lt"/>
                    <a:ea typeface="+mn-ea"/>
                    <a:cs typeface="+mn-cs"/>
                  </a:defRPr>
                </a:pPr>
                <a:endParaRPr lang="en-US"/>
              </a:p>
            </c:txPr>
            <c:dLblPos val="ctr"/>
            <c:showLegendKey val="0"/>
            <c:showVal val="1"/>
            <c:showCatName val="1"/>
            <c:showSerName val="0"/>
            <c:showPercent val="1"/>
            <c:showBubbleSize val="0"/>
            <c:showLeaderLines val="1"/>
            <c:leaderLines>
              <c:spPr>
                <a:ln w="9525" cap="flat" cmpd="sng" algn="ctr">
                  <a:solidFill>
                    <a:schemeClr val="dk1">
                      <a:lumMod val="35000"/>
                      <a:lumOff val="65000"/>
                    </a:schemeClr>
                  </a:solidFill>
                  <a:round/>
                </a:ln>
                <a:effectLst/>
              </c:spPr>
            </c:leaderLines>
            <c:extLst>
              <c:ext xmlns:c15="http://schemas.microsoft.com/office/drawing/2012/chart" uri="{CE6537A1-D6FC-4f65-9D91-7224C49458BB}"/>
            </c:extLst>
          </c:dLbls>
          <c:cat>
            <c:strRef>
              <c:f>Generations!$B$44:$G$44</c:f>
              <c:strCache>
                <c:ptCount val="6"/>
                <c:pt idx="0">
                  <c:v>Silent Generation 1928 - 1945</c:v>
                </c:pt>
                <c:pt idx="1">
                  <c:v>Baby Boomers 1946-1964</c:v>
                </c:pt>
                <c:pt idx="2">
                  <c:v> Gen X 1965-1980</c:v>
                </c:pt>
                <c:pt idx="3">
                  <c:v>Millennials 1981-1996</c:v>
                </c:pt>
                <c:pt idx="4">
                  <c:v>Gen Z 1997-2012</c:v>
                </c:pt>
                <c:pt idx="5">
                  <c:v>Unknown Year</c:v>
                </c:pt>
              </c:strCache>
            </c:strRef>
          </c:cat>
          <c:val>
            <c:numRef>
              <c:f>Generations!$B$45:$G$45</c:f>
              <c:numCache>
                <c:formatCode>General</c:formatCode>
                <c:ptCount val="6"/>
                <c:pt idx="0">
                  <c:v>2090</c:v>
                </c:pt>
                <c:pt idx="1">
                  <c:v>4292</c:v>
                </c:pt>
                <c:pt idx="2">
                  <c:v>750</c:v>
                </c:pt>
                <c:pt idx="3">
                  <c:v>139</c:v>
                </c:pt>
                <c:pt idx="4">
                  <c:v>21</c:v>
                </c:pt>
                <c:pt idx="5">
                  <c:v>2664</c:v>
                </c:pt>
              </c:numCache>
            </c:numRef>
          </c:val>
          <c:extLst>
            <c:ext xmlns:c16="http://schemas.microsoft.com/office/drawing/2014/chart" uri="{C3380CC4-5D6E-409C-BE32-E72D297353CC}">
              <c16:uniqueId val="{0000000C-BF73-430F-97A7-2BE05EFD133C}"/>
            </c:ext>
          </c:extLst>
        </c:ser>
        <c:dLbls>
          <c:dLblPos val="ctr"/>
          <c:showLegendKey val="0"/>
          <c:showVal val="0"/>
          <c:showCatName val="0"/>
          <c:showSerName val="0"/>
          <c:showPercent val="1"/>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pattFill prst="dkDnDiag">
      <a:fgClr>
        <a:schemeClr val="lt1"/>
      </a:fgClr>
      <a:bgClr>
        <a:schemeClr val="dk1">
          <a:lumMod val="10000"/>
          <a:lumOff val="90000"/>
        </a:schemeClr>
      </a:bgClr>
    </a:pattFill>
    <a:ln w="9525" cap="flat" cmpd="sng" algn="ctr">
      <a:solidFill>
        <a:schemeClr val="dk1">
          <a:lumMod val="15000"/>
          <a:lumOff val="85000"/>
        </a:schemeClr>
      </a:solid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56">
  <cs:axisTitle>
    <cs:lnRef idx="0"/>
    <cs:fillRef idx="0"/>
    <cs:effectRef idx="0"/>
    <cs:fontRef idx="minor">
      <a:schemeClr val="dk1">
        <a:lumMod val="65000"/>
        <a:lumOff val="35000"/>
      </a:schemeClr>
    </cs:fontRef>
    <cs:defRPr sz="900" b="1" kern="1200"/>
  </cs:axisTitle>
  <cs:categoryAxis>
    <cs:lnRef idx="0"/>
    <cs:fillRef idx="0"/>
    <cs:effectRef idx="0"/>
    <cs:fontRef idx="minor">
      <a:schemeClr val="dk1">
        <a:lumMod val="65000"/>
        <a:lumOff val="35000"/>
      </a:schemeClr>
    </cs:fontRef>
    <cs:defRPr sz="900" kern="1200" cap="none" spc="0" normalizeH="0" baseline="0"/>
  </cs:categoryAxis>
  <cs:chartArea>
    <cs:lnRef idx="0"/>
    <cs:fillRef idx="0"/>
    <cs:effectRef idx="0"/>
    <cs:fontRef idx="minor">
      <a:schemeClr val="dk1"/>
    </cs:fontRef>
    <cs:spPr>
      <a:pattFill prst="dkDnDiag">
        <a:fgClr>
          <a:schemeClr val="lt1"/>
        </a:fgClr>
        <a:bgClr>
          <a:schemeClr val="dk1">
            <a:lumMod val="10000"/>
            <a:lumOff val="90000"/>
          </a:schemeClr>
        </a:bgClr>
      </a:pattFill>
      <a:ln w="9525" cap="flat" cmpd="sng" algn="ctr">
        <a:solidFill>
          <a:schemeClr val="dk1">
            <a:lumMod val="15000"/>
            <a:lumOff val="85000"/>
          </a:schemeClr>
        </a:solidFill>
        <a:round/>
      </a:ln>
    </cs:spPr>
    <cs:defRPr sz="900" kern="1200"/>
  </cs:chartArea>
  <cs:dataLabel>
    <cs:lnRef idx="0"/>
    <cs:fillRef idx="0"/>
    <cs:effectRef idx="0"/>
    <cs:fontRef idx="minor">
      <a:schemeClr val="dk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gradFill>
        <a:gsLst>
          <a:gs pos="100000">
            <a:schemeClr val="phClr">
              <a:lumMod val="60000"/>
              <a:lumOff val="40000"/>
            </a:schemeClr>
          </a:gs>
          <a:gs pos="0">
            <a:schemeClr val="phClr"/>
          </a:gs>
        </a:gsLst>
        <a:lin ang="5400000" scaled="0"/>
      </a:gradFill>
      <a:ln w="19050">
        <a:solidFill>
          <a:schemeClr val="lt1"/>
        </a:solidFill>
      </a:ln>
    </cs:spPr>
  </cs:dataPoint>
  <cs:dataPoint3D>
    <cs:lnRef idx="0"/>
    <cs:fillRef idx="0">
      <cs:styleClr val="auto"/>
    </cs:fillRef>
    <cs:effectRef idx="0"/>
    <cs:fontRef idx="minor">
      <a:schemeClr val="tx1"/>
    </cs:fontRef>
    <cs:spPr>
      <a:gradFill>
        <a:gsLst>
          <a:gs pos="100000">
            <a:schemeClr val="phClr">
              <a:lumMod val="60000"/>
              <a:lumOff val="40000"/>
            </a:schemeClr>
          </a:gs>
          <a:gs pos="0">
            <a:schemeClr val="phClr"/>
          </a:gs>
        </a:gsLst>
        <a:lin ang="5400000" scaled="0"/>
      </a:gradFill>
      <a:ln w="50800">
        <a:solidFill>
          <a:schemeClr val="lt1"/>
        </a:solidFill>
      </a:ln>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800"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50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defRPr sz="900"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1600" b="1" kern="1200"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wall>
</cs:chartStyle>
</file>

<file path=ppt/drawings/_rels/drawing1.xml.rels><?xml version="1.0" encoding="UTF-8" standalone="yes"?>
<Relationships xmlns="http://schemas.openxmlformats.org/package/2006/relationships"><Relationship Id="rId1" Type="http://schemas.openxmlformats.org/officeDocument/2006/relationships/image" Target="../media/image1.tif"/></Relationships>
</file>

<file path=ppt/drawings/_rels/drawing2.xml.rels><?xml version="1.0" encoding="UTF-8" standalone="yes"?>
<Relationships xmlns="http://schemas.openxmlformats.org/package/2006/relationships"><Relationship Id="rId1" Type="http://schemas.openxmlformats.org/officeDocument/2006/relationships/image" Target="../media/image1.tif"/></Relationships>
</file>

<file path=ppt/drawings/drawing1.xml><?xml version="1.0" encoding="utf-8"?>
<c:userShapes xmlns:c="http://schemas.openxmlformats.org/drawingml/2006/chart">
  <cdr:relSizeAnchor xmlns:cdr="http://schemas.openxmlformats.org/drawingml/2006/chartDrawing">
    <cdr:from>
      <cdr:x>0.92833</cdr:x>
      <cdr:y>0.83732</cdr:y>
    </cdr:from>
    <cdr:to>
      <cdr:x>1</cdr:x>
      <cdr:y>0.98526</cdr:y>
    </cdr:to>
    <cdr:pic>
      <cdr:nvPicPr>
        <cdr:cNvPr id="2" name="Picture 1" descr="A close-up of a cross&#10;&#10;Description automatically generated">
          <a:extLst xmlns:a="http://schemas.openxmlformats.org/drawingml/2006/main">
            <a:ext uri="{FF2B5EF4-FFF2-40B4-BE49-F238E27FC236}">
              <a16:creationId xmlns:a16="http://schemas.microsoft.com/office/drawing/2014/main" id="{2AD68DCC-1E59-C7D7-D651-54815F8C524F}"/>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a:clrChange>
            <a:clrFrom>
              <a:srgbClr val="FFFFFF"/>
            </a:clrFrom>
            <a:clrTo>
              <a:srgbClr val="FFFFFF">
                <a:alpha val="0"/>
              </a:srgbClr>
            </a:clrTo>
          </a:clrChange>
          <a:alphaModFix amt="20000"/>
        </a:blip>
        <a:stretch xmlns:a="http://schemas.openxmlformats.org/drawingml/2006/main">
          <a:fillRect/>
        </a:stretch>
      </cdr:blipFill>
      <cdr:spPr>
        <a:xfrm xmlns:a="http://schemas.openxmlformats.org/drawingml/2006/main">
          <a:off x="9888615" y="5051114"/>
          <a:ext cx="763407" cy="892486"/>
        </a:xfrm>
        <a:prstGeom xmlns:a="http://schemas.openxmlformats.org/drawingml/2006/main" prst="rect">
          <a:avLst/>
        </a:prstGeom>
      </cdr:spPr>
    </cdr:pic>
  </cdr:relSizeAnchor>
</c:userShapes>
</file>

<file path=ppt/drawings/drawing2.xml><?xml version="1.0" encoding="utf-8"?>
<c:userShapes xmlns:c="http://schemas.openxmlformats.org/drawingml/2006/chart">
  <cdr:relSizeAnchor xmlns:cdr="http://schemas.openxmlformats.org/drawingml/2006/chartDrawing">
    <cdr:from>
      <cdr:x>0.93169</cdr:x>
      <cdr:y>0.84683</cdr:y>
    </cdr:from>
    <cdr:to>
      <cdr:x>1</cdr:x>
      <cdr:y>1</cdr:y>
    </cdr:to>
    <cdr:pic>
      <cdr:nvPicPr>
        <cdr:cNvPr id="2" name="Picture 1" descr="A close-up of a cross&#10;&#10;Description automatically generated">
          <a:extLst xmlns:a="http://schemas.openxmlformats.org/drawingml/2006/main">
            <a:ext uri="{FF2B5EF4-FFF2-40B4-BE49-F238E27FC236}">
              <a16:creationId xmlns:a16="http://schemas.microsoft.com/office/drawing/2014/main" id="{2AD68DCC-1E59-C7D7-D651-54815F8C524F}"/>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a:clrChange>
            <a:clrFrom>
              <a:srgbClr val="FFFFFF"/>
            </a:clrFrom>
            <a:clrTo>
              <a:srgbClr val="FFFFFF">
                <a:alpha val="0"/>
              </a:srgbClr>
            </a:clrTo>
          </a:clrChange>
          <a:alphaModFix amt="20000"/>
        </a:blip>
        <a:stretch xmlns:a="http://schemas.openxmlformats.org/drawingml/2006/main">
          <a:fillRect/>
        </a:stretch>
      </cdr:blipFill>
      <cdr:spPr>
        <a:xfrm xmlns:a="http://schemas.openxmlformats.org/drawingml/2006/main">
          <a:off x="11133481" y="5469841"/>
          <a:ext cx="763407" cy="892486"/>
        </a:xfrm>
        <a:prstGeom xmlns:a="http://schemas.openxmlformats.org/drawingml/2006/main" prst="rect">
          <a:avLst/>
        </a:prstGeom>
      </cdr:spPr>
    </cdr:pic>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54CECD5-EEC8-D5F0-B85F-F00CC919C3A7}"/>
              </a:ext>
            </a:extLst>
          </p:cNvPr>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a:extLst>
              <a:ext uri="{FF2B5EF4-FFF2-40B4-BE49-F238E27FC236}">
                <a16:creationId xmlns:a16="http://schemas.microsoft.com/office/drawing/2014/main" id="{677B9B32-3943-17BE-5D91-CF818DE9CFA1}"/>
              </a:ext>
            </a:extLst>
          </p:cNvPr>
          <p:cNvSpPr>
            <a:spLocks noGrp="1"/>
          </p:cNvSpPr>
          <p:nvPr>
            <p:ph type="dt" sz="quarter" idx="1"/>
          </p:nvPr>
        </p:nvSpPr>
        <p:spPr>
          <a:xfrm>
            <a:off x="4143587" y="0"/>
            <a:ext cx="3169920" cy="481727"/>
          </a:xfrm>
          <a:prstGeom prst="rect">
            <a:avLst/>
          </a:prstGeom>
        </p:spPr>
        <p:txBody>
          <a:bodyPr vert="horz" lIns="96661" tIns="48331" rIns="96661" bIns="48331" rtlCol="0"/>
          <a:lstStyle>
            <a:lvl1pPr algn="r">
              <a:defRPr sz="1300"/>
            </a:lvl1pPr>
          </a:lstStyle>
          <a:p>
            <a:fld id="{859F4B36-7E49-4DBA-8F4F-B5CC50AA3788}" type="datetimeFigureOut">
              <a:rPr lang="en-US" smtClean="0"/>
              <a:t>9/10/2025</a:t>
            </a:fld>
            <a:endParaRPr lang="en-US"/>
          </a:p>
        </p:txBody>
      </p:sp>
      <p:sp>
        <p:nvSpPr>
          <p:cNvPr id="4" name="Footer Placeholder 3">
            <a:extLst>
              <a:ext uri="{FF2B5EF4-FFF2-40B4-BE49-F238E27FC236}">
                <a16:creationId xmlns:a16="http://schemas.microsoft.com/office/drawing/2014/main" id="{9E7EF886-F829-0266-4CAC-28FA2E6FFC79}"/>
              </a:ext>
            </a:extLst>
          </p:cNvPr>
          <p:cNvSpPr>
            <a:spLocks noGrp="1"/>
          </p:cNvSpPr>
          <p:nvPr>
            <p:ph type="ftr" sz="quarter" idx="2"/>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5" name="Slide Number Placeholder 4">
            <a:extLst>
              <a:ext uri="{FF2B5EF4-FFF2-40B4-BE49-F238E27FC236}">
                <a16:creationId xmlns:a16="http://schemas.microsoft.com/office/drawing/2014/main" id="{6E94E6E3-C869-701D-D506-54366B0D6C1D}"/>
              </a:ext>
            </a:extLst>
          </p:cNvPr>
          <p:cNvSpPr>
            <a:spLocks noGrp="1"/>
          </p:cNvSpPr>
          <p:nvPr>
            <p:ph type="sldNum" sz="quarter" idx="3"/>
          </p:nvPr>
        </p:nvSpPr>
        <p:spPr>
          <a:xfrm>
            <a:off x="4143587" y="9119474"/>
            <a:ext cx="3169920" cy="481726"/>
          </a:xfrm>
          <a:prstGeom prst="rect">
            <a:avLst/>
          </a:prstGeom>
        </p:spPr>
        <p:txBody>
          <a:bodyPr vert="horz" lIns="96661" tIns="48331" rIns="96661" bIns="48331" rtlCol="0" anchor="b"/>
          <a:lstStyle>
            <a:lvl1pPr algn="r">
              <a:defRPr sz="1300"/>
            </a:lvl1pPr>
          </a:lstStyle>
          <a:p>
            <a:fld id="{66243833-31BD-467D-9C34-BD948D5F373C}" type="slidenum">
              <a:rPr lang="en-US" smtClean="0"/>
              <a:t>‹#›</a:t>
            </a:fld>
            <a:endParaRPr lang="en-US"/>
          </a:p>
        </p:txBody>
      </p:sp>
    </p:spTree>
    <p:extLst>
      <p:ext uri="{BB962C8B-B14F-4D97-AF65-F5344CB8AC3E}">
        <p14:creationId xmlns:p14="http://schemas.microsoft.com/office/powerpoint/2010/main" val="275228025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D93C2286-B300-41D2-B2F5-FCD08EE3EDAC}" type="datetimeFigureOut">
              <a:rPr lang="en-US" smtClean="0"/>
              <a:t>9/10/2025</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0A6B71AD-22AA-41D8-88B9-F45B937D117A}" type="slidenum">
              <a:rPr lang="en-US" smtClean="0"/>
              <a:t>‹#›</a:t>
            </a:fld>
            <a:endParaRPr lang="en-US"/>
          </a:p>
        </p:txBody>
      </p:sp>
    </p:spTree>
    <p:extLst>
      <p:ext uri="{BB962C8B-B14F-4D97-AF65-F5344CB8AC3E}">
        <p14:creationId xmlns:p14="http://schemas.microsoft.com/office/powerpoint/2010/main" val="3735790360"/>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46"/>
              </a:spcAft>
            </a:pPr>
            <a:r>
              <a:rPr lang="it-IT" sz="1300" kern="100" dirty="0">
                <a:latin typeface="Calibri" panose="020F0502020204030204" pitchFamily="34" charset="0"/>
                <a:ea typeface="Calibri" panose="020F0502020204030204" pitchFamily="34" charset="0"/>
                <a:cs typeface="Times New Roman" panose="02020603050405020304" pitchFamily="18" charset="0"/>
              </a:rPr>
              <a:t>Slide 1: Good Morning Sisters and Brothers!</a:t>
            </a:r>
          </a:p>
          <a:p>
            <a:pPr>
              <a:lnSpc>
                <a:spcPct val="107000"/>
              </a:lnSpc>
              <a:spcAft>
                <a:spcPts val="846"/>
              </a:spcAft>
            </a:pPr>
            <a:endParaRPr lang="en-US" sz="1300"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46"/>
              </a:spcAft>
            </a:pPr>
            <a:r>
              <a:rPr lang="en-US" sz="1300" kern="100" dirty="0">
                <a:latin typeface="Calibri" panose="020F0502020204030204" pitchFamily="34" charset="0"/>
                <a:ea typeface="Calibri" panose="020F0502020204030204" pitchFamily="34" charset="0"/>
                <a:cs typeface="Times New Roman" panose="02020603050405020304" pitchFamily="18" charset="0"/>
              </a:rPr>
              <a:t>Praise be Jesus Christ.  Now and Forever!</a:t>
            </a:r>
          </a:p>
          <a:p>
            <a:pPr>
              <a:lnSpc>
                <a:spcPct val="107000"/>
              </a:lnSpc>
              <a:spcAft>
                <a:spcPts val="846"/>
              </a:spcAft>
            </a:pPr>
            <a:endParaRPr lang="en-US" sz="1300"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46"/>
              </a:spcAft>
            </a:pPr>
            <a:endParaRPr lang="en-US" dirty="0"/>
          </a:p>
        </p:txBody>
      </p:sp>
      <p:sp>
        <p:nvSpPr>
          <p:cNvPr id="5" name="Slide Number Placeholder 4">
            <a:extLst>
              <a:ext uri="{FF2B5EF4-FFF2-40B4-BE49-F238E27FC236}">
                <a16:creationId xmlns:a16="http://schemas.microsoft.com/office/drawing/2014/main" id="{0135D45C-3985-76A7-882E-FADF12C93133}"/>
              </a:ext>
            </a:extLst>
          </p:cNvPr>
          <p:cNvSpPr>
            <a:spLocks noGrp="1"/>
          </p:cNvSpPr>
          <p:nvPr>
            <p:ph type="sldNum" sz="quarter" idx="5"/>
          </p:nvPr>
        </p:nvSpPr>
        <p:spPr/>
        <p:txBody>
          <a:bodyPr/>
          <a:lstStyle/>
          <a:p>
            <a:fld id="{0A6B71AD-22AA-41D8-88B9-F45B937D117A}" type="slidenum">
              <a:rPr lang="en-US" smtClean="0"/>
              <a:t>1</a:t>
            </a:fld>
            <a:endParaRPr lang="en-US"/>
          </a:p>
        </p:txBody>
      </p:sp>
    </p:spTree>
    <p:extLst>
      <p:ext uri="{BB962C8B-B14F-4D97-AF65-F5344CB8AC3E}">
        <p14:creationId xmlns:p14="http://schemas.microsoft.com/office/powerpoint/2010/main" val="10585053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6B71AD-22AA-41D8-88B9-F45B937D117A}" type="slidenum">
              <a:rPr lang="en-US" smtClean="0"/>
              <a:t>30</a:t>
            </a:fld>
            <a:endParaRPr lang="en-US"/>
          </a:p>
        </p:txBody>
      </p:sp>
    </p:spTree>
    <p:extLst>
      <p:ext uri="{BB962C8B-B14F-4D97-AF65-F5344CB8AC3E}">
        <p14:creationId xmlns:p14="http://schemas.microsoft.com/office/powerpoint/2010/main" val="5919521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6B71AD-22AA-41D8-88B9-F45B937D117A}" type="slidenum">
              <a:rPr lang="en-US" smtClean="0"/>
              <a:t>31</a:t>
            </a:fld>
            <a:endParaRPr lang="en-US"/>
          </a:p>
        </p:txBody>
      </p:sp>
    </p:spTree>
    <p:extLst>
      <p:ext uri="{BB962C8B-B14F-4D97-AF65-F5344CB8AC3E}">
        <p14:creationId xmlns:p14="http://schemas.microsoft.com/office/powerpoint/2010/main" val="13354377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Slide 34:  It’s been a busy period so far….and we are still smiling!  </a:t>
            </a:r>
          </a:p>
          <a:p>
            <a:endParaRPr lang="en-US" dirty="0"/>
          </a:p>
          <a:p>
            <a:r>
              <a:rPr lang="en-US" dirty="0"/>
              <a:t>We’d like to commend the Regional Ministers (and your executive councils) for the times you’ve grappled with issues on your own and acknowledge the times you brought issues to us so we can collaborate to resolve them early on.</a:t>
            </a:r>
          </a:p>
          <a:p>
            <a:endParaRPr lang="en-US" dirty="0"/>
          </a:p>
          <a:p>
            <a:r>
              <a:rPr lang="en-US" dirty="0"/>
              <a:t>Thank you for your support and quick responses to our requests for information and feedback.. </a:t>
            </a:r>
          </a:p>
        </p:txBody>
      </p:sp>
      <p:sp>
        <p:nvSpPr>
          <p:cNvPr id="4" name="Slide Number Placeholder 3"/>
          <p:cNvSpPr>
            <a:spLocks noGrp="1"/>
          </p:cNvSpPr>
          <p:nvPr>
            <p:ph type="sldNum" sz="quarter" idx="5"/>
          </p:nvPr>
        </p:nvSpPr>
        <p:spPr/>
        <p:txBody>
          <a:bodyPr/>
          <a:lstStyle/>
          <a:p>
            <a:fld id="{0A6B71AD-22AA-41D8-88B9-F45B937D117A}" type="slidenum">
              <a:rPr lang="en-US" smtClean="0"/>
              <a:t>33</a:t>
            </a:fld>
            <a:endParaRPr lang="en-US"/>
          </a:p>
        </p:txBody>
      </p:sp>
    </p:spTree>
    <p:extLst>
      <p:ext uri="{BB962C8B-B14F-4D97-AF65-F5344CB8AC3E}">
        <p14:creationId xmlns:p14="http://schemas.microsoft.com/office/powerpoint/2010/main" val="35989074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46"/>
              </a:spcAft>
            </a:pPr>
            <a:r>
              <a:rPr lang="en-US" sz="1300" kern="100" dirty="0">
                <a:latin typeface="Calibri" panose="020F0502020204030204" pitchFamily="34" charset="0"/>
                <a:ea typeface="Calibri" panose="020F0502020204030204" pitchFamily="34" charset="0"/>
                <a:cs typeface="Times New Roman" panose="02020603050405020304" pitchFamily="18" charset="0"/>
              </a:rPr>
              <a:t>Slide 2:</a:t>
            </a:r>
          </a:p>
        </p:txBody>
      </p:sp>
      <p:sp>
        <p:nvSpPr>
          <p:cNvPr id="4" name="Slide Number Placeholder 3">
            <a:extLst>
              <a:ext uri="{FF2B5EF4-FFF2-40B4-BE49-F238E27FC236}">
                <a16:creationId xmlns:a16="http://schemas.microsoft.com/office/drawing/2014/main" id="{9F665B2C-9799-E6FE-8976-F070EC84F2B8}"/>
              </a:ext>
            </a:extLst>
          </p:cNvPr>
          <p:cNvSpPr>
            <a:spLocks noGrp="1"/>
          </p:cNvSpPr>
          <p:nvPr>
            <p:ph type="sldNum" sz="quarter" idx="5"/>
          </p:nvPr>
        </p:nvSpPr>
        <p:spPr/>
        <p:txBody>
          <a:bodyPr/>
          <a:lstStyle/>
          <a:p>
            <a:fld id="{0A6B71AD-22AA-41D8-88B9-F45B937D117A}" type="slidenum">
              <a:rPr lang="en-US" smtClean="0"/>
              <a:t>3</a:t>
            </a:fld>
            <a:endParaRPr lang="en-US"/>
          </a:p>
        </p:txBody>
      </p:sp>
    </p:spTree>
    <p:extLst>
      <p:ext uri="{BB962C8B-B14F-4D97-AF65-F5344CB8AC3E}">
        <p14:creationId xmlns:p14="http://schemas.microsoft.com/office/powerpoint/2010/main" val="32640989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6B71AD-22AA-41D8-88B9-F45B937D117A}" type="slidenum">
              <a:rPr lang="en-US" smtClean="0"/>
              <a:t>4</a:t>
            </a:fld>
            <a:endParaRPr lang="en-US"/>
          </a:p>
        </p:txBody>
      </p:sp>
    </p:spTree>
    <p:extLst>
      <p:ext uri="{BB962C8B-B14F-4D97-AF65-F5344CB8AC3E}">
        <p14:creationId xmlns:p14="http://schemas.microsoft.com/office/powerpoint/2010/main" val="39823142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6B71AD-22AA-41D8-88B9-F45B937D117A}" type="slidenum">
              <a:rPr lang="en-US" smtClean="0"/>
              <a:t>7</a:t>
            </a:fld>
            <a:endParaRPr lang="en-US"/>
          </a:p>
        </p:txBody>
      </p:sp>
    </p:spTree>
    <p:extLst>
      <p:ext uri="{BB962C8B-B14F-4D97-AF65-F5344CB8AC3E}">
        <p14:creationId xmlns:p14="http://schemas.microsoft.com/office/powerpoint/2010/main" val="14669757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the breakdown of small and large regional fraternities by # of fraternities.</a:t>
            </a:r>
          </a:p>
          <a:p>
            <a:endParaRPr lang="en-US" dirty="0"/>
          </a:p>
        </p:txBody>
      </p:sp>
      <p:sp>
        <p:nvSpPr>
          <p:cNvPr id="4" name="Slide Number Placeholder 3"/>
          <p:cNvSpPr>
            <a:spLocks noGrp="1"/>
          </p:cNvSpPr>
          <p:nvPr>
            <p:ph type="sldNum" sz="quarter" idx="5"/>
          </p:nvPr>
        </p:nvSpPr>
        <p:spPr/>
        <p:txBody>
          <a:bodyPr/>
          <a:lstStyle/>
          <a:p>
            <a:fld id="{0A6B71AD-22AA-41D8-88B9-F45B937D117A}" type="slidenum">
              <a:rPr lang="en-US" smtClean="0"/>
              <a:t>10</a:t>
            </a:fld>
            <a:endParaRPr lang="en-US"/>
          </a:p>
        </p:txBody>
      </p:sp>
    </p:spTree>
    <p:extLst>
      <p:ext uri="{BB962C8B-B14F-4D97-AF65-F5344CB8AC3E}">
        <p14:creationId xmlns:p14="http://schemas.microsoft.com/office/powerpoint/2010/main" val="1994733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6B71AD-22AA-41D8-88B9-F45B937D117A}" type="slidenum">
              <a:rPr lang="en-US" smtClean="0"/>
              <a:t>11</a:t>
            </a:fld>
            <a:endParaRPr lang="en-US"/>
          </a:p>
        </p:txBody>
      </p:sp>
    </p:spTree>
    <p:extLst>
      <p:ext uri="{BB962C8B-B14F-4D97-AF65-F5344CB8AC3E}">
        <p14:creationId xmlns:p14="http://schemas.microsoft.com/office/powerpoint/2010/main" val="23631603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82BAFB-FB06-A4E6-C12F-09294742B23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6B4E0B7-C1F5-7D96-18F6-6F2661DE613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09BFF8D-8009-8D66-A89B-D7A87F7A2DE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AF76E71-2C0D-1B3A-BC50-ABF6D0FDAF36}"/>
              </a:ext>
            </a:extLst>
          </p:cNvPr>
          <p:cNvSpPr>
            <a:spLocks noGrp="1"/>
          </p:cNvSpPr>
          <p:nvPr>
            <p:ph type="sldNum" sz="quarter" idx="5"/>
          </p:nvPr>
        </p:nvSpPr>
        <p:spPr/>
        <p:txBody>
          <a:bodyPr/>
          <a:lstStyle/>
          <a:p>
            <a:fld id="{0A6B71AD-22AA-41D8-88B9-F45B937D117A}" type="slidenum">
              <a:rPr lang="en-US" smtClean="0"/>
              <a:t>12</a:t>
            </a:fld>
            <a:endParaRPr lang="en-US"/>
          </a:p>
        </p:txBody>
      </p:sp>
    </p:spTree>
    <p:extLst>
      <p:ext uri="{BB962C8B-B14F-4D97-AF65-F5344CB8AC3E}">
        <p14:creationId xmlns:p14="http://schemas.microsoft.com/office/powerpoint/2010/main" val="653061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D370F7-0C72-A628-0765-9CDCF6B1F8D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5C5BD14-205A-23DF-760D-AD95799731E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5649B37-15B5-E68D-AD43-9D6E1ABDBF0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B52F8C4-B421-C423-9BB4-B8496EE8FD49}"/>
              </a:ext>
            </a:extLst>
          </p:cNvPr>
          <p:cNvSpPr>
            <a:spLocks noGrp="1"/>
          </p:cNvSpPr>
          <p:nvPr>
            <p:ph type="sldNum" sz="quarter" idx="5"/>
          </p:nvPr>
        </p:nvSpPr>
        <p:spPr/>
        <p:txBody>
          <a:bodyPr/>
          <a:lstStyle/>
          <a:p>
            <a:fld id="{0A6B71AD-22AA-41D8-88B9-F45B937D117A}" type="slidenum">
              <a:rPr lang="en-US" smtClean="0"/>
              <a:t>16</a:t>
            </a:fld>
            <a:endParaRPr lang="en-US"/>
          </a:p>
        </p:txBody>
      </p:sp>
    </p:spTree>
    <p:extLst>
      <p:ext uri="{BB962C8B-B14F-4D97-AF65-F5344CB8AC3E}">
        <p14:creationId xmlns:p14="http://schemas.microsoft.com/office/powerpoint/2010/main" val="5791763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5A1448-6690-0CA0-8608-4AF95BD9840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13661AA-3FF6-C8CC-6003-88CCF4B7602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1D2EFEF-2BEA-88DA-F0CB-340D107B2699}"/>
              </a:ext>
            </a:extLst>
          </p:cNvPr>
          <p:cNvSpPr>
            <a:spLocks noGrp="1"/>
          </p:cNvSpPr>
          <p:nvPr>
            <p:ph type="body" idx="1"/>
          </p:nvPr>
        </p:nvSpPr>
        <p:spPr/>
        <p:txBody>
          <a:bodyPr/>
          <a:lstStyle/>
          <a:p>
            <a:r>
              <a:rPr lang="en-US" dirty="0"/>
              <a:t>Slide 3:  Our priorities are VCR – vocations, communications, relationships.</a:t>
            </a:r>
          </a:p>
          <a:p>
            <a:r>
              <a:rPr lang="en-US" dirty="0"/>
              <a:t>How are we doing as an Order?</a:t>
            </a:r>
          </a:p>
          <a:p>
            <a:endParaRPr lang="en-US" dirty="0"/>
          </a:p>
        </p:txBody>
      </p:sp>
      <p:sp>
        <p:nvSpPr>
          <p:cNvPr id="4" name="Slide Number Placeholder 3">
            <a:extLst>
              <a:ext uri="{FF2B5EF4-FFF2-40B4-BE49-F238E27FC236}">
                <a16:creationId xmlns:a16="http://schemas.microsoft.com/office/drawing/2014/main" id="{7C5F7B06-3FEB-8D29-46E3-3A0D42FCA1EF}"/>
              </a:ext>
            </a:extLst>
          </p:cNvPr>
          <p:cNvSpPr>
            <a:spLocks noGrp="1"/>
          </p:cNvSpPr>
          <p:nvPr>
            <p:ph type="sldNum" sz="quarter" idx="5"/>
          </p:nvPr>
        </p:nvSpPr>
        <p:spPr/>
        <p:txBody>
          <a:bodyPr/>
          <a:lstStyle/>
          <a:p>
            <a:fld id="{0A6B71AD-22AA-41D8-88B9-F45B937D117A}" type="slidenum">
              <a:rPr lang="en-US" smtClean="0"/>
              <a:t>21</a:t>
            </a:fld>
            <a:endParaRPr lang="en-US"/>
          </a:p>
        </p:txBody>
      </p:sp>
    </p:spTree>
    <p:extLst>
      <p:ext uri="{BB962C8B-B14F-4D97-AF65-F5344CB8AC3E}">
        <p14:creationId xmlns:p14="http://schemas.microsoft.com/office/powerpoint/2010/main" val="13940348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ti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109980" y="882376"/>
            <a:ext cx="9966960" cy="2926080"/>
          </a:xfrm>
        </p:spPr>
        <p:txBody>
          <a:bodyPr anchor="b">
            <a:normAutofit/>
          </a:bodyPr>
          <a:lstStyle>
            <a:lvl1pPr algn="ctr">
              <a:lnSpc>
                <a:spcPct val="85000"/>
              </a:lnSpc>
              <a:defRPr sz="7200" b="1" cap="all"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709530" y="3869634"/>
            <a:ext cx="8767860" cy="1388165"/>
          </a:xfrm>
        </p:spPr>
        <p:txBody>
          <a:bodyPr>
            <a:normAutofit/>
          </a:bodyPr>
          <a:lstStyle>
            <a:lvl1pPr marL="0" indent="0" algn="ctr">
              <a:buNone/>
              <a:defRPr sz="2200">
                <a:solidFill>
                  <a:srgbClr val="FFFFFF"/>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solidFill>
                  <a:srgbClr val="FFFFFF"/>
                </a:solidFill>
              </a:defRPr>
            </a:lvl1pPr>
          </a:lstStyle>
          <a:p>
            <a:fld id="{764B479E-2FCE-48D3-BEB6-81EC14E431AC}" type="datetime1">
              <a:rPr lang="en-US" smtClean="0"/>
              <a:t>9/10/2025</a:t>
            </a:fld>
            <a:endParaRPr lang="en-US" dirty="0"/>
          </a:p>
        </p:txBody>
      </p:sp>
      <p:sp>
        <p:nvSpPr>
          <p:cNvPr id="5" name="Footer Placeholder 4"/>
          <p:cNvSpPr>
            <a:spLocks noGrp="1"/>
          </p:cNvSpPr>
          <p:nvPr>
            <p:ph type="ftr" sz="quarter" idx="11"/>
          </p:nvPr>
        </p:nvSpPr>
        <p:spPr/>
        <p:txBody>
          <a:bodyPr/>
          <a:lstStyle>
            <a:lvl1pPr>
              <a:defRPr>
                <a:solidFill>
                  <a:srgbClr val="FFFFFF"/>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6D22F896-40B5-4ADD-8801-0D06FADFA095}" type="slidenum">
              <a:rPr lang="en-US" smtClean="0"/>
              <a:t>‹#›</a:t>
            </a:fld>
            <a:endParaRPr lang="en-US" dirty="0"/>
          </a:p>
        </p:txBody>
      </p:sp>
      <p:cxnSp>
        <p:nvCxnSpPr>
          <p:cNvPr id="8" name="Straight Connector 7"/>
          <p:cNvCxnSpPr/>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959876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DC33B67-3819-42BD-B88F-2424011072A4}" type="datetime1">
              <a:rPr lang="en-US" smtClean="0"/>
              <a:t>9/10/2025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667414644"/>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324100" cy="54102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3000" y="762000"/>
            <a:ext cx="74295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DC33B67-3819-42BD-B88F-2424011072A4}" type="datetime1">
              <a:rPr lang="en-US" smtClean="0"/>
              <a:t>9/10/2025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476258359"/>
      </p:ext>
    </p:extLst>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dirty="0"/>
              <a:t>Click to edit Master title style</a:t>
            </a:r>
          </a:p>
        </p:txBody>
      </p:sp>
      <p:sp>
        <p:nvSpPr>
          <p:cNvPr id="3" name="Content Placeholder 2"/>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solidFill>
                  <a:schemeClr val="tx1"/>
                </a:solidFill>
              </a:defRPr>
            </a:lvl1pPr>
          </a:lstStyle>
          <a:p>
            <a:fld id="{8DC33B67-3819-42BD-B88F-2424011072A4}" type="datetime1">
              <a:rPr lang="en-US" smtClean="0"/>
              <a:pPr/>
              <a:t>9/10/2025</a:t>
            </a:fld>
            <a:endParaRPr lang="en-US" dirty="0"/>
          </a:p>
        </p:txBody>
      </p:sp>
      <p:sp>
        <p:nvSpPr>
          <p:cNvPr id="5" name="Footer Placeholder 4"/>
          <p:cNvSpPr>
            <a:spLocks noGrp="1"/>
          </p:cNvSpPr>
          <p:nvPr>
            <p:ph type="ftr" sz="quarter" idx="11"/>
          </p:nvPr>
        </p:nvSpPr>
        <p:spPr/>
        <p:txBody>
          <a:bodyPr/>
          <a:lstStyle>
            <a:lvl1pPr>
              <a:defRPr>
                <a:solidFill>
                  <a:schemeClr val="tx1"/>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249902547"/>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06424" y="1173575"/>
            <a:ext cx="9966960" cy="2926080"/>
          </a:xfrm>
        </p:spPr>
        <p:txBody>
          <a:bodyPr anchor="b">
            <a:noAutofit/>
          </a:bodyPr>
          <a:lstStyle>
            <a:lvl1pPr algn="ctr">
              <a:lnSpc>
                <a:spcPct val="85000"/>
              </a:lnSpc>
              <a:defRPr sz="7200" b="0" cap="all" baseline="0">
                <a:solidFill>
                  <a:schemeClr val="tx1"/>
                </a:solidFill>
              </a:defRPr>
            </a:lvl1pPr>
          </a:lstStyle>
          <a:p>
            <a:r>
              <a:rPr lang="en-US" dirty="0"/>
              <a:t>Click to edit Master title style</a:t>
            </a:r>
          </a:p>
        </p:txBody>
      </p:sp>
      <p:sp>
        <p:nvSpPr>
          <p:cNvPr id="3" name="Text Placeholder 2"/>
          <p:cNvSpPr>
            <a:spLocks noGrp="1"/>
          </p:cNvSpPr>
          <p:nvPr>
            <p:ph type="body" idx="1"/>
          </p:nvPr>
        </p:nvSpPr>
        <p:spPr>
          <a:xfrm>
            <a:off x="1709928" y="4154520"/>
            <a:ext cx="8769096" cy="1363806"/>
          </a:xfrm>
        </p:spPr>
        <p:txBody>
          <a:bodyPr anchor="t">
            <a:normAutofit/>
          </a:bodyPr>
          <a:lstStyle>
            <a:lvl1pPr marL="0" indent="0" algn="ctr">
              <a:buNone/>
              <a:defRPr sz="22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lvl1pPr>
              <a:defRPr>
                <a:solidFill>
                  <a:schemeClr val="tx1"/>
                </a:solidFill>
              </a:defRPr>
            </a:lvl1pPr>
          </a:lstStyle>
          <a:p>
            <a:fld id="{F0BC45AA-16EB-4F0E-82AD-76DCAEEFEA62}" type="datetime1">
              <a:rPr lang="en-US" smtClean="0"/>
              <a:pPr/>
              <a:t>9/10/2025</a:t>
            </a:fld>
            <a:endParaRPr lang="en-US" dirty="0"/>
          </a:p>
        </p:txBody>
      </p:sp>
      <p:sp>
        <p:nvSpPr>
          <p:cNvPr id="5" name="Footer Placeholder 4"/>
          <p:cNvSpPr>
            <a:spLocks noGrp="1"/>
          </p:cNvSpPr>
          <p:nvPr>
            <p:ph type="ftr" sz="quarter" idx="11"/>
          </p:nvPr>
        </p:nvSpPr>
        <p:spPr/>
        <p:txBody>
          <a:bodyPr/>
          <a:lstStyle>
            <a:lvl1pPr>
              <a:defRPr>
                <a:solidFill>
                  <a:schemeClr val="tx1"/>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6D22F896-40B5-4ADD-8801-0D06FADFA095}" type="slidenum">
              <a:rPr lang="en-US" smtClean="0"/>
              <a:pPr/>
              <a:t>‹#›</a:t>
            </a:fld>
            <a:endParaRPr lang="en-US" dirty="0"/>
          </a:p>
        </p:txBody>
      </p:sp>
      <p:cxnSp>
        <p:nvCxnSpPr>
          <p:cNvPr id="7" name="Straight Connector 6"/>
          <p:cNvCxnSpPr/>
          <p:nvPr/>
        </p:nvCxnSpPr>
        <p:spPr>
          <a:xfrm>
            <a:off x="1981200" y="4020408"/>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pic>
        <p:nvPicPr>
          <p:cNvPr id="8" name="Picture 7" descr="A close-up of a cross&#10;&#10;Description automatically generated">
            <a:extLst>
              <a:ext uri="{FF2B5EF4-FFF2-40B4-BE49-F238E27FC236}">
                <a16:creationId xmlns:a16="http://schemas.microsoft.com/office/drawing/2014/main" id="{6FB5D092-81A5-2202-122F-62852AD027AC}"/>
              </a:ext>
            </a:extLst>
          </p:cNvPr>
          <p:cNvPicPr>
            <a:picLocks noChangeAspect="1"/>
          </p:cNvPicPr>
          <p:nvPr userDrawn="1"/>
        </p:nvPicPr>
        <p:blipFill>
          <a:blip r:embed="rId2">
            <a:clrChange>
              <a:clrFrom>
                <a:srgbClr val="FFFFFF"/>
              </a:clrFrom>
              <a:clrTo>
                <a:srgbClr val="FFFFFF">
                  <a:alpha val="0"/>
                </a:srgbClr>
              </a:clrTo>
            </a:clrChange>
            <a:alphaModFix amt="20000"/>
          </a:blip>
          <a:stretch>
            <a:fillRect/>
          </a:stretch>
        </p:blipFill>
        <p:spPr>
          <a:xfrm>
            <a:off x="394261" y="368017"/>
            <a:ext cx="1053164" cy="1231235"/>
          </a:xfrm>
          <a:prstGeom prst="rect">
            <a:avLst/>
          </a:prstGeom>
        </p:spPr>
      </p:pic>
    </p:spTree>
    <p:extLst>
      <p:ext uri="{BB962C8B-B14F-4D97-AF65-F5344CB8AC3E}">
        <p14:creationId xmlns:p14="http://schemas.microsoft.com/office/powerpoint/2010/main" val="29085566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3000" y="2057399"/>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67612" y="2057400"/>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DC33B67-3819-42BD-B88F-2424011072A4}" type="datetime1">
              <a:rPr lang="en-US" smtClean="0"/>
              <a:t>9/10/2025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906805808"/>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143000" y="2001511"/>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43000" y="2721483"/>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69173" y="1999032"/>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69173" y="2719322"/>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DC33B67-3819-42BD-B88F-2424011072A4}" type="datetime1">
              <a:rPr lang="en-US" smtClean="0"/>
              <a:t>9/10/2025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039658879"/>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F83D128-7E1F-43B3-9CA6-034A4185B711}" type="datetime1">
              <a:rPr lang="en-US" smtClean="0"/>
              <a:t>9/10/2025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1039675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09570D-0C29-4457-86A7-826FDB4C03A5}" type="datetime1">
              <a:rPr lang="en-US" smtClean="0"/>
              <a:t>9/10/2025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3984228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endParaRPr lang="en-US" dirty="0"/>
          </a:p>
        </p:txBody>
      </p:sp>
      <p:sp>
        <p:nvSpPr>
          <p:cNvPr id="3" name="Content Placeholder 2"/>
          <p:cNvSpPr>
            <a:spLocks noGrp="1"/>
          </p:cNvSpPr>
          <p:nvPr>
            <p:ph idx="1"/>
          </p:nvPr>
        </p:nvSpPr>
        <p:spPr>
          <a:xfrm>
            <a:off x="5852159" y="1097280"/>
            <a:ext cx="5212080" cy="46634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3000" y="2834640"/>
            <a:ext cx="3931920" cy="301752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DC33B67-3819-42BD-B88F-2424011072A4}" type="datetime1">
              <a:rPr lang="en-US" smtClean="0"/>
              <a:t>9/10/2025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421148749"/>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5413248" y="1069847"/>
            <a:ext cx="6099048" cy="4800600"/>
          </a:xfrm>
        </p:spPr>
        <p:txBody>
          <a:bodyPr lIns="274320" tIns="182880" anchor="t">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43000" y="2834640"/>
            <a:ext cx="3931920" cy="288036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694C935-442B-4D59-9F81-EC180AED513A}" type="datetime1">
              <a:rPr lang="en-US" smtClean="0"/>
              <a:t>9/10/2025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4978563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143000" y="609600"/>
            <a:ext cx="9875520" cy="135636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43000" y="2057400"/>
            <a:ext cx="9872871" cy="40386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142996" y="6223828"/>
            <a:ext cx="2329074" cy="365125"/>
          </a:xfrm>
          <a:prstGeom prst="rect">
            <a:avLst/>
          </a:prstGeom>
        </p:spPr>
        <p:txBody>
          <a:bodyPr vert="horz" lIns="91440" tIns="45720" rIns="91440" bIns="45720" rtlCol="0" anchor="ctr"/>
          <a:lstStyle>
            <a:lvl1pPr algn="l">
              <a:defRPr sz="1200">
                <a:solidFill>
                  <a:schemeClr val="accent1"/>
                </a:solidFill>
              </a:defRPr>
            </a:lvl1pPr>
          </a:lstStyle>
          <a:p>
            <a:fld id="{8DC33B67-3819-42BD-B88F-2424011072A4}" type="datetime1">
              <a:rPr lang="en-US" smtClean="0"/>
              <a:t>9/10/2025</a:t>
            </a:fld>
            <a:endParaRPr lang="en-US" dirty="0"/>
          </a:p>
        </p:txBody>
      </p:sp>
      <p:sp>
        <p:nvSpPr>
          <p:cNvPr id="5" name="Footer Placeholder 4"/>
          <p:cNvSpPr>
            <a:spLocks noGrp="1"/>
          </p:cNvSpPr>
          <p:nvPr>
            <p:ph type="ftr" sz="quarter" idx="3"/>
          </p:nvPr>
        </p:nvSpPr>
        <p:spPr>
          <a:xfrm>
            <a:off x="3949148" y="6223828"/>
            <a:ext cx="4717774" cy="365125"/>
          </a:xfrm>
          <a:prstGeom prst="rect">
            <a:avLst/>
          </a:prstGeom>
        </p:spPr>
        <p:txBody>
          <a:bodyPr vert="horz" lIns="91440" tIns="45720" rIns="91440" bIns="45720" rtlCol="0" anchor="ctr"/>
          <a:lstStyle>
            <a:lvl1pPr algn="ctr">
              <a:defRPr sz="1200">
                <a:solidFill>
                  <a:schemeClr val="accent1"/>
                </a:solidFill>
              </a:defRPr>
            </a:lvl1pPr>
          </a:lstStyle>
          <a:p>
            <a:endParaRPr lang="en-US" dirty="0"/>
          </a:p>
        </p:txBody>
      </p:sp>
      <p:sp>
        <p:nvSpPr>
          <p:cNvPr id="6" name="Slide Number Placeholder 5"/>
          <p:cNvSpPr>
            <a:spLocks noGrp="1"/>
          </p:cNvSpPr>
          <p:nvPr>
            <p:ph type="sldNum" sz="quarter" idx="4"/>
          </p:nvPr>
        </p:nvSpPr>
        <p:spPr>
          <a:xfrm>
            <a:off x="9329530" y="6223828"/>
            <a:ext cx="1706217" cy="365125"/>
          </a:xfrm>
          <a:prstGeom prst="rect">
            <a:avLst/>
          </a:prstGeom>
        </p:spPr>
        <p:txBody>
          <a:bodyPr vert="horz" lIns="91440" tIns="45720" rIns="91440" bIns="45720" rtlCol="0" anchor="ctr"/>
          <a:lstStyle>
            <a:lvl1pPr algn="r">
              <a:defRPr sz="1200">
                <a:solidFill>
                  <a:schemeClr val="accent1"/>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25946460"/>
      </p:ext>
    </p:extLst>
  </p:cSld>
  <p:clrMap bg1="lt1" tx1="dk1" bg2="lt2" tx2="dk2" accent1="accent1" accent2="accent2" accent3="accent3" accent4="accent4" accent5="accent5" accent6="accent6" hlink="hlink" folHlink="folHlink"/>
  <p:sldLayoutIdLst>
    <p:sldLayoutId id="2147484008" r:id="rId1"/>
    <p:sldLayoutId id="2147484009" r:id="rId2"/>
    <p:sldLayoutId id="2147484010" r:id="rId3"/>
    <p:sldLayoutId id="2147484011" r:id="rId4"/>
    <p:sldLayoutId id="2147484012" r:id="rId5"/>
    <p:sldLayoutId id="2147484013" r:id="rId6"/>
    <p:sldLayoutId id="2147484014" r:id="rId7"/>
    <p:sldLayoutId id="2147484015" r:id="rId8"/>
    <p:sldLayoutId id="2147484016" r:id="rId9"/>
    <p:sldLayoutId id="2147484017" r:id="rId10"/>
    <p:sldLayoutId id="2147484018" r:id="rId11"/>
  </p:sldLayoutIdLst>
  <p:hf hdr="0" ftr="0" dt="0"/>
  <p:txStyles>
    <p:title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tif"/></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tif"/></Relationships>
</file>

<file path=ppt/slides/_rels/slide13.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ti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tif"/></Relationships>
</file>

<file path=ppt/slides/_rels/slide17.xml.rels><?xml version="1.0" encoding="UTF-8" standalone="yes"?>
<Relationships xmlns="http://schemas.openxmlformats.org/package/2006/relationships"><Relationship Id="rId2" Type="http://schemas.openxmlformats.org/officeDocument/2006/relationships/image" Target="../media/image1.ti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ti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tif"/><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ti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ti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tif"/></Relationships>
</file>

<file path=ppt/slides/_rels/slide22.xml.rels><?xml version="1.0" encoding="UTF-8" standalone="yes"?>
<Relationships xmlns="http://schemas.openxmlformats.org/package/2006/relationships"><Relationship Id="rId2" Type="http://schemas.openxmlformats.org/officeDocument/2006/relationships/image" Target="../media/image1.ti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ti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ti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ti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ti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ti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2.xml"/><Relationship Id="rId5" Type="http://schemas.openxmlformats.org/officeDocument/2006/relationships/image" Target="../media/image1.tif"/><Relationship Id="rId4" Type="http://schemas.openxmlformats.org/officeDocument/2006/relationships/image" Target="../media/image8.jpg"/></Relationships>
</file>

<file path=ppt/slides/_rels/slide2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2.xml"/><Relationship Id="rId5" Type="http://schemas.openxmlformats.org/officeDocument/2006/relationships/image" Target="../media/image1.tif"/><Relationship Id="rId4" Type="http://schemas.openxmlformats.org/officeDocument/2006/relationships/image" Target="../media/image11.jpg"/></Relationships>
</file>

<file path=ppt/slides/_rels/slide3.xml.rels><?xml version="1.0" encoding="UTF-8" standalone="yes"?>
<Relationships xmlns="http://schemas.openxmlformats.org/package/2006/relationships"><Relationship Id="rId3" Type="http://schemas.openxmlformats.org/officeDocument/2006/relationships/image" Target="../media/image1.ti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tif"/><Relationship Id="rId5" Type="http://schemas.openxmlformats.org/officeDocument/2006/relationships/image" Target="../media/image14.jpg"/><Relationship Id="rId4" Type="http://schemas.openxmlformats.org/officeDocument/2006/relationships/image" Target="../media/image13.jpg"/></Relationships>
</file>

<file path=ppt/slides/_rels/slide31.xml.rels><?xml version="1.0" encoding="UTF-8" standalone="yes"?>
<Relationships xmlns="http://schemas.openxmlformats.org/package/2006/relationships"><Relationship Id="rId3" Type="http://schemas.openxmlformats.org/officeDocument/2006/relationships/image" Target="../media/image1.ti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ti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tif"/></Relationships>
</file>

<file path=ppt/slides/_rels/slide34.xml.rels><?xml version="1.0" encoding="UTF-8" standalone="yes"?>
<Relationships xmlns="http://schemas.openxmlformats.org/package/2006/relationships"><Relationship Id="rId2" Type="http://schemas.openxmlformats.org/officeDocument/2006/relationships/image" Target="../media/image1.ti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ti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ti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tif"/></Relationships>
</file>

<file path=ppt/slides/_rels/slide8.xml.rels><?xml version="1.0" encoding="UTF-8" standalone="yes"?>
<Relationships xmlns="http://schemas.openxmlformats.org/package/2006/relationships"><Relationship Id="rId2" Type="http://schemas.openxmlformats.org/officeDocument/2006/relationships/image" Target="../media/image1.ti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ti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up of a cross&#10;&#10;Description automatically generated">
            <a:extLst>
              <a:ext uri="{FF2B5EF4-FFF2-40B4-BE49-F238E27FC236}">
                <a16:creationId xmlns:a16="http://schemas.microsoft.com/office/drawing/2014/main" id="{7BF99CD5-2E76-E875-670B-800BDBC02691}"/>
              </a:ext>
            </a:extLst>
          </p:cNvPr>
          <p:cNvPicPr>
            <a:picLocks noChangeAspect="1"/>
          </p:cNvPicPr>
          <p:nvPr/>
        </p:nvPicPr>
        <p:blipFill>
          <a:blip r:embed="rId3">
            <a:clrChange>
              <a:clrFrom>
                <a:srgbClr val="FFFFFF"/>
              </a:clrFrom>
              <a:clrTo>
                <a:srgbClr val="FFFFFF">
                  <a:alpha val="0"/>
                </a:srgbClr>
              </a:clrTo>
            </a:clrChange>
            <a:alphaModFix amt="20000"/>
          </a:blip>
          <a:stretch>
            <a:fillRect/>
          </a:stretch>
        </p:blipFill>
        <p:spPr>
          <a:xfrm>
            <a:off x="578989" y="478853"/>
            <a:ext cx="1053164" cy="1231235"/>
          </a:xfrm>
          <a:prstGeom prst="rect">
            <a:avLst/>
          </a:prstGeom>
        </p:spPr>
      </p:pic>
      <p:sp>
        <p:nvSpPr>
          <p:cNvPr id="5" name="TextBox 4">
            <a:extLst>
              <a:ext uri="{FF2B5EF4-FFF2-40B4-BE49-F238E27FC236}">
                <a16:creationId xmlns:a16="http://schemas.microsoft.com/office/drawing/2014/main" id="{59866EC8-7ACE-4E44-8711-351515C73848}"/>
              </a:ext>
            </a:extLst>
          </p:cNvPr>
          <p:cNvSpPr txBox="1"/>
          <p:nvPr/>
        </p:nvSpPr>
        <p:spPr>
          <a:xfrm>
            <a:off x="2764824" y="1094471"/>
            <a:ext cx="6662351" cy="1231234"/>
          </a:xfrm>
          <a:prstGeom prst="rect">
            <a:avLst/>
          </a:prstGeom>
          <a:noFill/>
        </p:spPr>
        <p:txBody>
          <a:bodyPr wrap="square">
            <a:spAutoFit/>
          </a:bodyPr>
          <a:lstStyle/>
          <a:p>
            <a:pPr marL="0" marR="0" algn="ctr">
              <a:lnSpc>
                <a:spcPct val="107000"/>
              </a:lnSpc>
              <a:spcBef>
                <a:spcPts val="0"/>
              </a:spcBef>
              <a:spcAft>
                <a:spcPts val="800"/>
              </a:spcAft>
            </a:pPr>
            <a:r>
              <a:rPr lang="en-US" sz="4000" b="1" u="sng" kern="100" dirty="0">
                <a:effectLst/>
                <a:latin typeface="Tahoma" panose="020B0604030504040204" pitchFamily="34" charset="0"/>
                <a:ea typeface="Tahoma" panose="020B0604030504040204" pitchFamily="34" charset="0"/>
                <a:cs typeface="Tahoma" panose="020B0604030504040204" pitchFamily="34" charset="0"/>
              </a:rPr>
              <a:t>State of the Order 2025</a:t>
            </a:r>
          </a:p>
          <a:p>
            <a:pPr marL="0" marR="0" algn="ctr">
              <a:lnSpc>
                <a:spcPct val="107000"/>
              </a:lnSpc>
              <a:spcBef>
                <a:spcPts val="0"/>
              </a:spcBef>
              <a:spcAft>
                <a:spcPts val="800"/>
              </a:spcAft>
            </a:pP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AC83D65E-2A98-A888-1186-C9A83DF72D0C}"/>
              </a:ext>
            </a:extLst>
          </p:cNvPr>
          <p:cNvSpPr txBox="1"/>
          <p:nvPr/>
        </p:nvSpPr>
        <p:spPr>
          <a:xfrm>
            <a:off x="1931096" y="1875239"/>
            <a:ext cx="8329808" cy="3600986"/>
          </a:xfrm>
          <a:prstGeom prst="rect">
            <a:avLst/>
          </a:prstGeom>
          <a:noFill/>
        </p:spPr>
        <p:txBody>
          <a:bodyPr wrap="square" rtlCol="0">
            <a:spAutoFit/>
          </a:bodyPr>
          <a:lstStyle/>
          <a:p>
            <a:pPr algn="ctr"/>
            <a:r>
              <a:rPr lang="en-US" sz="2800" b="1" dirty="0">
                <a:latin typeface="Tahoma" panose="020B0604030504040204" pitchFamily="34" charset="0"/>
                <a:ea typeface="Tahoma" panose="020B0604030504040204" pitchFamily="34" charset="0"/>
                <a:cs typeface="Tahoma" panose="020B0604030504040204" pitchFamily="34" charset="0"/>
              </a:rPr>
              <a:t>OFS-USA Chapter </a:t>
            </a:r>
          </a:p>
          <a:p>
            <a:pPr algn="ctr"/>
            <a:r>
              <a:rPr lang="en-US" sz="2800" b="1" dirty="0">
                <a:latin typeface="Tahoma" panose="020B0604030504040204" pitchFamily="34" charset="0"/>
                <a:ea typeface="Tahoma" panose="020B0604030504040204" pitchFamily="34" charset="0"/>
                <a:cs typeface="Tahoma" panose="020B0604030504040204" pitchFamily="34" charset="0"/>
              </a:rPr>
              <a:t>Bons Secours Retreat Center</a:t>
            </a:r>
          </a:p>
          <a:p>
            <a:pPr algn="ctr"/>
            <a:r>
              <a:rPr lang="en-US" sz="2800" b="1" dirty="0">
                <a:latin typeface="Tahoma" panose="020B0604030504040204" pitchFamily="34" charset="0"/>
                <a:ea typeface="Tahoma" panose="020B0604030504040204" pitchFamily="34" charset="0"/>
                <a:cs typeface="Tahoma" panose="020B0604030504040204" pitchFamily="34" charset="0"/>
              </a:rPr>
              <a:t>Marriottsville, Maryland</a:t>
            </a:r>
          </a:p>
          <a:p>
            <a:pPr algn="ctr"/>
            <a:r>
              <a:rPr lang="en-US" sz="2800" b="1" dirty="0">
                <a:latin typeface="Tahoma" panose="020B0604030504040204" pitchFamily="34" charset="0"/>
                <a:ea typeface="Tahoma" panose="020B0604030504040204" pitchFamily="34" charset="0"/>
                <a:cs typeface="Tahoma" panose="020B0604030504040204" pitchFamily="34" charset="0"/>
              </a:rPr>
              <a:t>September 10, 2025</a:t>
            </a:r>
          </a:p>
          <a:p>
            <a:pPr algn="ctr"/>
            <a:endParaRPr lang="en-US" sz="2800" b="1" dirty="0">
              <a:latin typeface="Tahoma" panose="020B0604030504040204" pitchFamily="34" charset="0"/>
              <a:ea typeface="Tahoma" panose="020B0604030504040204" pitchFamily="34" charset="0"/>
              <a:cs typeface="Tahoma" panose="020B0604030504040204" pitchFamily="34" charset="0"/>
            </a:endParaRPr>
          </a:p>
          <a:p>
            <a:pPr algn="ctr"/>
            <a:endParaRPr lang="en-US" sz="2800" b="1" dirty="0">
              <a:latin typeface="Tahoma" panose="020B0604030504040204" pitchFamily="34" charset="0"/>
              <a:ea typeface="Tahoma" panose="020B0604030504040204" pitchFamily="34" charset="0"/>
              <a:cs typeface="Tahoma" panose="020B0604030504040204" pitchFamily="34" charset="0"/>
            </a:endParaRPr>
          </a:p>
          <a:p>
            <a:pPr algn="ctr"/>
            <a:r>
              <a:rPr lang="en-US" sz="2000" b="1" dirty="0">
                <a:latin typeface="Arial" panose="020B0604020202020204" pitchFamily="34" charset="0"/>
                <a:ea typeface="Tahoma" panose="020B0604030504040204" pitchFamily="34" charset="0"/>
                <a:cs typeface="Arial" panose="020B0604020202020204" pitchFamily="34" charset="0"/>
              </a:rPr>
              <a:t>Jane DeRose-Bamman OFS</a:t>
            </a:r>
          </a:p>
          <a:p>
            <a:pPr algn="ctr"/>
            <a:r>
              <a:rPr lang="en-US" sz="2000" b="1" dirty="0">
                <a:latin typeface="Arial" panose="020B0604020202020204" pitchFamily="34" charset="0"/>
                <a:ea typeface="Tahoma" panose="020B0604030504040204" pitchFamily="34" charset="0"/>
                <a:cs typeface="Arial" panose="020B0604020202020204" pitchFamily="34" charset="0"/>
              </a:rPr>
              <a:t>National Minister, OFS-USA </a:t>
            </a:r>
          </a:p>
          <a:p>
            <a:pPr algn="ctr"/>
            <a:r>
              <a:rPr lang="en-US" sz="2000" b="1" dirty="0">
                <a:latin typeface="Arial" panose="020B0604020202020204" pitchFamily="34" charset="0"/>
                <a:ea typeface="Tahoma" panose="020B0604030504040204" pitchFamily="34" charset="0"/>
                <a:cs typeface="Arial" panose="020B0604020202020204" pitchFamily="34" charset="0"/>
              </a:rPr>
              <a:t>on behalf of the National Executive Council (NEC)</a:t>
            </a:r>
          </a:p>
        </p:txBody>
      </p:sp>
      <p:sp>
        <p:nvSpPr>
          <p:cNvPr id="3" name="Slide Number Placeholder 2">
            <a:extLst>
              <a:ext uri="{FF2B5EF4-FFF2-40B4-BE49-F238E27FC236}">
                <a16:creationId xmlns:a16="http://schemas.microsoft.com/office/drawing/2014/main" id="{D9EE6D49-39D6-ADF9-94E6-BFB8A94E8317}"/>
              </a:ext>
            </a:extLst>
          </p:cNvPr>
          <p:cNvSpPr>
            <a:spLocks noGrp="1"/>
          </p:cNvSpPr>
          <p:nvPr>
            <p:ph type="sldNum" sz="quarter" idx="12"/>
          </p:nvPr>
        </p:nvSpPr>
        <p:spPr/>
        <p:txBody>
          <a:bodyPr>
            <a:normAutofit/>
          </a:bodyPr>
          <a:lstStyle/>
          <a:p>
            <a:fld id="{6D22F896-40B5-4ADD-8801-0D06FADFA095}" type="slidenum">
              <a:rPr lang="en-US" smtClean="0"/>
              <a:t>1</a:t>
            </a:fld>
            <a:endParaRPr lang="en-US" dirty="0"/>
          </a:p>
        </p:txBody>
      </p:sp>
    </p:spTree>
    <p:extLst>
      <p:ext uri="{BB962C8B-B14F-4D97-AF65-F5344CB8AC3E}">
        <p14:creationId xmlns:p14="http://schemas.microsoft.com/office/powerpoint/2010/main" val="42404815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7F4E0-CC36-0D12-AB6A-66F48AC6C443}"/>
              </a:ext>
            </a:extLst>
          </p:cNvPr>
          <p:cNvSpPr>
            <a:spLocks noGrp="1"/>
          </p:cNvSpPr>
          <p:nvPr>
            <p:ph type="title"/>
          </p:nvPr>
        </p:nvSpPr>
        <p:spPr>
          <a:xfrm>
            <a:off x="1273629" y="464457"/>
            <a:ext cx="9875520" cy="1356360"/>
          </a:xfrm>
        </p:spPr>
        <p:txBody>
          <a:bodyPr>
            <a:noAutofit/>
          </a:bodyPr>
          <a:lstStyle/>
          <a:p>
            <a:r>
              <a:rPr lang="en-US" sz="4400" dirty="0">
                <a:latin typeface="Tahoma" panose="020B0604030504040204" pitchFamily="34" charset="0"/>
                <a:ea typeface="Tahoma" panose="020B0604030504040204" pitchFamily="34" charset="0"/>
                <a:cs typeface="Tahoma" panose="020B0604030504040204" pitchFamily="34" charset="0"/>
              </a:rPr>
              <a:t>Breakdown of regions by </a:t>
            </a:r>
            <a:r>
              <a:rPr lang="en-US" dirty="0">
                <a:latin typeface="Tahoma" panose="020B0604030504040204" pitchFamily="34" charset="0"/>
                <a:ea typeface="Tahoma" panose="020B0604030504040204" pitchFamily="34" charset="0"/>
                <a:cs typeface="Tahoma" panose="020B0604030504040204" pitchFamily="34" charset="0"/>
              </a:rPr>
              <a:t>fraternities</a:t>
            </a:r>
            <a:endParaRPr lang="en-US" sz="4400" dirty="0">
              <a:latin typeface="Tahoma" panose="020B0604030504040204" pitchFamily="34" charset="0"/>
              <a:ea typeface="Tahoma" panose="020B0604030504040204" pitchFamily="34" charset="0"/>
              <a:cs typeface="Tahoma" panose="020B0604030504040204" pitchFamily="34" charset="0"/>
            </a:endParaRPr>
          </a:p>
        </p:txBody>
      </p:sp>
      <p:sp>
        <p:nvSpPr>
          <p:cNvPr id="4" name="Slide Number Placeholder 3">
            <a:extLst>
              <a:ext uri="{FF2B5EF4-FFF2-40B4-BE49-F238E27FC236}">
                <a16:creationId xmlns:a16="http://schemas.microsoft.com/office/drawing/2014/main" id="{87C4C74D-3C3F-7144-D51E-4356CCD6FFD2}"/>
              </a:ext>
            </a:extLst>
          </p:cNvPr>
          <p:cNvSpPr>
            <a:spLocks noGrp="1"/>
          </p:cNvSpPr>
          <p:nvPr>
            <p:ph type="sldNum" sz="quarter" idx="12"/>
          </p:nvPr>
        </p:nvSpPr>
        <p:spPr/>
        <p:txBody>
          <a:bodyPr>
            <a:normAutofit/>
          </a:bodyPr>
          <a:lstStyle/>
          <a:p>
            <a:fld id="{6D22F896-40B5-4ADD-8801-0D06FADFA095}" type="slidenum">
              <a:rPr lang="en-US" smtClean="0"/>
              <a:t>10</a:t>
            </a:fld>
            <a:endParaRPr lang="en-US" dirty="0"/>
          </a:p>
        </p:txBody>
      </p:sp>
      <p:graphicFrame>
        <p:nvGraphicFramePr>
          <p:cNvPr id="7" name="Content Placeholder 6">
            <a:extLst>
              <a:ext uri="{FF2B5EF4-FFF2-40B4-BE49-F238E27FC236}">
                <a16:creationId xmlns:a16="http://schemas.microsoft.com/office/drawing/2014/main" id="{4C5E3FA2-BB37-357C-2878-222D9F6AFDA1}"/>
              </a:ext>
            </a:extLst>
          </p:cNvPr>
          <p:cNvGraphicFramePr>
            <a:graphicFrameLocks noGrp="1"/>
          </p:cNvGraphicFramePr>
          <p:nvPr>
            <p:ph idx="1"/>
            <p:extLst>
              <p:ext uri="{D42A27DB-BD31-4B8C-83A1-F6EECF244321}">
                <p14:modId xmlns:p14="http://schemas.microsoft.com/office/powerpoint/2010/main" val="1776102340"/>
              </p:ext>
            </p:extLst>
          </p:nvPr>
        </p:nvGraphicFramePr>
        <p:xfrm>
          <a:off x="638627" y="1607457"/>
          <a:ext cx="10871200" cy="4297680"/>
        </p:xfrm>
        <a:graphic>
          <a:graphicData uri="http://schemas.openxmlformats.org/drawingml/2006/table">
            <a:tbl>
              <a:tblPr firstRow="1" bandRow="1">
                <a:tableStyleId>{5C22544A-7EE6-4342-B048-85BDC9FD1C3A}</a:tableStyleId>
              </a:tblPr>
              <a:tblGrid>
                <a:gridCol w="2428988">
                  <a:extLst>
                    <a:ext uri="{9D8B030D-6E8A-4147-A177-3AD203B41FA5}">
                      <a16:colId xmlns:a16="http://schemas.microsoft.com/office/drawing/2014/main" val="3563705796"/>
                    </a:ext>
                  </a:extLst>
                </a:gridCol>
                <a:gridCol w="3006612">
                  <a:extLst>
                    <a:ext uri="{9D8B030D-6E8A-4147-A177-3AD203B41FA5}">
                      <a16:colId xmlns:a16="http://schemas.microsoft.com/office/drawing/2014/main" val="2559245995"/>
                    </a:ext>
                  </a:extLst>
                </a:gridCol>
                <a:gridCol w="2717800">
                  <a:extLst>
                    <a:ext uri="{9D8B030D-6E8A-4147-A177-3AD203B41FA5}">
                      <a16:colId xmlns:a16="http://schemas.microsoft.com/office/drawing/2014/main" val="539634775"/>
                    </a:ext>
                  </a:extLst>
                </a:gridCol>
                <a:gridCol w="2717800">
                  <a:extLst>
                    <a:ext uri="{9D8B030D-6E8A-4147-A177-3AD203B41FA5}">
                      <a16:colId xmlns:a16="http://schemas.microsoft.com/office/drawing/2014/main" val="1415870542"/>
                    </a:ext>
                  </a:extLst>
                </a:gridCol>
              </a:tblGrid>
              <a:tr h="370840">
                <a:tc>
                  <a:txBody>
                    <a:bodyPr/>
                    <a:lstStyle/>
                    <a:p>
                      <a:pPr algn="ctr"/>
                      <a:r>
                        <a:rPr lang="en-US" dirty="0">
                          <a:latin typeface="Tahoma" panose="020B0604030504040204" pitchFamily="34" charset="0"/>
                          <a:ea typeface="Tahoma" panose="020B0604030504040204" pitchFamily="34" charset="0"/>
                          <a:cs typeface="Tahoma" panose="020B0604030504040204" pitchFamily="34" charset="0"/>
                        </a:rPr>
                        <a:t>≤ 7 Fraternities  </a:t>
                      </a:r>
                    </a:p>
                    <a:p>
                      <a:pPr algn="ctr"/>
                      <a:r>
                        <a:rPr lang="en-US" dirty="0">
                          <a:latin typeface="Tahoma" panose="020B0604030504040204" pitchFamily="34" charset="0"/>
                          <a:ea typeface="Tahoma" panose="020B0604030504040204" pitchFamily="34" charset="0"/>
                          <a:cs typeface="Tahoma" panose="020B0604030504040204" pitchFamily="34" charset="0"/>
                        </a:rPr>
                        <a:t>(4 Regions) </a:t>
                      </a:r>
                    </a:p>
                  </a:txBody>
                  <a:tcPr/>
                </a:tc>
                <a:tc>
                  <a:txBody>
                    <a:bodyPr/>
                    <a:lstStyle/>
                    <a:p>
                      <a:pPr algn="ctr"/>
                      <a:r>
                        <a:rPr lang="en-US" dirty="0">
                          <a:latin typeface="Tahoma" panose="020B0604030504040204" pitchFamily="34" charset="0"/>
                          <a:ea typeface="Tahoma" panose="020B0604030504040204" pitchFamily="34" charset="0"/>
                          <a:cs typeface="Tahoma" panose="020B0604030504040204" pitchFamily="34" charset="0"/>
                        </a:rPr>
                        <a:t> 8- 15 Fraternities </a:t>
                      </a:r>
                    </a:p>
                    <a:p>
                      <a:pPr algn="ctr"/>
                      <a:r>
                        <a:rPr lang="en-US" dirty="0">
                          <a:latin typeface="Tahoma" panose="020B0604030504040204" pitchFamily="34" charset="0"/>
                          <a:ea typeface="Tahoma" panose="020B0604030504040204" pitchFamily="34" charset="0"/>
                          <a:cs typeface="Tahoma" panose="020B0604030504040204" pitchFamily="34" charset="0"/>
                        </a:rPr>
                        <a:t>(9 Regions)</a:t>
                      </a:r>
                    </a:p>
                  </a:txBody>
                  <a:tcPr/>
                </a:tc>
                <a:tc>
                  <a:txBody>
                    <a:bodyPr/>
                    <a:lstStyle/>
                    <a:p>
                      <a:pPr algn="ctr"/>
                      <a:r>
                        <a:rPr lang="en-US" dirty="0">
                          <a:latin typeface="Tahoma" panose="020B0604030504040204" pitchFamily="34" charset="0"/>
                          <a:ea typeface="Tahoma" panose="020B0604030504040204" pitchFamily="34" charset="0"/>
                          <a:cs typeface="Tahoma" panose="020B0604030504040204" pitchFamily="34" charset="0"/>
                        </a:rPr>
                        <a:t>16 – 24 Fraternities</a:t>
                      </a:r>
                    </a:p>
                    <a:p>
                      <a:pPr algn="ctr"/>
                      <a:r>
                        <a:rPr lang="en-US" dirty="0">
                          <a:latin typeface="Tahoma" panose="020B0604030504040204" pitchFamily="34" charset="0"/>
                          <a:ea typeface="Tahoma" panose="020B0604030504040204" pitchFamily="34" charset="0"/>
                          <a:cs typeface="Tahoma" panose="020B0604030504040204" pitchFamily="34" charset="0"/>
                        </a:rPr>
                        <a:t> (11 Regions)</a:t>
                      </a:r>
                    </a:p>
                  </a:txBody>
                  <a:tcPr/>
                </a:tc>
                <a:tc>
                  <a:txBody>
                    <a:bodyPr/>
                    <a:lstStyle/>
                    <a:p>
                      <a:pPr algn="ctr"/>
                      <a:r>
                        <a:rPr lang="en-US" dirty="0">
                          <a:latin typeface="Tahoma" panose="020B0604030504040204" pitchFamily="34" charset="0"/>
                          <a:ea typeface="Tahoma" panose="020B0604030504040204" pitchFamily="34" charset="0"/>
                          <a:cs typeface="Tahoma" panose="020B0604030504040204" pitchFamily="34" charset="0"/>
                        </a:rPr>
                        <a:t>25 – 32 Fraternities </a:t>
                      </a:r>
                    </a:p>
                    <a:p>
                      <a:pPr algn="ctr"/>
                      <a:r>
                        <a:rPr lang="en-US" dirty="0">
                          <a:latin typeface="Tahoma" panose="020B0604030504040204" pitchFamily="34" charset="0"/>
                          <a:ea typeface="Tahoma" panose="020B0604030504040204" pitchFamily="34" charset="0"/>
                          <a:cs typeface="Tahoma" panose="020B0604030504040204" pitchFamily="34" charset="0"/>
                        </a:rPr>
                        <a:t>(6 Regions)</a:t>
                      </a:r>
                    </a:p>
                  </a:txBody>
                  <a:tcPr/>
                </a:tc>
                <a:extLst>
                  <a:ext uri="{0D108BD9-81ED-4DB2-BD59-A6C34878D82A}">
                    <a16:rowId xmlns:a16="http://schemas.microsoft.com/office/drawing/2014/main" val="1257532775"/>
                  </a:ext>
                </a:extLst>
              </a:tr>
              <a:tr h="370840">
                <a:tc>
                  <a:txBody>
                    <a:bodyPr/>
                    <a:lstStyle/>
                    <a:p>
                      <a:r>
                        <a:rPr lang="en-US" dirty="0">
                          <a:latin typeface="Tahoma" panose="020B0604030504040204" pitchFamily="34" charset="0"/>
                          <a:ea typeface="Tahoma" panose="020B0604030504040204" pitchFamily="34" charset="0"/>
                          <a:cs typeface="Tahoma" panose="020B0604030504040204" pitchFamily="34" charset="0"/>
                        </a:rPr>
                        <a:t>Franciscans of the Prairie</a:t>
                      </a:r>
                    </a:p>
                    <a:p>
                      <a:r>
                        <a:rPr lang="en-US" dirty="0">
                          <a:latin typeface="Tahoma" panose="020B0604030504040204" pitchFamily="34" charset="0"/>
                          <a:ea typeface="Tahoma" panose="020B0604030504040204" pitchFamily="34" charset="0"/>
                          <a:cs typeface="Tahoma" panose="020B0604030504040204" pitchFamily="34" charset="0"/>
                        </a:rPr>
                        <a:t>Our Lady of the Rockies</a:t>
                      </a:r>
                    </a:p>
                    <a:p>
                      <a:r>
                        <a:rPr lang="en-US" dirty="0">
                          <a:latin typeface="Tahoma" panose="020B0604030504040204" pitchFamily="34" charset="0"/>
                          <a:ea typeface="Tahoma" panose="020B0604030504040204" pitchFamily="34" charset="0"/>
                          <a:cs typeface="Tahoma" panose="020B0604030504040204" pitchFamily="34" charset="0"/>
                        </a:rPr>
                        <a:t>Ohana O’ Ke Anuenue</a:t>
                      </a:r>
                    </a:p>
                    <a:p>
                      <a:r>
                        <a:rPr lang="en-US" dirty="0">
                          <a:latin typeface="Tahoma" panose="020B0604030504040204" pitchFamily="34" charset="0"/>
                          <a:ea typeface="Tahoma" panose="020B0604030504040204" pitchFamily="34" charset="0"/>
                          <a:cs typeface="Tahoma" panose="020B0604030504040204" pitchFamily="34" charset="0"/>
                        </a:rPr>
                        <a:t>Saint Clare</a:t>
                      </a:r>
                    </a:p>
                  </a:txBody>
                  <a:tcPr/>
                </a:tc>
                <a:tc>
                  <a:txBody>
                    <a:bodyPr/>
                    <a:lstStyle/>
                    <a:p>
                      <a:r>
                        <a:rPr lang="en-US" dirty="0">
                          <a:latin typeface="Tahoma" panose="020B0604030504040204" pitchFamily="34" charset="0"/>
                          <a:ea typeface="Tahoma" panose="020B0604030504040204" pitchFamily="34" charset="0"/>
                          <a:cs typeface="Tahoma" panose="020B0604030504040204" pitchFamily="34" charset="0"/>
                        </a:rPr>
                        <a:t>Holy Trinity</a:t>
                      </a:r>
                    </a:p>
                    <a:p>
                      <a:r>
                        <a:rPr lang="en-US" dirty="0">
                          <a:latin typeface="Tahoma" panose="020B0604030504040204" pitchFamily="34" charset="0"/>
                          <a:ea typeface="Tahoma" panose="020B0604030504040204" pitchFamily="34" charset="0"/>
                          <a:cs typeface="Tahoma" panose="020B0604030504040204" pitchFamily="34" charset="0"/>
                        </a:rPr>
                        <a:t>Juan de Padilla</a:t>
                      </a:r>
                    </a:p>
                    <a:p>
                      <a:r>
                        <a:rPr lang="en-US" dirty="0">
                          <a:latin typeface="Tahoma" panose="020B0604030504040204" pitchFamily="34" charset="0"/>
                          <a:ea typeface="Tahoma" panose="020B0604030504040204" pitchFamily="34" charset="0"/>
                          <a:cs typeface="Tahoma" panose="020B0604030504040204" pitchFamily="34" charset="0"/>
                        </a:rPr>
                        <a:t>Our Lady of Guadalupe – EOA</a:t>
                      </a:r>
                    </a:p>
                    <a:p>
                      <a:r>
                        <a:rPr lang="en-US" dirty="0">
                          <a:latin typeface="Tahoma" panose="020B0604030504040204" pitchFamily="34" charset="0"/>
                          <a:ea typeface="Tahoma" panose="020B0604030504040204" pitchFamily="34" charset="0"/>
                          <a:cs typeface="Tahoma" panose="020B0604030504040204" pitchFamily="34" charset="0"/>
                        </a:rPr>
                        <a:t>Our Lady of Indiana</a:t>
                      </a:r>
                    </a:p>
                    <a:p>
                      <a:r>
                        <a:rPr lang="en-US" dirty="0">
                          <a:latin typeface="Tahoma" panose="020B0604030504040204" pitchFamily="34" charset="0"/>
                          <a:ea typeface="Tahoma" panose="020B0604030504040204" pitchFamily="34" charset="0"/>
                          <a:cs typeface="Tahoma" panose="020B0604030504040204" pitchFamily="34" charset="0"/>
                        </a:rPr>
                        <a:t>Saint Joan of Arc</a:t>
                      </a:r>
                    </a:p>
                    <a:p>
                      <a:r>
                        <a:rPr lang="en-US" dirty="0">
                          <a:latin typeface="Tahoma" panose="020B0604030504040204" pitchFamily="34" charset="0"/>
                          <a:ea typeface="Tahoma" panose="020B0604030504040204" pitchFamily="34" charset="0"/>
                          <a:cs typeface="Tahoma" panose="020B0604030504040204" pitchFamily="34" charset="0"/>
                        </a:rPr>
                        <a:t>Saint Maximilian Kolbe</a:t>
                      </a:r>
                    </a:p>
                    <a:p>
                      <a:r>
                        <a:rPr lang="en-US" dirty="0">
                          <a:latin typeface="Tahoma" panose="020B0604030504040204" pitchFamily="34" charset="0"/>
                          <a:ea typeface="Tahoma" panose="020B0604030504040204" pitchFamily="34" charset="0"/>
                          <a:cs typeface="Tahoma" panose="020B0604030504040204" pitchFamily="34" charset="0"/>
                        </a:rPr>
                        <a:t>Saint Thomas More</a:t>
                      </a:r>
                    </a:p>
                    <a:p>
                      <a:r>
                        <a:rPr lang="en-US" dirty="0">
                          <a:latin typeface="Tahoma" panose="020B0604030504040204" pitchFamily="34" charset="0"/>
                          <a:ea typeface="Tahoma" panose="020B0604030504040204" pitchFamily="34" charset="0"/>
                          <a:cs typeface="Tahoma" panose="020B0604030504040204" pitchFamily="34" charset="0"/>
                        </a:rPr>
                        <a:t>Santa Maria de Las </a:t>
                      </a:r>
                      <a:r>
                        <a:rPr lang="en-US" dirty="0" err="1">
                          <a:latin typeface="Tahoma" panose="020B0604030504040204" pitchFamily="34" charset="0"/>
                          <a:ea typeface="Tahoma" panose="020B0604030504040204" pitchFamily="34" charset="0"/>
                          <a:cs typeface="Tahoma" panose="020B0604030504040204" pitchFamily="34" charset="0"/>
                        </a:rPr>
                        <a:t>Montanas</a:t>
                      </a:r>
                      <a:endParaRPr lang="en-US" dirty="0">
                        <a:latin typeface="Tahoma" panose="020B0604030504040204" pitchFamily="34" charset="0"/>
                        <a:ea typeface="Tahoma" panose="020B0604030504040204" pitchFamily="34" charset="0"/>
                        <a:cs typeface="Tahoma" panose="020B0604030504040204" pitchFamily="34" charset="0"/>
                      </a:endParaRPr>
                    </a:p>
                    <a:p>
                      <a:r>
                        <a:rPr lang="en-US" dirty="0">
                          <a:latin typeface="Tahoma" panose="020B0604030504040204" pitchFamily="34" charset="0"/>
                          <a:ea typeface="Tahoma" panose="020B0604030504040204" pitchFamily="34" charset="0"/>
                          <a:cs typeface="Tahoma" panose="020B0604030504040204" pitchFamily="34" charset="0"/>
                        </a:rPr>
                        <a:t>Troubadours of Peace</a:t>
                      </a:r>
                    </a:p>
                  </a:txBody>
                  <a:tcPr/>
                </a:tc>
                <a:tc>
                  <a:txBody>
                    <a:bodyPr/>
                    <a:lstStyle/>
                    <a:p>
                      <a:r>
                        <a:rPr lang="en-US" dirty="0">
                          <a:latin typeface="Tahoma" panose="020B0604030504040204" pitchFamily="34" charset="0"/>
                          <a:ea typeface="Tahoma" panose="020B0604030504040204" pitchFamily="34" charset="0"/>
                          <a:cs typeface="Tahoma" panose="020B0604030504040204" pitchFamily="34" charset="0"/>
                        </a:rPr>
                        <a:t>Divine Mercy</a:t>
                      </a:r>
                    </a:p>
                    <a:p>
                      <a:r>
                        <a:rPr lang="en-US" dirty="0">
                          <a:latin typeface="Tahoma" panose="020B0604030504040204" pitchFamily="34" charset="0"/>
                          <a:ea typeface="Tahoma" panose="020B0604030504040204" pitchFamily="34" charset="0"/>
                          <a:cs typeface="Tahoma" panose="020B0604030504040204" pitchFamily="34" charset="0"/>
                        </a:rPr>
                        <a:t>Lady Poverty</a:t>
                      </a:r>
                    </a:p>
                    <a:p>
                      <a:r>
                        <a:rPr lang="en-US" dirty="0">
                          <a:latin typeface="Tahoma" panose="020B0604030504040204" pitchFamily="34" charset="0"/>
                          <a:ea typeface="Tahoma" panose="020B0604030504040204" pitchFamily="34" charset="0"/>
                          <a:cs typeface="Tahoma" panose="020B0604030504040204" pitchFamily="34" charset="0"/>
                        </a:rPr>
                        <a:t>La Verna</a:t>
                      </a:r>
                    </a:p>
                    <a:p>
                      <a:r>
                        <a:rPr lang="en-US" dirty="0">
                          <a:latin typeface="Tahoma" panose="020B0604030504040204" pitchFamily="34" charset="0"/>
                          <a:ea typeface="Tahoma" panose="020B0604030504040204" pitchFamily="34" charset="0"/>
                          <a:cs typeface="Tahoma" panose="020B0604030504040204" pitchFamily="34" charset="0"/>
                        </a:rPr>
                        <a:t>Los Tres </a:t>
                      </a:r>
                      <a:r>
                        <a:rPr lang="en-US" dirty="0" err="1">
                          <a:latin typeface="Tahoma" panose="020B0604030504040204" pitchFamily="34" charset="0"/>
                          <a:ea typeface="Tahoma" panose="020B0604030504040204" pitchFamily="34" charset="0"/>
                          <a:cs typeface="Tahoma" panose="020B0604030504040204" pitchFamily="34" charset="0"/>
                        </a:rPr>
                        <a:t>Companeros</a:t>
                      </a:r>
                      <a:endParaRPr lang="en-US" dirty="0">
                        <a:latin typeface="Tahoma" panose="020B0604030504040204" pitchFamily="34" charset="0"/>
                        <a:ea typeface="Tahoma" panose="020B0604030504040204" pitchFamily="34" charset="0"/>
                        <a:cs typeface="Tahoma" panose="020B0604030504040204" pitchFamily="34" charset="0"/>
                      </a:endParaRPr>
                    </a:p>
                    <a:p>
                      <a:r>
                        <a:rPr lang="en-US" dirty="0">
                          <a:latin typeface="Tahoma" panose="020B0604030504040204" pitchFamily="34" charset="0"/>
                          <a:ea typeface="Tahoma" panose="020B0604030504040204" pitchFamily="34" charset="0"/>
                          <a:cs typeface="Tahoma" panose="020B0604030504040204" pitchFamily="34" charset="0"/>
                        </a:rPr>
                        <a:t>Mother Cabrini</a:t>
                      </a:r>
                    </a:p>
                    <a:p>
                      <a:r>
                        <a:rPr lang="en-US" dirty="0">
                          <a:latin typeface="Tahoma" panose="020B0604030504040204" pitchFamily="34" charset="0"/>
                          <a:ea typeface="Tahoma" panose="020B0604030504040204" pitchFamily="34" charset="0"/>
                          <a:cs typeface="Tahoma" panose="020B0604030504040204" pitchFamily="34" charset="0"/>
                        </a:rPr>
                        <a:t>Queen of Peace</a:t>
                      </a:r>
                    </a:p>
                    <a:p>
                      <a:r>
                        <a:rPr lang="en-US" dirty="0">
                          <a:latin typeface="Tahoma" panose="020B0604030504040204" pitchFamily="34" charset="0"/>
                          <a:ea typeface="Tahoma" panose="020B0604030504040204" pitchFamily="34" charset="0"/>
                          <a:cs typeface="Tahoma" panose="020B0604030504040204" pitchFamily="34" charset="0"/>
                        </a:rPr>
                        <a:t>Saint Elizabeth of Hungary</a:t>
                      </a:r>
                    </a:p>
                    <a:p>
                      <a:r>
                        <a:rPr lang="en-US" dirty="0">
                          <a:latin typeface="Tahoma" panose="020B0604030504040204" pitchFamily="34" charset="0"/>
                          <a:ea typeface="Tahoma" panose="020B0604030504040204" pitchFamily="34" charset="0"/>
                          <a:cs typeface="Tahoma" panose="020B0604030504040204" pitchFamily="34" charset="0"/>
                        </a:rPr>
                        <a:t>Saint Frances</a:t>
                      </a:r>
                    </a:p>
                    <a:p>
                      <a:r>
                        <a:rPr lang="en-US" dirty="0">
                          <a:latin typeface="Tahoma" panose="020B0604030504040204" pitchFamily="34" charset="0"/>
                          <a:ea typeface="Tahoma" panose="020B0604030504040204" pitchFamily="34" charset="0"/>
                          <a:cs typeface="Tahoma" panose="020B0604030504040204" pitchFamily="34" charset="0"/>
                        </a:rPr>
                        <a:t>Saint Junipero Serra</a:t>
                      </a:r>
                    </a:p>
                    <a:p>
                      <a:r>
                        <a:rPr lang="en-US" dirty="0">
                          <a:latin typeface="Tahoma" panose="020B0604030504040204" pitchFamily="34" charset="0"/>
                          <a:ea typeface="Tahoma" panose="020B0604030504040204" pitchFamily="34" charset="0"/>
                          <a:cs typeface="Tahoma" panose="020B0604030504040204" pitchFamily="34" charset="0"/>
                        </a:rPr>
                        <a:t>Saint Kateri Tekakwitha</a:t>
                      </a:r>
                    </a:p>
                    <a:p>
                      <a:r>
                        <a:rPr lang="en-US" dirty="0">
                          <a:latin typeface="Tahoma" panose="020B0604030504040204" pitchFamily="34" charset="0"/>
                          <a:ea typeface="Tahoma" panose="020B0604030504040204" pitchFamily="34" charset="0"/>
                          <a:cs typeface="Tahoma" panose="020B0604030504040204" pitchFamily="34" charset="0"/>
                        </a:rPr>
                        <a:t>Tau Cross </a:t>
                      </a:r>
                    </a:p>
                    <a:p>
                      <a:endParaRPr lang="en-US" dirty="0">
                        <a:latin typeface="Tahoma" panose="020B0604030504040204" pitchFamily="34" charset="0"/>
                        <a:ea typeface="Tahoma" panose="020B0604030504040204" pitchFamily="34" charset="0"/>
                        <a:cs typeface="Tahoma" panose="020B0604030504040204" pitchFamily="34" charset="0"/>
                      </a:endParaRPr>
                    </a:p>
                  </a:txBody>
                  <a:tcPr/>
                </a:tc>
                <a:tc>
                  <a:txBody>
                    <a:bodyPr/>
                    <a:lstStyle/>
                    <a:p>
                      <a:r>
                        <a:rPr lang="en-US" dirty="0">
                          <a:latin typeface="Tahoma" panose="020B0604030504040204" pitchFamily="34" charset="0"/>
                          <a:ea typeface="Tahoma" panose="020B0604030504040204" pitchFamily="34" charset="0"/>
                          <a:cs typeface="Tahoma" panose="020B0604030504040204" pitchFamily="34" charset="0"/>
                        </a:rPr>
                        <a:t>Blessed Solanus Casey</a:t>
                      </a:r>
                    </a:p>
                    <a:p>
                      <a:r>
                        <a:rPr lang="en-US" dirty="0">
                          <a:latin typeface="Tahoma" panose="020B0604030504040204" pitchFamily="34" charset="0"/>
                          <a:ea typeface="Tahoma" panose="020B0604030504040204" pitchFamily="34" charset="0"/>
                          <a:cs typeface="Tahoma" panose="020B0604030504040204" pitchFamily="34" charset="0"/>
                        </a:rPr>
                        <a:t>Brothers and Sisters of St. Francis</a:t>
                      </a:r>
                    </a:p>
                    <a:p>
                      <a:r>
                        <a:rPr lang="en-US" dirty="0">
                          <a:latin typeface="Tahoma" panose="020B0604030504040204" pitchFamily="34" charset="0"/>
                          <a:ea typeface="Tahoma" panose="020B0604030504040204" pitchFamily="34" charset="0"/>
                          <a:cs typeface="Tahoma" panose="020B0604030504040204" pitchFamily="34" charset="0"/>
                        </a:rPr>
                        <a:t>Five Franciscan Martyrs</a:t>
                      </a:r>
                    </a:p>
                    <a:p>
                      <a:r>
                        <a:rPr lang="en-US" dirty="0">
                          <a:latin typeface="Tahoma" panose="020B0604030504040204" pitchFamily="34" charset="0"/>
                          <a:ea typeface="Tahoma" panose="020B0604030504040204" pitchFamily="34" charset="0"/>
                          <a:cs typeface="Tahoma" panose="020B0604030504040204" pitchFamily="34" charset="0"/>
                        </a:rPr>
                        <a:t>Our Lady of the Angels</a:t>
                      </a:r>
                    </a:p>
                    <a:p>
                      <a:r>
                        <a:rPr lang="en-US" dirty="0">
                          <a:latin typeface="Tahoma" panose="020B0604030504040204" pitchFamily="34" charset="0"/>
                          <a:ea typeface="Tahoma" panose="020B0604030504040204" pitchFamily="34" charset="0"/>
                          <a:cs typeface="Tahoma" panose="020B0604030504040204" pitchFamily="34" charset="0"/>
                        </a:rPr>
                        <a:t>Saint Katharine Drexel</a:t>
                      </a:r>
                    </a:p>
                    <a:p>
                      <a:r>
                        <a:rPr lang="en-US" dirty="0">
                          <a:latin typeface="Tahoma" panose="020B0604030504040204" pitchFamily="34" charset="0"/>
                          <a:ea typeface="Tahoma" panose="020B0604030504040204" pitchFamily="34" charset="0"/>
                          <a:cs typeface="Tahoma" panose="020B0604030504040204" pitchFamily="34" charset="0"/>
                        </a:rPr>
                        <a:t>Saint Margaret of Cortona</a:t>
                      </a:r>
                    </a:p>
                  </a:txBody>
                  <a:tcPr/>
                </a:tc>
                <a:extLst>
                  <a:ext uri="{0D108BD9-81ED-4DB2-BD59-A6C34878D82A}">
                    <a16:rowId xmlns:a16="http://schemas.microsoft.com/office/drawing/2014/main" val="1564132355"/>
                  </a:ext>
                </a:extLst>
              </a:tr>
            </a:tbl>
          </a:graphicData>
        </a:graphic>
      </p:graphicFrame>
    </p:spTree>
    <p:extLst>
      <p:ext uri="{BB962C8B-B14F-4D97-AF65-F5344CB8AC3E}">
        <p14:creationId xmlns:p14="http://schemas.microsoft.com/office/powerpoint/2010/main" val="6777130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6336703-C211-635F-C2F7-85496126E933}"/>
              </a:ext>
            </a:extLst>
          </p:cNvPr>
          <p:cNvSpPr>
            <a:spLocks noGrp="1"/>
          </p:cNvSpPr>
          <p:nvPr>
            <p:ph type="sldNum" sz="quarter" idx="12"/>
          </p:nvPr>
        </p:nvSpPr>
        <p:spPr/>
        <p:txBody>
          <a:bodyPr>
            <a:normAutofit/>
          </a:bodyPr>
          <a:lstStyle/>
          <a:p>
            <a:fld id="{6D22F896-40B5-4ADD-8801-0D06FADFA095}" type="slidenum">
              <a:rPr lang="en-US" smtClean="0"/>
              <a:t>11</a:t>
            </a:fld>
            <a:endParaRPr lang="en-US" dirty="0"/>
          </a:p>
        </p:txBody>
      </p:sp>
      <p:pic>
        <p:nvPicPr>
          <p:cNvPr id="3" name="Picture 2">
            <a:extLst>
              <a:ext uri="{FF2B5EF4-FFF2-40B4-BE49-F238E27FC236}">
                <a16:creationId xmlns:a16="http://schemas.microsoft.com/office/drawing/2014/main" id="{C6F52C97-776E-BF9A-B970-B4D868EC13E8}"/>
              </a:ext>
            </a:extLst>
          </p:cNvPr>
          <p:cNvPicPr>
            <a:picLocks noChangeAspect="1"/>
          </p:cNvPicPr>
          <p:nvPr/>
        </p:nvPicPr>
        <p:blipFill>
          <a:blip r:embed="rId3"/>
          <a:stretch>
            <a:fillRect/>
          </a:stretch>
        </p:blipFill>
        <p:spPr>
          <a:xfrm>
            <a:off x="527255" y="87753"/>
            <a:ext cx="11137490" cy="6682494"/>
          </a:xfrm>
          <a:prstGeom prst="rect">
            <a:avLst/>
          </a:prstGeom>
        </p:spPr>
      </p:pic>
      <p:pic>
        <p:nvPicPr>
          <p:cNvPr id="4" name="Picture 3" descr="A close-up of a cross&#10;&#10;Description automatically generated">
            <a:extLst>
              <a:ext uri="{FF2B5EF4-FFF2-40B4-BE49-F238E27FC236}">
                <a16:creationId xmlns:a16="http://schemas.microsoft.com/office/drawing/2014/main" id="{DEB558EA-CED1-2A00-98F0-23919CBFA352}"/>
              </a:ext>
            </a:extLst>
          </p:cNvPr>
          <p:cNvPicPr>
            <a:picLocks noChangeAspect="1"/>
          </p:cNvPicPr>
          <p:nvPr/>
        </p:nvPicPr>
        <p:blipFill>
          <a:blip r:embed="rId4">
            <a:clrChange>
              <a:clrFrom>
                <a:srgbClr val="FFFFFF"/>
              </a:clrFrom>
              <a:clrTo>
                <a:srgbClr val="FFFFFF">
                  <a:alpha val="0"/>
                </a:srgbClr>
              </a:clrTo>
            </a:clrChange>
            <a:alphaModFix amt="20000"/>
          </a:blip>
          <a:stretch>
            <a:fillRect/>
          </a:stretch>
        </p:blipFill>
        <p:spPr>
          <a:xfrm>
            <a:off x="11082681" y="5419041"/>
            <a:ext cx="763407" cy="892486"/>
          </a:xfrm>
          <a:prstGeom prst="rect">
            <a:avLst/>
          </a:prstGeom>
        </p:spPr>
      </p:pic>
    </p:spTree>
    <p:extLst>
      <p:ext uri="{BB962C8B-B14F-4D97-AF65-F5344CB8AC3E}">
        <p14:creationId xmlns:p14="http://schemas.microsoft.com/office/powerpoint/2010/main" val="23327463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4C942B-EE43-0127-FDCC-CD2555DB22E8}"/>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E3D5583-5E63-5FC7-448A-2F9DB7DCBFED}"/>
              </a:ext>
            </a:extLst>
          </p:cNvPr>
          <p:cNvSpPr>
            <a:spLocks noGrp="1"/>
          </p:cNvSpPr>
          <p:nvPr>
            <p:ph type="sldNum" sz="quarter" idx="12"/>
          </p:nvPr>
        </p:nvSpPr>
        <p:spPr/>
        <p:txBody>
          <a:bodyPr>
            <a:normAutofit/>
          </a:bodyPr>
          <a:lstStyle/>
          <a:p>
            <a:fld id="{6D22F896-40B5-4ADD-8801-0D06FADFA095}" type="slidenum">
              <a:rPr lang="en-US" smtClean="0"/>
              <a:t>12</a:t>
            </a:fld>
            <a:endParaRPr lang="en-US" dirty="0"/>
          </a:p>
        </p:txBody>
      </p:sp>
      <p:sp>
        <p:nvSpPr>
          <p:cNvPr id="3" name="Content Placeholder 2">
            <a:extLst>
              <a:ext uri="{FF2B5EF4-FFF2-40B4-BE49-F238E27FC236}">
                <a16:creationId xmlns:a16="http://schemas.microsoft.com/office/drawing/2014/main" id="{D2DADB86-4416-E4CD-C697-0226ED4450BB}"/>
              </a:ext>
            </a:extLst>
          </p:cNvPr>
          <p:cNvSpPr>
            <a:spLocks noGrp="1"/>
          </p:cNvSpPr>
          <p:nvPr>
            <p:ph idx="1"/>
          </p:nvPr>
        </p:nvSpPr>
        <p:spPr/>
        <p:txBody>
          <a:bodyPr>
            <a:normAutofit/>
          </a:bodyPr>
          <a:lstStyle/>
          <a:p>
            <a:r>
              <a:rPr lang="en-US" sz="3600" dirty="0">
                <a:latin typeface="Tahoma" panose="020B0604030504040204" pitchFamily="34" charset="0"/>
                <a:ea typeface="Tahoma" panose="020B0604030504040204" pitchFamily="34" charset="0"/>
                <a:cs typeface="Tahoma" panose="020B0604030504040204" pitchFamily="34" charset="0"/>
              </a:rPr>
              <a:t>Which is the oldest fraternity in the United States?  (according to the database)</a:t>
            </a:r>
          </a:p>
        </p:txBody>
      </p:sp>
      <p:sp>
        <p:nvSpPr>
          <p:cNvPr id="5" name="Title 1">
            <a:extLst>
              <a:ext uri="{FF2B5EF4-FFF2-40B4-BE49-F238E27FC236}">
                <a16:creationId xmlns:a16="http://schemas.microsoft.com/office/drawing/2014/main" id="{193E520F-50DF-D1CF-60D0-BDDB4988F9F8}"/>
              </a:ext>
            </a:extLst>
          </p:cNvPr>
          <p:cNvSpPr>
            <a:spLocks noGrp="1"/>
          </p:cNvSpPr>
          <p:nvPr>
            <p:ph type="title"/>
          </p:nvPr>
        </p:nvSpPr>
        <p:spPr>
          <a:xfrm>
            <a:off x="1140351" y="269047"/>
            <a:ext cx="9875520" cy="1356360"/>
          </a:xfrm>
        </p:spPr>
        <p:txBody>
          <a:bodyPr>
            <a:noAutofit/>
          </a:bodyPr>
          <a:lstStyle/>
          <a:p>
            <a:r>
              <a:rPr lang="en-US" sz="4400" dirty="0">
                <a:latin typeface="Tahoma" panose="020B0604030504040204" pitchFamily="34" charset="0"/>
                <a:ea typeface="Tahoma" panose="020B0604030504040204" pitchFamily="34" charset="0"/>
                <a:cs typeface="Tahoma" panose="020B0604030504040204" pitchFamily="34" charset="0"/>
              </a:rPr>
              <a:t>Breakdown of Fraternities by </a:t>
            </a:r>
            <a:r>
              <a:rPr lang="en-US" dirty="0">
                <a:latin typeface="Tahoma" panose="020B0604030504040204" pitchFamily="34" charset="0"/>
                <a:ea typeface="Tahoma" panose="020B0604030504040204" pitchFamily="34" charset="0"/>
                <a:cs typeface="Tahoma" panose="020B0604030504040204" pitchFamily="34" charset="0"/>
              </a:rPr>
              <a:t>age</a:t>
            </a:r>
            <a:endParaRPr lang="en-US" sz="4400" dirty="0">
              <a:latin typeface="Tahoma" panose="020B0604030504040204" pitchFamily="34" charset="0"/>
              <a:ea typeface="Tahoma" panose="020B0604030504040204" pitchFamily="34" charset="0"/>
              <a:cs typeface="Tahoma" panose="020B0604030504040204" pitchFamily="34" charset="0"/>
            </a:endParaRPr>
          </a:p>
        </p:txBody>
      </p:sp>
      <p:grpSp>
        <p:nvGrpSpPr>
          <p:cNvPr id="7" name="Group 6">
            <a:extLst>
              <a:ext uri="{FF2B5EF4-FFF2-40B4-BE49-F238E27FC236}">
                <a16:creationId xmlns:a16="http://schemas.microsoft.com/office/drawing/2014/main" id="{2E947769-DB4C-A1FD-45B7-336BBEE40F7C}"/>
              </a:ext>
            </a:extLst>
          </p:cNvPr>
          <p:cNvGrpSpPr/>
          <p:nvPr/>
        </p:nvGrpSpPr>
        <p:grpSpPr>
          <a:xfrm>
            <a:off x="895351" y="3108476"/>
            <a:ext cx="9964685" cy="2920034"/>
            <a:chOff x="895351" y="3108476"/>
            <a:chExt cx="9964685" cy="2920034"/>
          </a:xfrm>
        </p:grpSpPr>
        <p:sp>
          <p:nvSpPr>
            <p:cNvPr id="2" name="Content Placeholder 2">
              <a:extLst>
                <a:ext uri="{FF2B5EF4-FFF2-40B4-BE49-F238E27FC236}">
                  <a16:creationId xmlns:a16="http://schemas.microsoft.com/office/drawing/2014/main" id="{CC4715CB-09BC-5728-EBF8-BEA703A0AE59}"/>
                </a:ext>
              </a:extLst>
            </p:cNvPr>
            <p:cNvSpPr txBox="1">
              <a:spLocks/>
            </p:cNvSpPr>
            <p:nvPr/>
          </p:nvSpPr>
          <p:spPr>
            <a:xfrm>
              <a:off x="895351" y="3429000"/>
              <a:ext cx="6237514" cy="2599510"/>
            </a:xfrm>
            <a:prstGeom prst="rect">
              <a:avLst/>
            </a:prstGeom>
            <a:solidFill>
              <a:srgbClr val="43B0E1"/>
            </a:solidFill>
          </p:spPr>
          <p:txBody>
            <a:bodyPr vert="horz" lIns="91440" tIns="45720" rIns="91440" bIns="45720" rtlCol="0">
              <a:normAutofit/>
            </a:bodyPr>
            <a:lst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tx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tx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tx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a:lstStyle>
            <a:p>
              <a:pPr marL="45720" indent="0" algn="ctr">
                <a:buFont typeface="Corbel" pitchFamily="34" charset="0"/>
                <a:buNone/>
              </a:pPr>
              <a:r>
                <a:rPr lang="en-US" sz="2800" b="1" dirty="0">
                  <a:latin typeface="Tahoma" panose="020B0604030504040204" pitchFamily="34" charset="0"/>
                  <a:ea typeface="Tahoma" panose="020B0604030504040204" pitchFamily="34" charset="0"/>
                  <a:cs typeface="Tahoma" panose="020B0604030504040204" pitchFamily="34" charset="0"/>
                </a:rPr>
                <a:t>Saint Joseph- Utica-NY</a:t>
              </a:r>
            </a:p>
            <a:p>
              <a:pPr marL="45720" indent="0" algn="ctr">
                <a:buFont typeface="Corbel" pitchFamily="34" charset="0"/>
                <a:buNone/>
              </a:pPr>
              <a:r>
                <a:rPr lang="en-US" sz="2800" b="1" dirty="0">
                  <a:latin typeface="Tahoma" panose="020B0604030504040204" pitchFamily="34" charset="0"/>
                  <a:ea typeface="Tahoma" panose="020B0604030504040204" pitchFamily="34" charset="0"/>
                  <a:cs typeface="Tahoma" panose="020B0604030504040204" pitchFamily="34" charset="0"/>
                </a:rPr>
                <a:t>Saint Kateri Tekakwitha Region </a:t>
              </a:r>
            </a:p>
            <a:p>
              <a:pPr marL="45720" indent="0" algn="ctr">
                <a:buFont typeface="Corbel" pitchFamily="34" charset="0"/>
                <a:buNone/>
              </a:pPr>
              <a:r>
                <a:rPr lang="en-US" sz="2800" b="1" dirty="0">
                  <a:latin typeface="Tahoma" panose="020B0604030504040204" pitchFamily="34" charset="0"/>
                  <a:ea typeface="Tahoma" panose="020B0604030504040204" pitchFamily="34" charset="0"/>
                  <a:cs typeface="Tahoma" panose="020B0604030504040204" pitchFamily="34" charset="0"/>
                </a:rPr>
                <a:t>Established 4/1/1859 </a:t>
              </a:r>
            </a:p>
            <a:p>
              <a:pPr marL="45720" indent="0" algn="ctr">
                <a:buFont typeface="Corbel" pitchFamily="34" charset="0"/>
                <a:buNone/>
              </a:pPr>
              <a:r>
                <a:rPr lang="en-US" sz="2800" b="1" dirty="0">
                  <a:latin typeface="Tahoma" panose="020B0604030504040204" pitchFamily="34" charset="0"/>
                  <a:ea typeface="Tahoma" panose="020B0604030504040204" pitchFamily="34" charset="0"/>
                  <a:cs typeface="Tahoma" panose="020B0604030504040204" pitchFamily="34" charset="0"/>
                </a:rPr>
                <a:t>166 years</a:t>
              </a:r>
            </a:p>
          </p:txBody>
        </p:sp>
        <p:pic>
          <p:nvPicPr>
            <p:cNvPr id="6" name="Picture 5">
              <a:extLst>
                <a:ext uri="{FF2B5EF4-FFF2-40B4-BE49-F238E27FC236}">
                  <a16:creationId xmlns:a16="http://schemas.microsoft.com/office/drawing/2014/main" id="{846EB312-324E-4E83-A8C5-A3D51F05CC6D}"/>
                </a:ext>
              </a:extLst>
            </p:cNvPr>
            <p:cNvPicPr>
              <a:picLocks noChangeAspect="1"/>
            </p:cNvPicPr>
            <p:nvPr/>
          </p:nvPicPr>
          <p:blipFill>
            <a:blip r:embed="rId3"/>
            <a:stretch>
              <a:fillRect/>
            </a:stretch>
          </p:blipFill>
          <p:spPr>
            <a:xfrm>
              <a:off x="7538053" y="3108476"/>
              <a:ext cx="3321983" cy="2920034"/>
            </a:xfrm>
            <a:prstGeom prst="rect">
              <a:avLst/>
            </a:prstGeom>
            <a:solidFill>
              <a:schemeClr val="accent1"/>
            </a:solidFill>
          </p:spPr>
        </p:pic>
      </p:grpSp>
      <p:pic>
        <p:nvPicPr>
          <p:cNvPr id="8" name="Picture 7" descr="A close-up of a cross&#10;&#10;Description automatically generated">
            <a:extLst>
              <a:ext uri="{FF2B5EF4-FFF2-40B4-BE49-F238E27FC236}">
                <a16:creationId xmlns:a16="http://schemas.microsoft.com/office/drawing/2014/main" id="{4631B9F7-85FC-B1C8-E6C2-8D67FB9021DA}"/>
              </a:ext>
            </a:extLst>
          </p:cNvPr>
          <p:cNvPicPr>
            <a:picLocks noChangeAspect="1"/>
          </p:cNvPicPr>
          <p:nvPr/>
        </p:nvPicPr>
        <p:blipFill>
          <a:blip r:embed="rId4">
            <a:clrChange>
              <a:clrFrom>
                <a:srgbClr val="FFFFFF"/>
              </a:clrFrom>
              <a:clrTo>
                <a:srgbClr val="FFFFFF">
                  <a:alpha val="0"/>
                </a:srgbClr>
              </a:clrTo>
            </a:clrChange>
            <a:alphaModFix amt="20000"/>
          </a:blip>
          <a:stretch>
            <a:fillRect/>
          </a:stretch>
        </p:blipFill>
        <p:spPr>
          <a:xfrm>
            <a:off x="11082681" y="5419041"/>
            <a:ext cx="763407" cy="892486"/>
          </a:xfrm>
          <a:prstGeom prst="rect">
            <a:avLst/>
          </a:prstGeom>
        </p:spPr>
      </p:pic>
    </p:spTree>
    <p:extLst>
      <p:ext uri="{BB962C8B-B14F-4D97-AF65-F5344CB8AC3E}">
        <p14:creationId xmlns:p14="http://schemas.microsoft.com/office/powerpoint/2010/main" val="2119855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9775BC6-BB5C-0DD8-BC2A-B7BC0FAF80DD}"/>
              </a:ext>
            </a:extLst>
          </p:cNvPr>
          <p:cNvSpPr>
            <a:spLocks noGrp="1"/>
          </p:cNvSpPr>
          <p:nvPr>
            <p:ph type="sldNum" sz="quarter" idx="12"/>
          </p:nvPr>
        </p:nvSpPr>
        <p:spPr/>
        <p:txBody>
          <a:bodyPr/>
          <a:lstStyle/>
          <a:p>
            <a:fld id="{6D22F896-40B5-4ADD-8801-0D06FADFA095}" type="slidenum">
              <a:rPr lang="en-US" smtClean="0"/>
              <a:pPr/>
              <a:t>13</a:t>
            </a:fld>
            <a:endParaRPr lang="en-US" dirty="0"/>
          </a:p>
        </p:txBody>
      </p:sp>
      <p:graphicFrame>
        <p:nvGraphicFramePr>
          <p:cNvPr id="8" name="Content Placeholder 7">
            <a:extLst>
              <a:ext uri="{FF2B5EF4-FFF2-40B4-BE49-F238E27FC236}">
                <a16:creationId xmlns:a16="http://schemas.microsoft.com/office/drawing/2014/main" id="{4185C265-C04A-FC58-FF15-DBDA84EC5F04}"/>
              </a:ext>
            </a:extLst>
          </p:cNvPr>
          <p:cNvGraphicFramePr>
            <a:graphicFrameLocks noGrp="1"/>
          </p:cNvGraphicFramePr>
          <p:nvPr>
            <p:ph idx="1"/>
            <p:extLst>
              <p:ext uri="{D42A27DB-BD31-4B8C-83A1-F6EECF244321}">
                <p14:modId xmlns:p14="http://schemas.microsoft.com/office/powerpoint/2010/main" val="2990729025"/>
              </p:ext>
            </p:extLst>
          </p:nvPr>
        </p:nvGraphicFramePr>
        <p:xfrm>
          <a:off x="609601" y="373890"/>
          <a:ext cx="10652022" cy="60325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4572444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6A069C6-0F3F-46BA-6FB4-58F747C15524}"/>
              </a:ext>
            </a:extLst>
          </p:cNvPr>
          <p:cNvSpPr>
            <a:spLocks noGrp="1"/>
          </p:cNvSpPr>
          <p:nvPr>
            <p:ph type="sldNum" sz="quarter" idx="12"/>
          </p:nvPr>
        </p:nvSpPr>
        <p:spPr/>
        <p:txBody>
          <a:bodyPr/>
          <a:lstStyle/>
          <a:p>
            <a:fld id="{6D22F896-40B5-4ADD-8801-0D06FADFA095}" type="slidenum">
              <a:rPr lang="en-US" smtClean="0"/>
              <a:pPr/>
              <a:t>14</a:t>
            </a:fld>
            <a:endParaRPr lang="en-US" dirty="0"/>
          </a:p>
        </p:txBody>
      </p:sp>
      <p:graphicFrame>
        <p:nvGraphicFramePr>
          <p:cNvPr id="5" name="Content Placeholder 4">
            <a:extLst>
              <a:ext uri="{FF2B5EF4-FFF2-40B4-BE49-F238E27FC236}">
                <a16:creationId xmlns:a16="http://schemas.microsoft.com/office/drawing/2014/main" id="{2111C566-5AC5-967C-8B5C-B15D5E82C7B5}"/>
              </a:ext>
            </a:extLst>
          </p:cNvPr>
          <p:cNvGraphicFramePr>
            <a:graphicFrameLocks noGrp="1"/>
          </p:cNvGraphicFramePr>
          <p:nvPr>
            <p:ph idx="1"/>
            <p:extLst>
              <p:ext uri="{D42A27DB-BD31-4B8C-83A1-F6EECF244321}">
                <p14:modId xmlns:p14="http://schemas.microsoft.com/office/powerpoint/2010/main" val="1467950811"/>
              </p:ext>
            </p:extLst>
          </p:nvPr>
        </p:nvGraphicFramePr>
        <p:xfrm>
          <a:off x="596900" y="515523"/>
          <a:ext cx="11175999" cy="582695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3045500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4C9375-DFD7-0C29-7CBE-D48673CF99A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B0EE161-77FB-A4AB-6970-CCF7626298F9}"/>
              </a:ext>
            </a:extLst>
          </p:cNvPr>
          <p:cNvSpPr>
            <a:spLocks noGrp="1"/>
          </p:cNvSpPr>
          <p:nvPr>
            <p:ph type="title"/>
          </p:nvPr>
        </p:nvSpPr>
        <p:spPr/>
        <p:txBody>
          <a:bodyPr/>
          <a:lstStyle/>
          <a:p>
            <a:r>
              <a:rPr lang="en-US" dirty="0"/>
              <a:t>		</a:t>
            </a:r>
          </a:p>
        </p:txBody>
      </p:sp>
      <p:sp>
        <p:nvSpPr>
          <p:cNvPr id="3" name="Content Placeholder 2">
            <a:extLst>
              <a:ext uri="{FF2B5EF4-FFF2-40B4-BE49-F238E27FC236}">
                <a16:creationId xmlns:a16="http://schemas.microsoft.com/office/drawing/2014/main" id="{07B778DE-04FB-17E3-09C7-2087A290F231}"/>
              </a:ext>
            </a:extLst>
          </p:cNvPr>
          <p:cNvSpPr>
            <a:spLocks noGrp="1"/>
          </p:cNvSpPr>
          <p:nvPr>
            <p:ph idx="1"/>
          </p:nvPr>
        </p:nvSpPr>
        <p:spPr>
          <a:xfrm>
            <a:off x="980768" y="1409700"/>
            <a:ext cx="9872871" cy="4038600"/>
          </a:xfrm>
          <a:solidFill>
            <a:srgbClr val="FFFFCC"/>
          </a:solidFill>
        </p:spPr>
        <p:txBody>
          <a:bodyPr>
            <a:normAutofit fontScale="25000" lnSpcReduction="20000"/>
          </a:bodyPr>
          <a:lstStyle/>
          <a:p>
            <a:pPr marL="45720" indent="0">
              <a:lnSpc>
                <a:spcPct val="120000"/>
              </a:lnSpc>
              <a:buNone/>
            </a:pPr>
            <a:r>
              <a:rPr lang="en-US" sz="9800" dirty="0">
                <a:latin typeface="Tahoma" panose="020B0604030504040204" pitchFamily="34" charset="0"/>
                <a:ea typeface="Tahoma" panose="020B0604030504040204" pitchFamily="34" charset="0"/>
                <a:cs typeface="Tahoma" panose="020B0604030504040204" pitchFamily="34" charset="0"/>
              </a:rPr>
              <a:t>We do not have a sewn and tailored habit…</a:t>
            </a:r>
          </a:p>
          <a:p>
            <a:pPr marL="45720" indent="0">
              <a:lnSpc>
                <a:spcPct val="120000"/>
              </a:lnSpc>
              <a:buNone/>
            </a:pPr>
            <a:r>
              <a:rPr lang="en-US" sz="9800" dirty="0">
                <a:latin typeface="Tahoma" panose="020B0604030504040204" pitchFamily="34" charset="0"/>
                <a:ea typeface="Tahoma" panose="020B0604030504040204" pitchFamily="34" charset="0"/>
                <a:cs typeface="Tahoma" panose="020B0604030504040204" pitchFamily="34" charset="0"/>
              </a:rPr>
              <a:t>We have a habit…of the way we live our life…</a:t>
            </a:r>
          </a:p>
          <a:p>
            <a:pPr marL="45720" indent="0">
              <a:lnSpc>
                <a:spcPct val="120000"/>
              </a:lnSpc>
              <a:buNone/>
            </a:pPr>
            <a:r>
              <a:rPr lang="en-US" sz="9800" dirty="0">
                <a:latin typeface="Tahoma" panose="020B0604030504040204" pitchFamily="34" charset="0"/>
                <a:ea typeface="Tahoma" panose="020B0604030504040204" pitchFamily="34" charset="0"/>
                <a:cs typeface="Tahoma" panose="020B0604030504040204" pitchFamily="34" charset="0"/>
              </a:rPr>
              <a:t>Our habit is our prayer, our sacramental life, our commitment to the Order, and thus to the fraternity. Our habit is our Franciscan way of life, that we live “going from gospel to life and life to gospel.”</a:t>
            </a:r>
          </a:p>
          <a:p>
            <a:pPr marL="45720" indent="0">
              <a:lnSpc>
                <a:spcPct val="110000"/>
              </a:lnSpc>
              <a:buNone/>
            </a:pPr>
            <a:endParaRPr lang="en-US" sz="6300" dirty="0">
              <a:latin typeface="Tahoma" panose="020B0604030504040204" pitchFamily="34" charset="0"/>
              <a:ea typeface="Tahoma" panose="020B0604030504040204" pitchFamily="34" charset="0"/>
              <a:cs typeface="Tahoma" panose="020B0604030504040204" pitchFamily="34" charset="0"/>
            </a:endParaRPr>
          </a:p>
          <a:p>
            <a:pPr marL="45720" indent="0">
              <a:buNone/>
            </a:pPr>
            <a:r>
              <a:rPr lang="en-US" sz="6600" dirty="0">
                <a:latin typeface="Tahoma" panose="020B0604030504040204" pitchFamily="34" charset="0"/>
                <a:ea typeface="Tahoma" panose="020B0604030504040204" pitchFamily="34" charset="0"/>
                <a:cs typeface="Tahoma" panose="020B0604030504040204" pitchFamily="34" charset="0"/>
              </a:rPr>
              <a:t>		Tibor Kauser, OFS</a:t>
            </a:r>
          </a:p>
          <a:p>
            <a:pPr marL="45720" indent="0">
              <a:buNone/>
            </a:pPr>
            <a:r>
              <a:rPr lang="en-US" sz="6600" dirty="0">
                <a:latin typeface="Tahoma" panose="020B0604030504040204" pitchFamily="34" charset="0"/>
                <a:ea typeface="Tahoma" panose="020B0604030504040204" pitchFamily="34" charset="0"/>
                <a:cs typeface="Tahoma" panose="020B0604030504040204" pitchFamily="34" charset="0"/>
              </a:rPr>
              <a:t>		Letter of the Minister General </a:t>
            </a:r>
          </a:p>
          <a:p>
            <a:pPr marL="45720" indent="0">
              <a:buNone/>
            </a:pPr>
            <a:r>
              <a:rPr lang="en-US" sz="6600" dirty="0">
                <a:latin typeface="Tahoma" panose="020B0604030504040204" pitchFamily="34" charset="0"/>
                <a:ea typeface="Tahoma" panose="020B0604030504040204" pitchFamily="34" charset="0"/>
                <a:cs typeface="Tahoma" panose="020B0604030504040204" pitchFamily="34" charset="0"/>
              </a:rPr>
              <a:t>		June 24, 2018</a:t>
            </a:r>
          </a:p>
        </p:txBody>
      </p:sp>
      <p:sp>
        <p:nvSpPr>
          <p:cNvPr id="4" name="Slide Number Placeholder 3">
            <a:extLst>
              <a:ext uri="{FF2B5EF4-FFF2-40B4-BE49-F238E27FC236}">
                <a16:creationId xmlns:a16="http://schemas.microsoft.com/office/drawing/2014/main" id="{FC1F2089-CAE4-19F9-5B62-52EF393A88E5}"/>
              </a:ext>
            </a:extLst>
          </p:cNvPr>
          <p:cNvSpPr>
            <a:spLocks noGrp="1"/>
          </p:cNvSpPr>
          <p:nvPr>
            <p:ph type="sldNum" sz="quarter" idx="12"/>
          </p:nvPr>
        </p:nvSpPr>
        <p:spPr/>
        <p:txBody>
          <a:bodyPr/>
          <a:lstStyle/>
          <a:p>
            <a:fld id="{6D22F896-40B5-4ADD-8801-0D06FADFA095}" type="slidenum">
              <a:rPr lang="en-US" smtClean="0"/>
              <a:pPr/>
              <a:t>15</a:t>
            </a:fld>
            <a:endParaRPr lang="en-US" dirty="0"/>
          </a:p>
        </p:txBody>
      </p:sp>
      <p:pic>
        <p:nvPicPr>
          <p:cNvPr id="5" name="Picture 4" descr="A close-up of a cross&#10;&#10;Description automatically generated">
            <a:extLst>
              <a:ext uri="{FF2B5EF4-FFF2-40B4-BE49-F238E27FC236}">
                <a16:creationId xmlns:a16="http://schemas.microsoft.com/office/drawing/2014/main" id="{7413F671-9C48-71B1-389B-647A22B8334D}"/>
              </a:ext>
            </a:extLst>
          </p:cNvPr>
          <p:cNvPicPr>
            <a:picLocks noChangeAspect="1"/>
          </p:cNvPicPr>
          <p:nvPr/>
        </p:nvPicPr>
        <p:blipFill>
          <a:blip r:embed="rId2">
            <a:clrChange>
              <a:clrFrom>
                <a:srgbClr val="FFFFFF"/>
              </a:clrFrom>
              <a:clrTo>
                <a:srgbClr val="FFFFFF">
                  <a:alpha val="0"/>
                </a:srgbClr>
              </a:clrTo>
            </a:clrChange>
            <a:alphaModFix amt="20000"/>
          </a:blip>
          <a:stretch>
            <a:fillRect/>
          </a:stretch>
        </p:blipFill>
        <p:spPr>
          <a:xfrm>
            <a:off x="11082681" y="5419041"/>
            <a:ext cx="763407" cy="892486"/>
          </a:xfrm>
          <a:prstGeom prst="rect">
            <a:avLst/>
          </a:prstGeom>
        </p:spPr>
      </p:pic>
    </p:spTree>
    <p:extLst>
      <p:ext uri="{BB962C8B-B14F-4D97-AF65-F5344CB8AC3E}">
        <p14:creationId xmlns:p14="http://schemas.microsoft.com/office/powerpoint/2010/main" val="5296169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1066D5-729B-3726-C545-5EFDB1286689}"/>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DAD976E-06C5-5F0C-4D84-FAEA8F4453F9}"/>
              </a:ext>
            </a:extLst>
          </p:cNvPr>
          <p:cNvSpPr>
            <a:spLocks noGrp="1"/>
          </p:cNvSpPr>
          <p:nvPr>
            <p:ph type="sldNum" sz="quarter" idx="12"/>
          </p:nvPr>
        </p:nvSpPr>
        <p:spPr/>
        <p:txBody>
          <a:bodyPr>
            <a:normAutofit/>
          </a:bodyPr>
          <a:lstStyle/>
          <a:p>
            <a:fld id="{6D22F896-40B5-4ADD-8801-0D06FADFA095}" type="slidenum">
              <a:rPr lang="en-US" smtClean="0"/>
              <a:t>16</a:t>
            </a:fld>
            <a:endParaRPr lang="en-US" dirty="0"/>
          </a:p>
        </p:txBody>
      </p:sp>
      <p:sp>
        <p:nvSpPr>
          <p:cNvPr id="3" name="Content Placeholder 2">
            <a:extLst>
              <a:ext uri="{FF2B5EF4-FFF2-40B4-BE49-F238E27FC236}">
                <a16:creationId xmlns:a16="http://schemas.microsoft.com/office/drawing/2014/main" id="{80704162-FE6D-7177-649C-12841A0557AA}"/>
              </a:ext>
            </a:extLst>
          </p:cNvPr>
          <p:cNvSpPr>
            <a:spLocks noGrp="1"/>
          </p:cNvSpPr>
          <p:nvPr>
            <p:ph idx="1"/>
          </p:nvPr>
        </p:nvSpPr>
        <p:spPr>
          <a:xfrm>
            <a:off x="1143001" y="2057400"/>
            <a:ext cx="5295900" cy="4038600"/>
          </a:xfrm>
        </p:spPr>
        <p:txBody>
          <a:bodyPr>
            <a:normAutofit/>
          </a:bodyPr>
          <a:lstStyle/>
          <a:p>
            <a:r>
              <a:rPr lang="en-US" sz="3600" dirty="0">
                <a:latin typeface="Tahoma" panose="020B0604030504040204" pitchFamily="34" charset="0"/>
                <a:ea typeface="Tahoma" panose="020B0604030504040204" pitchFamily="34" charset="0"/>
                <a:cs typeface="Tahoma" panose="020B0604030504040204" pitchFamily="34" charset="0"/>
              </a:rPr>
              <a:t>What’s the age of our </a:t>
            </a:r>
          </a:p>
          <a:p>
            <a:pPr marL="45720" indent="0">
              <a:buNone/>
            </a:pPr>
            <a:r>
              <a:rPr lang="en-US" sz="3600" dirty="0">
                <a:latin typeface="Tahoma" panose="020B0604030504040204" pitchFamily="34" charset="0"/>
                <a:ea typeface="Tahoma" panose="020B0604030504040204" pitchFamily="34" charset="0"/>
                <a:cs typeface="Tahoma" panose="020B0604030504040204" pitchFamily="34" charset="0"/>
              </a:rPr>
              <a:t>oldest member in the </a:t>
            </a:r>
          </a:p>
          <a:p>
            <a:pPr marL="45720" indent="0">
              <a:buNone/>
            </a:pPr>
            <a:r>
              <a:rPr lang="en-US" sz="3600" dirty="0">
                <a:latin typeface="Tahoma" panose="020B0604030504040204" pitchFamily="34" charset="0"/>
                <a:ea typeface="Tahoma" panose="020B0604030504040204" pitchFamily="34" charset="0"/>
                <a:cs typeface="Tahoma" panose="020B0604030504040204" pitchFamily="34" charset="0"/>
              </a:rPr>
              <a:t>United States?</a:t>
            </a:r>
          </a:p>
        </p:txBody>
      </p:sp>
      <p:sp>
        <p:nvSpPr>
          <p:cNvPr id="5" name="Title 1">
            <a:extLst>
              <a:ext uri="{FF2B5EF4-FFF2-40B4-BE49-F238E27FC236}">
                <a16:creationId xmlns:a16="http://schemas.microsoft.com/office/drawing/2014/main" id="{8CF36083-C02B-0333-D61D-1148ADDAD19B}"/>
              </a:ext>
            </a:extLst>
          </p:cNvPr>
          <p:cNvSpPr>
            <a:spLocks noGrp="1"/>
          </p:cNvSpPr>
          <p:nvPr>
            <p:ph type="title"/>
          </p:nvPr>
        </p:nvSpPr>
        <p:spPr>
          <a:xfrm>
            <a:off x="1140351" y="269047"/>
            <a:ext cx="9875520" cy="1356360"/>
          </a:xfrm>
        </p:spPr>
        <p:txBody>
          <a:bodyPr>
            <a:noAutofit/>
          </a:bodyPr>
          <a:lstStyle/>
          <a:p>
            <a:r>
              <a:rPr lang="en-US" sz="4400" dirty="0">
                <a:latin typeface="Tahoma" panose="020B0604030504040204" pitchFamily="34" charset="0"/>
                <a:ea typeface="Tahoma" panose="020B0604030504040204" pitchFamily="34" charset="0"/>
                <a:cs typeface="Tahoma" panose="020B0604030504040204" pitchFamily="34" charset="0"/>
              </a:rPr>
              <a:t>Breakdown of Age of Members</a:t>
            </a:r>
          </a:p>
        </p:txBody>
      </p:sp>
      <p:pic>
        <p:nvPicPr>
          <p:cNvPr id="7" name="Picture 6">
            <a:extLst>
              <a:ext uri="{FF2B5EF4-FFF2-40B4-BE49-F238E27FC236}">
                <a16:creationId xmlns:a16="http://schemas.microsoft.com/office/drawing/2014/main" id="{87206607-8733-A0C4-8EB1-D8F342589865}"/>
              </a:ext>
            </a:extLst>
          </p:cNvPr>
          <p:cNvPicPr>
            <a:picLocks noChangeAspect="1"/>
          </p:cNvPicPr>
          <p:nvPr/>
        </p:nvPicPr>
        <p:blipFill>
          <a:blip r:embed="rId3"/>
          <a:stretch>
            <a:fillRect/>
          </a:stretch>
        </p:blipFill>
        <p:spPr>
          <a:xfrm>
            <a:off x="7315200" y="1209674"/>
            <a:ext cx="3257550" cy="4886326"/>
          </a:xfrm>
          <a:prstGeom prst="rect">
            <a:avLst/>
          </a:prstGeom>
        </p:spPr>
      </p:pic>
      <p:pic>
        <p:nvPicPr>
          <p:cNvPr id="8" name="Picture 7" descr="A close-up of a cross&#10;&#10;Description automatically generated">
            <a:extLst>
              <a:ext uri="{FF2B5EF4-FFF2-40B4-BE49-F238E27FC236}">
                <a16:creationId xmlns:a16="http://schemas.microsoft.com/office/drawing/2014/main" id="{973723AA-6183-F982-3DC4-68F54C212979}"/>
              </a:ext>
            </a:extLst>
          </p:cNvPr>
          <p:cNvPicPr>
            <a:picLocks noChangeAspect="1"/>
          </p:cNvPicPr>
          <p:nvPr/>
        </p:nvPicPr>
        <p:blipFill>
          <a:blip r:embed="rId4">
            <a:clrChange>
              <a:clrFrom>
                <a:srgbClr val="FFFFFF"/>
              </a:clrFrom>
              <a:clrTo>
                <a:srgbClr val="FFFFFF">
                  <a:alpha val="0"/>
                </a:srgbClr>
              </a:clrTo>
            </a:clrChange>
            <a:alphaModFix amt="20000"/>
          </a:blip>
          <a:stretch>
            <a:fillRect/>
          </a:stretch>
        </p:blipFill>
        <p:spPr>
          <a:xfrm>
            <a:off x="11082681" y="5419041"/>
            <a:ext cx="763407" cy="892486"/>
          </a:xfrm>
          <a:prstGeom prst="rect">
            <a:avLst/>
          </a:prstGeom>
        </p:spPr>
      </p:pic>
    </p:spTree>
    <p:extLst>
      <p:ext uri="{BB962C8B-B14F-4D97-AF65-F5344CB8AC3E}">
        <p14:creationId xmlns:p14="http://schemas.microsoft.com/office/powerpoint/2010/main" val="2954231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B55AC21-4E07-5C81-A0A1-D1CBF0BB7070}"/>
              </a:ext>
            </a:extLst>
          </p:cNvPr>
          <p:cNvSpPr>
            <a:spLocks noGrp="1"/>
          </p:cNvSpPr>
          <p:nvPr>
            <p:ph idx="1"/>
          </p:nvPr>
        </p:nvSpPr>
        <p:spPr/>
        <p:txBody>
          <a:bodyPr>
            <a:normAutofit/>
          </a:bodyPr>
          <a:lstStyle/>
          <a:p>
            <a:pPr marL="45720" indent="0" algn="ctr">
              <a:buNone/>
            </a:pPr>
            <a:r>
              <a:rPr lang="en-US" sz="6000" dirty="0">
                <a:latin typeface="Tahoma" panose="020B0604030504040204" pitchFamily="34" charset="0"/>
                <a:ea typeface="Tahoma" panose="020B0604030504040204" pitchFamily="34" charset="0"/>
                <a:cs typeface="Tahoma" panose="020B0604030504040204" pitchFamily="34" charset="0"/>
              </a:rPr>
              <a:t>Knowing our members help us to serve them better</a:t>
            </a:r>
          </a:p>
        </p:txBody>
      </p:sp>
      <p:sp>
        <p:nvSpPr>
          <p:cNvPr id="4" name="Slide Number Placeholder 3">
            <a:extLst>
              <a:ext uri="{FF2B5EF4-FFF2-40B4-BE49-F238E27FC236}">
                <a16:creationId xmlns:a16="http://schemas.microsoft.com/office/drawing/2014/main" id="{78FDF240-1EB3-46E8-E6C1-19034E635670}"/>
              </a:ext>
            </a:extLst>
          </p:cNvPr>
          <p:cNvSpPr>
            <a:spLocks noGrp="1"/>
          </p:cNvSpPr>
          <p:nvPr>
            <p:ph type="sldNum" sz="quarter" idx="12"/>
          </p:nvPr>
        </p:nvSpPr>
        <p:spPr/>
        <p:txBody>
          <a:bodyPr/>
          <a:lstStyle/>
          <a:p>
            <a:fld id="{6D22F896-40B5-4ADD-8801-0D06FADFA095}" type="slidenum">
              <a:rPr lang="en-US" smtClean="0"/>
              <a:pPr/>
              <a:t>17</a:t>
            </a:fld>
            <a:endParaRPr lang="en-US" dirty="0"/>
          </a:p>
        </p:txBody>
      </p:sp>
      <p:pic>
        <p:nvPicPr>
          <p:cNvPr id="2" name="Picture 1" descr="A close-up of a cross&#10;&#10;Description automatically generated">
            <a:extLst>
              <a:ext uri="{FF2B5EF4-FFF2-40B4-BE49-F238E27FC236}">
                <a16:creationId xmlns:a16="http://schemas.microsoft.com/office/drawing/2014/main" id="{C25C1D0C-4137-7718-652D-AD23A8520D4F}"/>
              </a:ext>
            </a:extLst>
          </p:cNvPr>
          <p:cNvPicPr>
            <a:picLocks noChangeAspect="1"/>
          </p:cNvPicPr>
          <p:nvPr/>
        </p:nvPicPr>
        <p:blipFill>
          <a:blip r:embed="rId2">
            <a:clrChange>
              <a:clrFrom>
                <a:srgbClr val="FFFFFF"/>
              </a:clrFrom>
              <a:clrTo>
                <a:srgbClr val="FFFFFF">
                  <a:alpha val="0"/>
                </a:srgbClr>
              </a:clrTo>
            </a:clrChange>
            <a:alphaModFix amt="20000"/>
          </a:blip>
          <a:stretch>
            <a:fillRect/>
          </a:stretch>
        </p:blipFill>
        <p:spPr>
          <a:xfrm>
            <a:off x="11082681" y="5419041"/>
            <a:ext cx="763407" cy="892486"/>
          </a:xfrm>
          <a:prstGeom prst="rect">
            <a:avLst/>
          </a:prstGeom>
        </p:spPr>
      </p:pic>
    </p:spTree>
    <p:extLst>
      <p:ext uri="{BB962C8B-B14F-4D97-AF65-F5344CB8AC3E}">
        <p14:creationId xmlns:p14="http://schemas.microsoft.com/office/powerpoint/2010/main" val="14582516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F120A-9491-6A28-E2F9-B1015FB96FE2}"/>
              </a:ext>
            </a:extLst>
          </p:cNvPr>
          <p:cNvSpPr>
            <a:spLocks noGrp="1"/>
          </p:cNvSpPr>
          <p:nvPr>
            <p:ph type="title"/>
          </p:nvPr>
        </p:nvSpPr>
        <p:spPr/>
        <p:txBody>
          <a:bodyPr/>
          <a:lstStyle/>
          <a:p>
            <a:r>
              <a:rPr lang="en-US" dirty="0">
                <a:latin typeface="Tahoma" panose="020B0604030504040204" pitchFamily="34" charset="0"/>
                <a:ea typeface="Tahoma" panose="020B0604030504040204" pitchFamily="34" charset="0"/>
                <a:cs typeface="Tahoma" panose="020B0604030504040204" pitchFamily="34" charset="0"/>
              </a:rPr>
              <a:t>Generational Categories</a:t>
            </a:r>
          </a:p>
        </p:txBody>
      </p:sp>
      <p:graphicFrame>
        <p:nvGraphicFramePr>
          <p:cNvPr id="5" name="Content Placeholder 4">
            <a:extLst>
              <a:ext uri="{FF2B5EF4-FFF2-40B4-BE49-F238E27FC236}">
                <a16:creationId xmlns:a16="http://schemas.microsoft.com/office/drawing/2014/main" id="{25D74C97-DD93-64E7-795C-F1071E4CC647}"/>
              </a:ext>
            </a:extLst>
          </p:cNvPr>
          <p:cNvGraphicFramePr>
            <a:graphicFrameLocks noGrp="1"/>
          </p:cNvGraphicFramePr>
          <p:nvPr>
            <p:ph idx="1"/>
            <p:extLst>
              <p:ext uri="{D42A27DB-BD31-4B8C-83A1-F6EECF244321}">
                <p14:modId xmlns:p14="http://schemas.microsoft.com/office/powerpoint/2010/main" val="3283954188"/>
              </p:ext>
            </p:extLst>
          </p:nvPr>
        </p:nvGraphicFramePr>
        <p:xfrm>
          <a:off x="1917289" y="1965960"/>
          <a:ext cx="8111613" cy="3797465"/>
        </p:xfrm>
        <a:graphic>
          <a:graphicData uri="http://schemas.openxmlformats.org/drawingml/2006/table">
            <a:tbl>
              <a:tblPr>
                <a:tableStyleId>{5C22544A-7EE6-4342-B048-85BDC9FD1C3A}</a:tableStyleId>
              </a:tblPr>
              <a:tblGrid>
                <a:gridCol w="3010309">
                  <a:extLst>
                    <a:ext uri="{9D8B030D-6E8A-4147-A177-3AD203B41FA5}">
                      <a16:colId xmlns:a16="http://schemas.microsoft.com/office/drawing/2014/main" val="1357657294"/>
                    </a:ext>
                  </a:extLst>
                </a:gridCol>
                <a:gridCol w="5101304">
                  <a:extLst>
                    <a:ext uri="{9D8B030D-6E8A-4147-A177-3AD203B41FA5}">
                      <a16:colId xmlns:a16="http://schemas.microsoft.com/office/drawing/2014/main" val="1346282628"/>
                    </a:ext>
                  </a:extLst>
                </a:gridCol>
              </a:tblGrid>
              <a:tr h="1260029">
                <a:tc>
                  <a:txBody>
                    <a:bodyPr/>
                    <a:lstStyle/>
                    <a:p>
                      <a:pPr algn="l" fontAlgn="b">
                        <a:buNone/>
                      </a:pPr>
                      <a:r>
                        <a:rPr lang="en-US" sz="3600" u="none" strike="noStrike" dirty="0">
                          <a:effectLst/>
                          <a:latin typeface="Tahoma" panose="020B0604030504040204" pitchFamily="34" charset="0"/>
                          <a:ea typeface="Tahoma" panose="020B0604030504040204" pitchFamily="34" charset="0"/>
                          <a:cs typeface="Tahoma" panose="020B0604030504040204" pitchFamily="34" charset="0"/>
                        </a:rPr>
                        <a:t>1925-1945</a:t>
                      </a:r>
                      <a:endParaRPr lang="en-US" sz="36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7620" marR="7620" marT="7620" marB="0" anchor="ctr"/>
                </a:tc>
                <a:tc>
                  <a:txBody>
                    <a:bodyPr/>
                    <a:lstStyle/>
                    <a:p>
                      <a:pPr algn="l" fontAlgn="b">
                        <a:buNone/>
                      </a:pPr>
                      <a:r>
                        <a:rPr lang="en-US" sz="3600" u="none" strike="noStrike" dirty="0">
                          <a:effectLst/>
                          <a:latin typeface="Tahoma" panose="020B0604030504040204" pitchFamily="34" charset="0"/>
                          <a:ea typeface="Tahoma" panose="020B0604030504040204" pitchFamily="34" charset="0"/>
                          <a:cs typeface="Tahoma" panose="020B0604030504040204" pitchFamily="34" charset="0"/>
                        </a:rPr>
                        <a:t>Greatest Generation or older</a:t>
                      </a:r>
                      <a:endParaRPr lang="en-US" sz="36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7620" marR="7620" marT="7620" marB="0" anchor="ctr"/>
                </a:tc>
                <a:extLst>
                  <a:ext uri="{0D108BD9-81ED-4DB2-BD59-A6C34878D82A}">
                    <a16:rowId xmlns:a16="http://schemas.microsoft.com/office/drawing/2014/main" val="543450055"/>
                  </a:ext>
                </a:extLst>
              </a:tr>
              <a:tr h="634359">
                <a:tc>
                  <a:txBody>
                    <a:bodyPr/>
                    <a:lstStyle/>
                    <a:p>
                      <a:pPr algn="l" fontAlgn="b">
                        <a:buNone/>
                      </a:pPr>
                      <a:r>
                        <a:rPr lang="en-US" sz="3600" u="none" strike="noStrike" dirty="0">
                          <a:effectLst/>
                          <a:latin typeface="Tahoma" panose="020B0604030504040204" pitchFamily="34" charset="0"/>
                          <a:ea typeface="Tahoma" panose="020B0604030504040204" pitchFamily="34" charset="0"/>
                          <a:cs typeface="Tahoma" panose="020B0604030504040204" pitchFamily="34" charset="0"/>
                        </a:rPr>
                        <a:t>1946-1964</a:t>
                      </a:r>
                      <a:endParaRPr lang="en-US" sz="36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7620" marR="7620" marT="7620" marB="0" anchor="ctr"/>
                </a:tc>
                <a:tc>
                  <a:txBody>
                    <a:bodyPr/>
                    <a:lstStyle/>
                    <a:p>
                      <a:pPr algn="l" fontAlgn="b">
                        <a:buNone/>
                      </a:pPr>
                      <a:r>
                        <a:rPr lang="en-US" sz="3600" u="none" strike="noStrike" dirty="0">
                          <a:effectLst/>
                          <a:latin typeface="Tahoma" panose="020B0604030504040204" pitchFamily="34" charset="0"/>
                          <a:ea typeface="Tahoma" panose="020B0604030504040204" pitchFamily="34" charset="0"/>
                          <a:cs typeface="Tahoma" panose="020B0604030504040204" pitchFamily="34" charset="0"/>
                        </a:rPr>
                        <a:t>Baby Boomers</a:t>
                      </a:r>
                      <a:endParaRPr lang="en-US" sz="36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7620" marR="7620" marT="7620" marB="0" anchor="ctr"/>
                </a:tc>
                <a:extLst>
                  <a:ext uri="{0D108BD9-81ED-4DB2-BD59-A6C34878D82A}">
                    <a16:rowId xmlns:a16="http://schemas.microsoft.com/office/drawing/2014/main" val="115367216"/>
                  </a:ext>
                </a:extLst>
              </a:tr>
              <a:tr h="634359">
                <a:tc>
                  <a:txBody>
                    <a:bodyPr/>
                    <a:lstStyle/>
                    <a:p>
                      <a:pPr algn="l" fontAlgn="b">
                        <a:buNone/>
                      </a:pPr>
                      <a:r>
                        <a:rPr lang="en-US" sz="3600" u="none" strike="noStrike">
                          <a:effectLst/>
                          <a:latin typeface="Tahoma" panose="020B0604030504040204" pitchFamily="34" charset="0"/>
                          <a:ea typeface="Tahoma" panose="020B0604030504040204" pitchFamily="34" charset="0"/>
                          <a:cs typeface="Tahoma" panose="020B0604030504040204" pitchFamily="34" charset="0"/>
                        </a:rPr>
                        <a:t>1965-1980</a:t>
                      </a:r>
                      <a:endParaRPr lang="en-US" sz="36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7620" marR="7620" marT="7620" marB="0" anchor="ctr"/>
                </a:tc>
                <a:tc>
                  <a:txBody>
                    <a:bodyPr/>
                    <a:lstStyle/>
                    <a:p>
                      <a:pPr algn="l" fontAlgn="b">
                        <a:buNone/>
                      </a:pPr>
                      <a:r>
                        <a:rPr lang="en-US" sz="3600" u="none" strike="noStrike" dirty="0">
                          <a:effectLst/>
                          <a:latin typeface="Tahoma" panose="020B0604030504040204" pitchFamily="34" charset="0"/>
                          <a:ea typeface="Tahoma" panose="020B0604030504040204" pitchFamily="34" charset="0"/>
                          <a:cs typeface="Tahoma" panose="020B0604030504040204" pitchFamily="34" charset="0"/>
                        </a:rPr>
                        <a:t>Gen X</a:t>
                      </a:r>
                      <a:endParaRPr lang="en-US" sz="36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7620" marR="7620" marT="7620" marB="0" anchor="ctr"/>
                </a:tc>
                <a:extLst>
                  <a:ext uri="{0D108BD9-81ED-4DB2-BD59-A6C34878D82A}">
                    <a16:rowId xmlns:a16="http://schemas.microsoft.com/office/drawing/2014/main" val="2840586889"/>
                  </a:ext>
                </a:extLst>
              </a:tr>
              <a:tr h="634359">
                <a:tc>
                  <a:txBody>
                    <a:bodyPr/>
                    <a:lstStyle/>
                    <a:p>
                      <a:pPr algn="l" fontAlgn="b">
                        <a:buNone/>
                      </a:pPr>
                      <a:r>
                        <a:rPr lang="en-US" sz="3600" u="none" strike="noStrike">
                          <a:effectLst/>
                          <a:latin typeface="Tahoma" panose="020B0604030504040204" pitchFamily="34" charset="0"/>
                          <a:ea typeface="Tahoma" panose="020B0604030504040204" pitchFamily="34" charset="0"/>
                          <a:cs typeface="Tahoma" panose="020B0604030504040204" pitchFamily="34" charset="0"/>
                        </a:rPr>
                        <a:t>1981-1996</a:t>
                      </a:r>
                      <a:endParaRPr lang="en-US" sz="36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7620" marR="7620" marT="7620" marB="0" anchor="ctr"/>
                </a:tc>
                <a:tc>
                  <a:txBody>
                    <a:bodyPr/>
                    <a:lstStyle/>
                    <a:p>
                      <a:pPr algn="l" fontAlgn="b">
                        <a:buNone/>
                      </a:pPr>
                      <a:r>
                        <a:rPr lang="en-US" sz="3600" u="none" strike="noStrike" dirty="0">
                          <a:effectLst/>
                          <a:latin typeface="Tahoma" panose="020B0604030504040204" pitchFamily="34" charset="0"/>
                          <a:ea typeface="Tahoma" panose="020B0604030504040204" pitchFamily="34" charset="0"/>
                          <a:cs typeface="Tahoma" panose="020B0604030504040204" pitchFamily="34" charset="0"/>
                        </a:rPr>
                        <a:t>Millennials</a:t>
                      </a:r>
                      <a:endParaRPr lang="en-US" sz="36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7620" marR="7620" marT="7620" marB="0" anchor="ctr"/>
                </a:tc>
                <a:extLst>
                  <a:ext uri="{0D108BD9-81ED-4DB2-BD59-A6C34878D82A}">
                    <a16:rowId xmlns:a16="http://schemas.microsoft.com/office/drawing/2014/main" val="2711026048"/>
                  </a:ext>
                </a:extLst>
              </a:tr>
              <a:tr h="634359">
                <a:tc>
                  <a:txBody>
                    <a:bodyPr/>
                    <a:lstStyle/>
                    <a:p>
                      <a:pPr algn="l" fontAlgn="b">
                        <a:buNone/>
                      </a:pPr>
                      <a:r>
                        <a:rPr lang="en-US" sz="3600" u="none" strike="noStrike" dirty="0">
                          <a:effectLst/>
                          <a:latin typeface="Tahoma" panose="020B0604030504040204" pitchFamily="34" charset="0"/>
                          <a:ea typeface="Tahoma" panose="020B0604030504040204" pitchFamily="34" charset="0"/>
                          <a:cs typeface="Tahoma" panose="020B0604030504040204" pitchFamily="34" charset="0"/>
                        </a:rPr>
                        <a:t>1997-2012</a:t>
                      </a:r>
                      <a:endParaRPr lang="en-US" sz="36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7620" marR="7620" marT="7620" marB="0" anchor="ctr"/>
                </a:tc>
                <a:tc>
                  <a:txBody>
                    <a:bodyPr/>
                    <a:lstStyle/>
                    <a:p>
                      <a:pPr algn="l" fontAlgn="b">
                        <a:buNone/>
                      </a:pPr>
                      <a:r>
                        <a:rPr lang="en-US" sz="3600" u="none" strike="noStrike" dirty="0">
                          <a:effectLst/>
                          <a:latin typeface="Tahoma" panose="020B0604030504040204" pitchFamily="34" charset="0"/>
                          <a:ea typeface="Tahoma" panose="020B0604030504040204" pitchFamily="34" charset="0"/>
                          <a:cs typeface="Tahoma" panose="020B0604030504040204" pitchFamily="34" charset="0"/>
                        </a:rPr>
                        <a:t>Gen Z</a:t>
                      </a:r>
                      <a:endParaRPr lang="en-US" sz="36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7620" marR="7620" marT="7620" marB="0" anchor="ctr"/>
                </a:tc>
                <a:extLst>
                  <a:ext uri="{0D108BD9-81ED-4DB2-BD59-A6C34878D82A}">
                    <a16:rowId xmlns:a16="http://schemas.microsoft.com/office/drawing/2014/main" val="3228637236"/>
                  </a:ext>
                </a:extLst>
              </a:tr>
            </a:tbl>
          </a:graphicData>
        </a:graphic>
      </p:graphicFrame>
      <p:sp>
        <p:nvSpPr>
          <p:cNvPr id="4" name="Slide Number Placeholder 3">
            <a:extLst>
              <a:ext uri="{FF2B5EF4-FFF2-40B4-BE49-F238E27FC236}">
                <a16:creationId xmlns:a16="http://schemas.microsoft.com/office/drawing/2014/main" id="{5D6CCCB2-68BC-3A3E-7FDF-992584791E95}"/>
              </a:ext>
            </a:extLst>
          </p:cNvPr>
          <p:cNvSpPr>
            <a:spLocks noGrp="1"/>
          </p:cNvSpPr>
          <p:nvPr>
            <p:ph type="sldNum" sz="quarter" idx="12"/>
          </p:nvPr>
        </p:nvSpPr>
        <p:spPr/>
        <p:txBody>
          <a:bodyPr/>
          <a:lstStyle/>
          <a:p>
            <a:fld id="{6D22F896-40B5-4ADD-8801-0D06FADFA095}" type="slidenum">
              <a:rPr lang="en-US" smtClean="0"/>
              <a:pPr/>
              <a:t>18</a:t>
            </a:fld>
            <a:endParaRPr lang="en-US" dirty="0"/>
          </a:p>
        </p:txBody>
      </p:sp>
      <p:pic>
        <p:nvPicPr>
          <p:cNvPr id="3" name="Picture 2" descr="A close-up of a cross&#10;&#10;Description automatically generated">
            <a:extLst>
              <a:ext uri="{FF2B5EF4-FFF2-40B4-BE49-F238E27FC236}">
                <a16:creationId xmlns:a16="http://schemas.microsoft.com/office/drawing/2014/main" id="{A5587068-75E2-2A19-ED74-0F878A7AEED7}"/>
              </a:ext>
            </a:extLst>
          </p:cNvPr>
          <p:cNvPicPr>
            <a:picLocks noChangeAspect="1"/>
          </p:cNvPicPr>
          <p:nvPr/>
        </p:nvPicPr>
        <p:blipFill>
          <a:blip r:embed="rId2">
            <a:clrChange>
              <a:clrFrom>
                <a:srgbClr val="FFFFFF"/>
              </a:clrFrom>
              <a:clrTo>
                <a:srgbClr val="FFFFFF">
                  <a:alpha val="0"/>
                </a:srgbClr>
              </a:clrTo>
            </a:clrChange>
            <a:alphaModFix amt="20000"/>
          </a:blip>
          <a:stretch>
            <a:fillRect/>
          </a:stretch>
        </p:blipFill>
        <p:spPr>
          <a:xfrm>
            <a:off x="11082681" y="5419041"/>
            <a:ext cx="763407" cy="892486"/>
          </a:xfrm>
          <a:prstGeom prst="rect">
            <a:avLst/>
          </a:prstGeom>
        </p:spPr>
      </p:pic>
    </p:spTree>
    <p:extLst>
      <p:ext uri="{BB962C8B-B14F-4D97-AF65-F5344CB8AC3E}">
        <p14:creationId xmlns:p14="http://schemas.microsoft.com/office/powerpoint/2010/main" val="11086792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13A76E-85FC-98D8-D317-194D236C78CE}"/>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BFE7B9F-E71A-9CBF-4F73-F4A9A8443793}"/>
              </a:ext>
            </a:extLst>
          </p:cNvPr>
          <p:cNvSpPr>
            <a:spLocks noGrp="1"/>
          </p:cNvSpPr>
          <p:nvPr>
            <p:ph type="sldNum" sz="quarter" idx="12"/>
          </p:nvPr>
        </p:nvSpPr>
        <p:spPr/>
        <p:txBody>
          <a:bodyPr/>
          <a:lstStyle/>
          <a:p>
            <a:fld id="{6D22F896-40B5-4ADD-8801-0D06FADFA095}" type="slidenum">
              <a:rPr lang="en-US" smtClean="0"/>
              <a:pPr/>
              <a:t>19</a:t>
            </a:fld>
            <a:endParaRPr lang="en-US" dirty="0"/>
          </a:p>
        </p:txBody>
      </p:sp>
      <p:graphicFrame>
        <p:nvGraphicFramePr>
          <p:cNvPr id="12" name="Chart 11">
            <a:extLst>
              <a:ext uri="{FF2B5EF4-FFF2-40B4-BE49-F238E27FC236}">
                <a16:creationId xmlns:a16="http://schemas.microsoft.com/office/drawing/2014/main" id="{B761E132-D744-4A88-E72E-9B9D2796A8EA}"/>
              </a:ext>
            </a:extLst>
          </p:cNvPr>
          <p:cNvGraphicFramePr>
            <a:graphicFrameLocks/>
          </p:cNvGraphicFramePr>
          <p:nvPr>
            <p:extLst>
              <p:ext uri="{D42A27DB-BD31-4B8C-83A1-F6EECF244321}">
                <p14:modId xmlns:p14="http://schemas.microsoft.com/office/powerpoint/2010/main" val="3277957409"/>
              </p:ext>
            </p:extLst>
          </p:nvPr>
        </p:nvGraphicFramePr>
        <p:xfrm>
          <a:off x="2321748" y="523568"/>
          <a:ext cx="7860890" cy="5810864"/>
        </p:xfrm>
        <a:graphic>
          <a:graphicData uri="http://schemas.openxmlformats.org/drawingml/2006/chart">
            <c:chart xmlns:c="http://schemas.openxmlformats.org/drawingml/2006/chart" xmlns:r="http://schemas.openxmlformats.org/officeDocument/2006/relationships" r:id="rId2"/>
          </a:graphicData>
        </a:graphic>
      </p:graphicFrame>
      <p:pic>
        <p:nvPicPr>
          <p:cNvPr id="2" name="Picture 1" descr="A close-up of a cross&#10;&#10;Description automatically generated">
            <a:extLst>
              <a:ext uri="{FF2B5EF4-FFF2-40B4-BE49-F238E27FC236}">
                <a16:creationId xmlns:a16="http://schemas.microsoft.com/office/drawing/2014/main" id="{692DF872-8857-0AE4-7E43-D9B726A04217}"/>
              </a:ext>
            </a:extLst>
          </p:cNvPr>
          <p:cNvPicPr>
            <a:picLocks noChangeAspect="1"/>
          </p:cNvPicPr>
          <p:nvPr/>
        </p:nvPicPr>
        <p:blipFill>
          <a:blip r:embed="rId3">
            <a:clrChange>
              <a:clrFrom>
                <a:srgbClr val="FFFFFF"/>
              </a:clrFrom>
              <a:clrTo>
                <a:srgbClr val="FFFFFF">
                  <a:alpha val="0"/>
                </a:srgbClr>
              </a:clrTo>
            </a:clrChange>
            <a:alphaModFix amt="20000"/>
          </a:blip>
          <a:stretch>
            <a:fillRect/>
          </a:stretch>
        </p:blipFill>
        <p:spPr>
          <a:xfrm>
            <a:off x="11082681" y="5419041"/>
            <a:ext cx="763407" cy="892486"/>
          </a:xfrm>
          <a:prstGeom prst="rect">
            <a:avLst/>
          </a:prstGeom>
        </p:spPr>
      </p:pic>
    </p:spTree>
    <p:extLst>
      <p:ext uri="{BB962C8B-B14F-4D97-AF65-F5344CB8AC3E}">
        <p14:creationId xmlns:p14="http://schemas.microsoft.com/office/powerpoint/2010/main" val="37910420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597BA5-EBF8-23F1-909D-A13CB8BCD83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6442D02-7A4C-CA97-E82D-709C360D0192}"/>
              </a:ext>
            </a:extLst>
          </p:cNvPr>
          <p:cNvSpPr>
            <a:spLocks noGrp="1"/>
          </p:cNvSpPr>
          <p:nvPr>
            <p:ph type="title"/>
          </p:nvPr>
        </p:nvSpPr>
        <p:spPr/>
        <p:txBody>
          <a:bodyPr/>
          <a:lstStyle/>
          <a:p>
            <a:r>
              <a:rPr lang="en-US" dirty="0"/>
              <a:t>		</a:t>
            </a:r>
          </a:p>
        </p:txBody>
      </p:sp>
      <p:sp>
        <p:nvSpPr>
          <p:cNvPr id="3" name="Content Placeholder 2">
            <a:extLst>
              <a:ext uri="{FF2B5EF4-FFF2-40B4-BE49-F238E27FC236}">
                <a16:creationId xmlns:a16="http://schemas.microsoft.com/office/drawing/2014/main" id="{140DE08D-AF04-9912-67A0-834840D3BF24}"/>
              </a:ext>
            </a:extLst>
          </p:cNvPr>
          <p:cNvSpPr>
            <a:spLocks noGrp="1"/>
          </p:cNvSpPr>
          <p:nvPr>
            <p:ph idx="1"/>
          </p:nvPr>
        </p:nvSpPr>
        <p:spPr>
          <a:xfrm>
            <a:off x="980768" y="1409700"/>
            <a:ext cx="9872871" cy="4038600"/>
          </a:xfrm>
          <a:solidFill>
            <a:srgbClr val="FFFFCC"/>
          </a:solidFill>
        </p:spPr>
        <p:txBody>
          <a:bodyPr>
            <a:normAutofit fontScale="77500" lnSpcReduction="20000"/>
          </a:bodyPr>
          <a:lstStyle/>
          <a:p>
            <a:pPr marL="45720" indent="0">
              <a:lnSpc>
                <a:spcPct val="120000"/>
              </a:lnSpc>
              <a:spcBef>
                <a:spcPts val="600"/>
              </a:spcBef>
              <a:buNone/>
            </a:pPr>
            <a:r>
              <a:rPr lang="en-US" sz="4400" dirty="0">
                <a:latin typeface="Tahoma" panose="020B0604030504040204" pitchFamily="34" charset="0"/>
                <a:ea typeface="Tahoma" panose="020B0604030504040204" pitchFamily="34" charset="0"/>
                <a:cs typeface="Tahoma" panose="020B0604030504040204" pitchFamily="34" charset="0"/>
              </a:rPr>
              <a:t>Our goal is to become holy, to show God’s love to the world, to make the life of others better, to get closer to God and to bring others closer to God. </a:t>
            </a:r>
          </a:p>
          <a:p>
            <a:pPr marL="45720" indent="0">
              <a:buNone/>
            </a:pPr>
            <a:endParaRPr lang="en-US" sz="4400" dirty="0">
              <a:latin typeface="Tahoma" panose="020B0604030504040204" pitchFamily="34" charset="0"/>
              <a:ea typeface="Tahoma" panose="020B0604030504040204" pitchFamily="34" charset="0"/>
              <a:cs typeface="Tahoma" panose="020B0604030504040204" pitchFamily="34" charset="0"/>
            </a:endParaRPr>
          </a:p>
          <a:p>
            <a:pPr marL="45720" indent="0">
              <a:buNone/>
            </a:pPr>
            <a:r>
              <a:rPr lang="en-US" sz="3600" dirty="0">
                <a:latin typeface="Tahoma" panose="020B0604030504040204" pitchFamily="34" charset="0"/>
                <a:ea typeface="Tahoma" panose="020B0604030504040204" pitchFamily="34" charset="0"/>
                <a:cs typeface="Tahoma" panose="020B0604030504040204" pitchFamily="34" charset="0"/>
              </a:rPr>
              <a:t>		Tibor Kauser, OFS</a:t>
            </a:r>
          </a:p>
          <a:p>
            <a:pPr marL="45720" indent="0">
              <a:buNone/>
            </a:pPr>
            <a:r>
              <a:rPr lang="en-US" sz="3600" dirty="0">
                <a:latin typeface="Tahoma" panose="020B0604030504040204" pitchFamily="34" charset="0"/>
                <a:ea typeface="Tahoma" panose="020B0604030504040204" pitchFamily="34" charset="0"/>
                <a:cs typeface="Tahoma" panose="020B0604030504040204" pitchFamily="34" charset="0"/>
              </a:rPr>
              <a:t>		Letter of the Minister General </a:t>
            </a:r>
          </a:p>
          <a:p>
            <a:pPr marL="45720" indent="0">
              <a:buNone/>
            </a:pPr>
            <a:r>
              <a:rPr lang="en-US" sz="3600" dirty="0">
                <a:latin typeface="Tahoma" panose="020B0604030504040204" pitchFamily="34" charset="0"/>
                <a:ea typeface="Tahoma" panose="020B0604030504040204" pitchFamily="34" charset="0"/>
                <a:cs typeface="Tahoma" panose="020B0604030504040204" pitchFamily="34" charset="0"/>
              </a:rPr>
              <a:t>		June 24, 2018</a:t>
            </a:r>
          </a:p>
        </p:txBody>
      </p:sp>
      <p:sp>
        <p:nvSpPr>
          <p:cNvPr id="4" name="Slide Number Placeholder 3">
            <a:extLst>
              <a:ext uri="{FF2B5EF4-FFF2-40B4-BE49-F238E27FC236}">
                <a16:creationId xmlns:a16="http://schemas.microsoft.com/office/drawing/2014/main" id="{B2B4155C-636A-5F4A-70D1-8042AAEFAAA8}"/>
              </a:ext>
            </a:extLst>
          </p:cNvPr>
          <p:cNvSpPr>
            <a:spLocks noGrp="1"/>
          </p:cNvSpPr>
          <p:nvPr>
            <p:ph type="sldNum" sz="quarter" idx="12"/>
          </p:nvPr>
        </p:nvSpPr>
        <p:spPr/>
        <p:txBody>
          <a:bodyPr/>
          <a:lstStyle/>
          <a:p>
            <a:fld id="{6D22F896-40B5-4ADD-8801-0D06FADFA095}" type="slidenum">
              <a:rPr lang="en-US" smtClean="0"/>
              <a:pPr/>
              <a:t>2</a:t>
            </a:fld>
            <a:endParaRPr lang="en-US" dirty="0"/>
          </a:p>
        </p:txBody>
      </p:sp>
      <p:pic>
        <p:nvPicPr>
          <p:cNvPr id="5" name="Picture 4" descr="A close-up of a cross&#10;&#10;Description automatically generated">
            <a:extLst>
              <a:ext uri="{FF2B5EF4-FFF2-40B4-BE49-F238E27FC236}">
                <a16:creationId xmlns:a16="http://schemas.microsoft.com/office/drawing/2014/main" id="{95115657-5E11-4C25-49C1-10B70D91C032}"/>
              </a:ext>
            </a:extLst>
          </p:cNvPr>
          <p:cNvPicPr>
            <a:picLocks noChangeAspect="1"/>
          </p:cNvPicPr>
          <p:nvPr/>
        </p:nvPicPr>
        <p:blipFill>
          <a:blip r:embed="rId2">
            <a:clrChange>
              <a:clrFrom>
                <a:srgbClr val="FFFFFF"/>
              </a:clrFrom>
              <a:clrTo>
                <a:srgbClr val="FFFFFF">
                  <a:alpha val="0"/>
                </a:srgbClr>
              </a:clrTo>
            </a:clrChange>
            <a:alphaModFix amt="20000"/>
          </a:blip>
          <a:stretch>
            <a:fillRect/>
          </a:stretch>
        </p:blipFill>
        <p:spPr>
          <a:xfrm>
            <a:off x="11035747" y="5448300"/>
            <a:ext cx="769385" cy="899474"/>
          </a:xfrm>
          <a:prstGeom prst="rect">
            <a:avLst/>
          </a:prstGeom>
        </p:spPr>
      </p:pic>
    </p:spTree>
    <p:extLst>
      <p:ext uri="{BB962C8B-B14F-4D97-AF65-F5344CB8AC3E}">
        <p14:creationId xmlns:p14="http://schemas.microsoft.com/office/powerpoint/2010/main" val="41597546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CA49DF-5337-87BE-D342-104DCB037B32}"/>
              </a:ext>
            </a:extLst>
          </p:cNvPr>
          <p:cNvSpPr>
            <a:spLocks noGrp="1"/>
          </p:cNvSpPr>
          <p:nvPr>
            <p:ph type="title"/>
          </p:nvPr>
        </p:nvSpPr>
        <p:spPr/>
        <p:txBody>
          <a:bodyPr/>
          <a:lstStyle/>
          <a:p>
            <a:r>
              <a:rPr lang="en-US" dirty="0">
                <a:latin typeface="Tahoma" panose="020B0604030504040204" pitchFamily="34" charset="0"/>
                <a:ea typeface="Tahoma" panose="020B0604030504040204" pitchFamily="34" charset="0"/>
                <a:cs typeface="Tahoma" panose="020B0604030504040204" pitchFamily="34" charset="0"/>
              </a:rPr>
              <a:t>Bottomline</a:t>
            </a:r>
            <a:r>
              <a:rPr lang="en-US" dirty="0"/>
              <a:t>	</a:t>
            </a:r>
          </a:p>
        </p:txBody>
      </p:sp>
      <p:sp>
        <p:nvSpPr>
          <p:cNvPr id="3" name="Content Placeholder 2">
            <a:extLst>
              <a:ext uri="{FF2B5EF4-FFF2-40B4-BE49-F238E27FC236}">
                <a16:creationId xmlns:a16="http://schemas.microsoft.com/office/drawing/2014/main" id="{F938E801-E085-7700-9AB6-32543CEE1349}"/>
              </a:ext>
            </a:extLst>
          </p:cNvPr>
          <p:cNvSpPr>
            <a:spLocks noGrp="1"/>
          </p:cNvSpPr>
          <p:nvPr>
            <p:ph idx="1"/>
          </p:nvPr>
        </p:nvSpPr>
        <p:spPr/>
        <p:txBody>
          <a:bodyPr>
            <a:normAutofit lnSpcReduction="10000"/>
          </a:bodyPr>
          <a:lstStyle/>
          <a:p>
            <a:r>
              <a:rPr lang="en-US" sz="3200" dirty="0">
                <a:latin typeface="Tahoma" panose="020B0604030504040204" pitchFamily="34" charset="0"/>
                <a:ea typeface="Tahoma" panose="020B0604030504040204" pitchFamily="34" charset="0"/>
                <a:cs typeface="Tahoma" panose="020B0604030504040204" pitchFamily="34" charset="0"/>
              </a:rPr>
              <a:t>Membership declining</a:t>
            </a:r>
          </a:p>
          <a:p>
            <a:r>
              <a:rPr lang="en-US" sz="3200" dirty="0">
                <a:latin typeface="Tahoma" panose="020B0604030504040204" pitchFamily="34" charset="0"/>
                <a:ea typeface="Tahoma" panose="020B0604030504040204" pitchFamily="34" charset="0"/>
                <a:cs typeface="Tahoma" panose="020B0604030504040204" pitchFamily="34" charset="0"/>
              </a:rPr>
              <a:t>Members are aging</a:t>
            </a:r>
          </a:p>
          <a:p>
            <a:r>
              <a:rPr lang="en-US" sz="3200" dirty="0">
                <a:latin typeface="Tahoma" panose="020B0604030504040204" pitchFamily="34" charset="0"/>
                <a:ea typeface="Tahoma" panose="020B0604030504040204" pitchFamily="34" charset="0"/>
                <a:cs typeface="Tahoma" panose="020B0604030504040204" pitchFamily="34" charset="0"/>
              </a:rPr>
              <a:t>Consistent numbers in the last 50 years in fraternity establishment</a:t>
            </a:r>
          </a:p>
          <a:p>
            <a:r>
              <a:rPr lang="en-US" sz="3200" dirty="0">
                <a:latin typeface="Tahoma" panose="020B0604030504040204" pitchFamily="34" charset="0"/>
                <a:ea typeface="Tahoma" panose="020B0604030504040204" pitchFamily="34" charset="0"/>
                <a:cs typeface="Tahoma" panose="020B0604030504040204" pitchFamily="34" charset="0"/>
              </a:rPr>
              <a:t>Emphasis on strong fraternities will help to boost vocations</a:t>
            </a:r>
          </a:p>
          <a:p>
            <a:r>
              <a:rPr lang="en-US" sz="3200" dirty="0">
                <a:latin typeface="Tahoma" panose="020B0604030504040204" pitchFamily="34" charset="0"/>
                <a:ea typeface="Tahoma" panose="020B0604030504040204" pitchFamily="34" charset="0"/>
                <a:cs typeface="Tahoma" panose="020B0604030504040204" pitchFamily="34" charset="0"/>
              </a:rPr>
              <a:t>Need to make sure we are using appropriate means of outreach for various generational groups</a:t>
            </a:r>
          </a:p>
        </p:txBody>
      </p:sp>
      <p:sp>
        <p:nvSpPr>
          <p:cNvPr id="4" name="Slide Number Placeholder 3">
            <a:extLst>
              <a:ext uri="{FF2B5EF4-FFF2-40B4-BE49-F238E27FC236}">
                <a16:creationId xmlns:a16="http://schemas.microsoft.com/office/drawing/2014/main" id="{F6C35085-5270-4D6A-F808-74136A13F876}"/>
              </a:ext>
            </a:extLst>
          </p:cNvPr>
          <p:cNvSpPr>
            <a:spLocks noGrp="1"/>
          </p:cNvSpPr>
          <p:nvPr>
            <p:ph type="sldNum" sz="quarter" idx="12"/>
          </p:nvPr>
        </p:nvSpPr>
        <p:spPr/>
        <p:txBody>
          <a:bodyPr/>
          <a:lstStyle/>
          <a:p>
            <a:fld id="{6D22F896-40B5-4ADD-8801-0D06FADFA095}" type="slidenum">
              <a:rPr lang="en-US" smtClean="0"/>
              <a:pPr/>
              <a:t>20</a:t>
            </a:fld>
            <a:endParaRPr lang="en-US" dirty="0"/>
          </a:p>
        </p:txBody>
      </p:sp>
      <p:pic>
        <p:nvPicPr>
          <p:cNvPr id="5" name="Picture 4" descr="A close-up of a cross&#10;&#10;Description automatically generated">
            <a:extLst>
              <a:ext uri="{FF2B5EF4-FFF2-40B4-BE49-F238E27FC236}">
                <a16:creationId xmlns:a16="http://schemas.microsoft.com/office/drawing/2014/main" id="{008AEDC4-81C1-66AC-3FB9-48CB9F267ACA}"/>
              </a:ext>
            </a:extLst>
          </p:cNvPr>
          <p:cNvPicPr>
            <a:picLocks noChangeAspect="1"/>
          </p:cNvPicPr>
          <p:nvPr/>
        </p:nvPicPr>
        <p:blipFill>
          <a:blip r:embed="rId2">
            <a:clrChange>
              <a:clrFrom>
                <a:srgbClr val="FFFFFF"/>
              </a:clrFrom>
              <a:clrTo>
                <a:srgbClr val="FFFFFF">
                  <a:alpha val="0"/>
                </a:srgbClr>
              </a:clrTo>
            </a:clrChange>
            <a:alphaModFix amt="20000"/>
          </a:blip>
          <a:stretch>
            <a:fillRect/>
          </a:stretch>
        </p:blipFill>
        <p:spPr>
          <a:xfrm>
            <a:off x="11082681" y="5419041"/>
            <a:ext cx="763407" cy="892486"/>
          </a:xfrm>
          <a:prstGeom prst="rect">
            <a:avLst/>
          </a:prstGeom>
        </p:spPr>
      </p:pic>
    </p:spTree>
    <p:extLst>
      <p:ext uri="{BB962C8B-B14F-4D97-AF65-F5344CB8AC3E}">
        <p14:creationId xmlns:p14="http://schemas.microsoft.com/office/powerpoint/2010/main" val="31086372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5F46C4-E0F0-AFF1-7654-73C990F644D8}"/>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0CE3505-5E20-8FB1-D345-C94EFCFD2C49}"/>
              </a:ext>
            </a:extLst>
          </p:cNvPr>
          <p:cNvSpPr>
            <a:spLocks noGrp="1"/>
          </p:cNvSpPr>
          <p:nvPr>
            <p:ph type="sldNum" sz="quarter" idx="12"/>
          </p:nvPr>
        </p:nvSpPr>
        <p:spPr/>
        <p:txBody>
          <a:bodyPr>
            <a:normAutofit/>
          </a:bodyPr>
          <a:lstStyle/>
          <a:p>
            <a:fld id="{6D22F896-40B5-4ADD-8801-0D06FADFA095}" type="slidenum">
              <a:rPr lang="en-US" smtClean="0"/>
              <a:t>21</a:t>
            </a:fld>
            <a:endParaRPr lang="en-US" dirty="0"/>
          </a:p>
        </p:txBody>
      </p:sp>
      <p:pic>
        <p:nvPicPr>
          <p:cNvPr id="3" name="Picture 2">
            <a:extLst>
              <a:ext uri="{FF2B5EF4-FFF2-40B4-BE49-F238E27FC236}">
                <a16:creationId xmlns:a16="http://schemas.microsoft.com/office/drawing/2014/main" id="{F6237A90-1DC9-F871-E0D5-D51010D5FA17}"/>
              </a:ext>
            </a:extLst>
          </p:cNvPr>
          <p:cNvPicPr>
            <a:picLocks noChangeAspect="1"/>
          </p:cNvPicPr>
          <p:nvPr/>
        </p:nvPicPr>
        <p:blipFill>
          <a:blip r:embed="rId3"/>
          <a:stretch>
            <a:fillRect/>
          </a:stretch>
        </p:blipFill>
        <p:spPr>
          <a:xfrm>
            <a:off x="2727312" y="242778"/>
            <a:ext cx="6372444" cy="6372444"/>
          </a:xfrm>
          <a:prstGeom prst="rect">
            <a:avLst/>
          </a:prstGeom>
        </p:spPr>
      </p:pic>
      <p:pic>
        <p:nvPicPr>
          <p:cNvPr id="2" name="Picture 1" descr="A close-up of a cross&#10;&#10;Description automatically generated">
            <a:extLst>
              <a:ext uri="{FF2B5EF4-FFF2-40B4-BE49-F238E27FC236}">
                <a16:creationId xmlns:a16="http://schemas.microsoft.com/office/drawing/2014/main" id="{8F4D5564-31F6-E525-3BA8-1C01F9E60DF4}"/>
              </a:ext>
            </a:extLst>
          </p:cNvPr>
          <p:cNvPicPr>
            <a:picLocks noChangeAspect="1"/>
          </p:cNvPicPr>
          <p:nvPr/>
        </p:nvPicPr>
        <p:blipFill>
          <a:blip r:embed="rId4">
            <a:clrChange>
              <a:clrFrom>
                <a:srgbClr val="FFFFFF"/>
              </a:clrFrom>
              <a:clrTo>
                <a:srgbClr val="FFFFFF">
                  <a:alpha val="0"/>
                </a:srgbClr>
              </a:clrTo>
            </a:clrChange>
            <a:alphaModFix amt="20000"/>
          </a:blip>
          <a:stretch>
            <a:fillRect/>
          </a:stretch>
        </p:blipFill>
        <p:spPr>
          <a:xfrm>
            <a:off x="11082681" y="5419041"/>
            <a:ext cx="763407" cy="892486"/>
          </a:xfrm>
          <a:prstGeom prst="rect">
            <a:avLst/>
          </a:prstGeom>
        </p:spPr>
      </p:pic>
    </p:spTree>
    <p:extLst>
      <p:ext uri="{BB962C8B-B14F-4D97-AF65-F5344CB8AC3E}">
        <p14:creationId xmlns:p14="http://schemas.microsoft.com/office/powerpoint/2010/main" val="4889906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854415-29E0-C6A0-CA0B-884688957D6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996507D-4A5B-7002-5D62-1D3A1ABD9174}"/>
              </a:ext>
            </a:extLst>
          </p:cNvPr>
          <p:cNvSpPr>
            <a:spLocks noGrp="1"/>
          </p:cNvSpPr>
          <p:nvPr>
            <p:ph type="title"/>
          </p:nvPr>
        </p:nvSpPr>
        <p:spPr/>
        <p:txBody>
          <a:bodyPr/>
          <a:lstStyle/>
          <a:p>
            <a:r>
              <a:rPr lang="en-US" dirty="0"/>
              <a:t>		</a:t>
            </a:r>
          </a:p>
        </p:txBody>
      </p:sp>
      <p:sp>
        <p:nvSpPr>
          <p:cNvPr id="3" name="Content Placeholder 2">
            <a:extLst>
              <a:ext uri="{FF2B5EF4-FFF2-40B4-BE49-F238E27FC236}">
                <a16:creationId xmlns:a16="http://schemas.microsoft.com/office/drawing/2014/main" id="{5B9571D2-EB78-82B4-F7A1-61079434B3A2}"/>
              </a:ext>
            </a:extLst>
          </p:cNvPr>
          <p:cNvSpPr>
            <a:spLocks noGrp="1"/>
          </p:cNvSpPr>
          <p:nvPr>
            <p:ph idx="1"/>
          </p:nvPr>
        </p:nvSpPr>
        <p:spPr>
          <a:xfrm>
            <a:off x="980768" y="1409700"/>
            <a:ext cx="9872871" cy="4038600"/>
          </a:xfrm>
          <a:solidFill>
            <a:srgbClr val="FFFFCC"/>
          </a:solidFill>
        </p:spPr>
        <p:txBody>
          <a:bodyPr>
            <a:normAutofit/>
          </a:bodyPr>
          <a:lstStyle/>
          <a:p>
            <a:pPr marL="45720" indent="0">
              <a:buNone/>
            </a:pPr>
            <a:r>
              <a:rPr lang="en-US" sz="4400" dirty="0">
                <a:latin typeface="Tahoma" panose="020B0604030504040204" pitchFamily="34" charset="0"/>
                <a:ea typeface="Tahoma" panose="020B0604030504040204" pitchFamily="34" charset="0"/>
                <a:cs typeface="Tahoma" panose="020B0604030504040204" pitchFamily="34" charset="0"/>
              </a:rPr>
              <a:t>The Rule is an empty text if we do not turn it into life.</a:t>
            </a:r>
          </a:p>
          <a:p>
            <a:pPr marL="45720" indent="0">
              <a:buNone/>
            </a:pPr>
            <a:endParaRPr lang="en-US" sz="3600" dirty="0">
              <a:latin typeface="Tahoma" panose="020B0604030504040204" pitchFamily="34" charset="0"/>
              <a:ea typeface="Tahoma" panose="020B0604030504040204" pitchFamily="34" charset="0"/>
              <a:cs typeface="Tahoma" panose="020B0604030504040204" pitchFamily="34" charset="0"/>
            </a:endParaRPr>
          </a:p>
          <a:p>
            <a:pPr marL="45720" indent="0">
              <a:buNone/>
            </a:pPr>
            <a:r>
              <a:rPr lang="en-US" sz="3600" dirty="0">
                <a:latin typeface="Tahoma" panose="020B0604030504040204" pitchFamily="34" charset="0"/>
                <a:ea typeface="Tahoma" panose="020B0604030504040204" pitchFamily="34" charset="0"/>
                <a:cs typeface="Tahoma" panose="020B0604030504040204" pitchFamily="34" charset="0"/>
              </a:rPr>
              <a:t>		Tibor Kauser, OFS</a:t>
            </a:r>
          </a:p>
          <a:p>
            <a:pPr marL="45720" indent="0">
              <a:buNone/>
            </a:pPr>
            <a:r>
              <a:rPr lang="en-US" sz="3600" dirty="0">
                <a:latin typeface="Tahoma" panose="020B0604030504040204" pitchFamily="34" charset="0"/>
                <a:ea typeface="Tahoma" panose="020B0604030504040204" pitchFamily="34" charset="0"/>
                <a:cs typeface="Tahoma" panose="020B0604030504040204" pitchFamily="34" charset="0"/>
              </a:rPr>
              <a:t>		Letter of the Minister General </a:t>
            </a:r>
          </a:p>
          <a:p>
            <a:pPr marL="45720" indent="0">
              <a:buNone/>
            </a:pPr>
            <a:r>
              <a:rPr lang="en-US" sz="3600" dirty="0">
                <a:latin typeface="Tahoma" panose="020B0604030504040204" pitchFamily="34" charset="0"/>
                <a:ea typeface="Tahoma" panose="020B0604030504040204" pitchFamily="34" charset="0"/>
                <a:cs typeface="Tahoma" panose="020B0604030504040204" pitchFamily="34" charset="0"/>
              </a:rPr>
              <a:t>		June 24, 2018</a:t>
            </a:r>
          </a:p>
        </p:txBody>
      </p:sp>
      <p:sp>
        <p:nvSpPr>
          <p:cNvPr id="4" name="Slide Number Placeholder 3">
            <a:extLst>
              <a:ext uri="{FF2B5EF4-FFF2-40B4-BE49-F238E27FC236}">
                <a16:creationId xmlns:a16="http://schemas.microsoft.com/office/drawing/2014/main" id="{EAE691EF-A253-FC3C-0BF0-77D24800B3DC}"/>
              </a:ext>
            </a:extLst>
          </p:cNvPr>
          <p:cNvSpPr>
            <a:spLocks noGrp="1"/>
          </p:cNvSpPr>
          <p:nvPr>
            <p:ph type="sldNum" sz="quarter" idx="12"/>
          </p:nvPr>
        </p:nvSpPr>
        <p:spPr/>
        <p:txBody>
          <a:bodyPr/>
          <a:lstStyle/>
          <a:p>
            <a:fld id="{6D22F896-40B5-4ADD-8801-0D06FADFA095}" type="slidenum">
              <a:rPr lang="en-US" smtClean="0"/>
              <a:pPr/>
              <a:t>22</a:t>
            </a:fld>
            <a:endParaRPr lang="en-US" dirty="0"/>
          </a:p>
        </p:txBody>
      </p:sp>
      <p:pic>
        <p:nvPicPr>
          <p:cNvPr id="5" name="Picture 4" descr="A close-up of a cross&#10;&#10;Description automatically generated">
            <a:extLst>
              <a:ext uri="{FF2B5EF4-FFF2-40B4-BE49-F238E27FC236}">
                <a16:creationId xmlns:a16="http://schemas.microsoft.com/office/drawing/2014/main" id="{0E451FC2-9155-2783-B31F-D296818709BF}"/>
              </a:ext>
            </a:extLst>
          </p:cNvPr>
          <p:cNvPicPr>
            <a:picLocks noChangeAspect="1"/>
          </p:cNvPicPr>
          <p:nvPr/>
        </p:nvPicPr>
        <p:blipFill>
          <a:blip r:embed="rId2">
            <a:clrChange>
              <a:clrFrom>
                <a:srgbClr val="FFFFFF"/>
              </a:clrFrom>
              <a:clrTo>
                <a:srgbClr val="FFFFFF">
                  <a:alpha val="0"/>
                </a:srgbClr>
              </a:clrTo>
            </a:clrChange>
            <a:alphaModFix amt="20000"/>
          </a:blip>
          <a:stretch>
            <a:fillRect/>
          </a:stretch>
        </p:blipFill>
        <p:spPr>
          <a:xfrm>
            <a:off x="11082681" y="5419041"/>
            <a:ext cx="763407" cy="892486"/>
          </a:xfrm>
          <a:prstGeom prst="rect">
            <a:avLst/>
          </a:prstGeom>
        </p:spPr>
      </p:pic>
    </p:spTree>
    <p:extLst>
      <p:ext uri="{BB962C8B-B14F-4D97-AF65-F5344CB8AC3E}">
        <p14:creationId xmlns:p14="http://schemas.microsoft.com/office/powerpoint/2010/main" val="17884348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BABFFDE-5EA2-8565-D031-9EFC5B47512E}"/>
              </a:ext>
            </a:extLst>
          </p:cNvPr>
          <p:cNvSpPr>
            <a:spLocks noGrp="1"/>
          </p:cNvSpPr>
          <p:nvPr>
            <p:ph type="sldNum" sz="quarter" idx="12"/>
          </p:nvPr>
        </p:nvSpPr>
        <p:spPr/>
        <p:txBody>
          <a:bodyPr/>
          <a:lstStyle/>
          <a:p>
            <a:fld id="{6D22F896-40B5-4ADD-8801-0D06FADFA095}" type="slidenum">
              <a:rPr lang="en-US" smtClean="0"/>
              <a:pPr/>
              <a:t>23</a:t>
            </a:fld>
            <a:endParaRPr lang="en-US" dirty="0"/>
          </a:p>
        </p:txBody>
      </p:sp>
      <p:sp>
        <p:nvSpPr>
          <p:cNvPr id="5" name="Title 1">
            <a:extLst>
              <a:ext uri="{FF2B5EF4-FFF2-40B4-BE49-F238E27FC236}">
                <a16:creationId xmlns:a16="http://schemas.microsoft.com/office/drawing/2014/main" id="{62ABE012-69CA-3562-4D16-640268F4515A}"/>
              </a:ext>
            </a:extLst>
          </p:cNvPr>
          <p:cNvSpPr txBox="1">
            <a:spLocks/>
          </p:cNvSpPr>
          <p:nvPr/>
        </p:nvSpPr>
        <p:spPr>
          <a:xfrm>
            <a:off x="578697" y="342900"/>
            <a:ext cx="6662057" cy="6172200"/>
          </a:xfrm>
          <a:prstGeom prst="rect">
            <a:avLst/>
          </a:prstGeom>
          <a:solidFill>
            <a:schemeClr val="tx2">
              <a:lumMod val="25000"/>
              <a:lumOff val="75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latin typeface="Tahoma" panose="020B0604030504040204" pitchFamily="34" charset="0"/>
                <a:ea typeface="Tahoma" panose="020B0604030504040204" pitchFamily="34" charset="0"/>
                <a:cs typeface="Tahoma" panose="020B0604030504040204" pitchFamily="34" charset="0"/>
              </a:rPr>
              <a:t>National Fraternity</a:t>
            </a:r>
            <a:br>
              <a:rPr lang="en-US" dirty="0"/>
            </a:br>
            <a:br>
              <a:rPr lang="en-US" dirty="0"/>
            </a:br>
            <a:br>
              <a:rPr lang="en-US" dirty="0"/>
            </a:br>
            <a:br>
              <a:rPr lang="en-US" dirty="0"/>
            </a:br>
            <a:br>
              <a:rPr lang="en-US" dirty="0"/>
            </a:br>
            <a:br>
              <a:rPr lang="en-US" dirty="0"/>
            </a:br>
            <a:endParaRPr lang="en-US" dirty="0"/>
          </a:p>
        </p:txBody>
      </p:sp>
      <p:sp>
        <p:nvSpPr>
          <p:cNvPr id="6" name="Subtitle 2">
            <a:extLst>
              <a:ext uri="{FF2B5EF4-FFF2-40B4-BE49-F238E27FC236}">
                <a16:creationId xmlns:a16="http://schemas.microsoft.com/office/drawing/2014/main" id="{6269655D-4D4F-250C-4BED-C99FB9C2FB6F}"/>
              </a:ext>
            </a:extLst>
          </p:cNvPr>
          <p:cNvSpPr txBox="1">
            <a:spLocks/>
          </p:cNvSpPr>
          <p:nvPr/>
        </p:nvSpPr>
        <p:spPr>
          <a:xfrm>
            <a:off x="870155" y="5294671"/>
            <a:ext cx="5928851" cy="1106129"/>
          </a:xfrm>
          <a:prstGeom prst="rect">
            <a:avLst/>
          </a:prstGeom>
          <a:noFill/>
          <a:ln>
            <a:solidFill>
              <a:schemeClr val="bg1"/>
            </a:solidFill>
          </a:ln>
        </p:spPr>
        <p:txBody>
          <a:bodyPr vert="horz" lIns="91440" tIns="45720" rIns="91440" bIns="45720" rtlCol="0">
            <a:normAutofit fontScale="92500"/>
          </a:bodyPr>
          <a:lst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tx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tx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tx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a:lstStyle>
          <a:p>
            <a:pPr marL="45720" indent="0" algn="ctr">
              <a:buNone/>
            </a:pPr>
            <a:r>
              <a:rPr lang="en-US" sz="2600" dirty="0">
                <a:latin typeface="Tahoma" panose="020B0604030504040204" pitchFamily="34" charset="0"/>
                <a:ea typeface="Tahoma" panose="020B0604030504040204" pitchFamily="34" charset="0"/>
                <a:cs typeface="Tahoma" panose="020B0604030504040204" pitchFamily="34" charset="0"/>
              </a:rPr>
              <a:t>Conference of National Spiritual Assistants</a:t>
            </a:r>
          </a:p>
          <a:p>
            <a:pPr marL="45720" indent="0">
              <a:buNone/>
            </a:pPr>
            <a:r>
              <a:rPr lang="en-US" dirty="0">
                <a:latin typeface="Tahoma" panose="020B0604030504040204" pitchFamily="34" charset="0"/>
                <a:ea typeface="Tahoma" panose="020B0604030504040204" pitchFamily="34" charset="0"/>
                <a:cs typeface="Tahoma" panose="020B0604030504040204" pitchFamily="34" charset="0"/>
              </a:rPr>
              <a:t>President In Turn (serves on NEC) +3 other Friars</a:t>
            </a:r>
          </a:p>
        </p:txBody>
      </p:sp>
      <p:sp>
        <p:nvSpPr>
          <p:cNvPr id="7" name="Subtitle 2">
            <a:extLst>
              <a:ext uri="{FF2B5EF4-FFF2-40B4-BE49-F238E27FC236}">
                <a16:creationId xmlns:a16="http://schemas.microsoft.com/office/drawing/2014/main" id="{55D04229-EC66-21CF-9124-1537065060D6}"/>
              </a:ext>
            </a:extLst>
          </p:cNvPr>
          <p:cNvSpPr txBox="1">
            <a:spLocks/>
          </p:cNvSpPr>
          <p:nvPr/>
        </p:nvSpPr>
        <p:spPr>
          <a:xfrm>
            <a:off x="7411417" y="1391043"/>
            <a:ext cx="4201886" cy="2030439"/>
          </a:xfrm>
          <a:prstGeom prst="rect">
            <a:avLst/>
          </a:prstGeom>
          <a:solidFill>
            <a:schemeClr val="accent2">
              <a:lumMod val="40000"/>
              <a:lumOff val="60000"/>
            </a:schemeClr>
          </a:solidFill>
        </p:spPr>
        <p:txBody>
          <a:bodyPr vert="horz" lIns="91440" tIns="45720" rIns="91440" bIns="45720" rtlCol="0">
            <a:normAutofit fontScale="8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3100" b="1" dirty="0">
                <a:latin typeface="Tahoma" panose="020B0604030504040204" pitchFamily="34" charset="0"/>
                <a:ea typeface="Tahoma" panose="020B0604030504040204" pitchFamily="34" charset="0"/>
                <a:cs typeface="Tahoma" panose="020B0604030504040204" pitchFamily="34" charset="0"/>
              </a:rPr>
              <a:t>Commissions </a:t>
            </a:r>
          </a:p>
          <a:p>
            <a:r>
              <a:rPr lang="en-US" sz="3100" b="1" dirty="0">
                <a:latin typeface="Tahoma" panose="020B0604030504040204" pitchFamily="34" charset="0"/>
                <a:ea typeface="Tahoma" panose="020B0604030504040204" pitchFamily="34" charset="0"/>
                <a:cs typeface="Tahoma" panose="020B0604030504040204" pitchFamily="34" charset="0"/>
              </a:rPr>
              <a:t>(consultative role)</a:t>
            </a:r>
          </a:p>
          <a:p>
            <a:r>
              <a:rPr lang="en-US" dirty="0">
                <a:latin typeface="Tahoma" panose="020B0604030504040204" pitchFamily="34" charset="0"/>
                <a:ea typeface="Tahoma" panose="020B0604030504040204" pitchFamily="34" charset="0"/>
                <a:cs typeface="Tahoma" panose="020B0604030504040204" pitchFamily="34" charset="0"/>
              </a:rPr>
              <a:t>Formation Commission</a:t>
            </a:r>
          </a:p>
          <a:p>
            <a:r>
              <a:rPr lang="en-US" dirty="0">
                <a:latin typeface="Tahoma" panose="020B0604030504040204" pitchFamily="34" charset="0"/>
                <a:ea typeface="Tahoma" panose="020B0604030504040204" pitchFamily="34" charset="0"/>
                <a:cs typeface="Tahoma" panose="020B0604030504040204" pitchFamily="34" charset="0"/>
              </a:rPr>
              <a:t>Justice, Peace and Integrity of Creation Commission</a:t>
            </a:r>
          </a:p>
          <a:p>
            <a:r>
              <a:rPr lang="en-US" dirty="0">
                <a:latin typeface="Tahoma" panose="020B0604030504040204" pitchFamily="34" charset="0"/>
                <a:ea typeface="Tahoma" panose="020B0604030504040204" pitchFamily="34" charset="0"/>
                <a:cs typeface="Tahoma" panose="020B0604030504040204" pitchFamily="34" charset="0"/>
              </a:rPr>
              <a:t>Youth/Young Adult Commission</a:t>
            </a:r>
          </a:p>
        </p:txBody>
      </p:sp>
      <p:sp>
        <p:nvSpPr>
          <p:cNvPr id="8" name="Subtitle 2">
            <a:extLst>
              <a:ext uri="{FF2B5EF4-FFF2-40B4-BE49-F238E27FC236}">
                <a16:creationId xmlns:a16="http://schemas.microsoft.com/office/drawing/2014/main" id="{0B5B3D35-405B-60B9-0930-D67EA5AFDA1B}"/>
              </a:ext>
            </a:extLst>
          </p:cNvPr>
          <p:cNvSpPr txBox="1">
            <a:spLocks/>
          </p:cNvSpPr>
          <p:nvPr/>
        </p:nvSpPr>
        <p:spPr>
          <a:xfrm>
            <a:off x="7358744" y="3803677"/>
            <a:ext cx="4201886" cy="1655762"/>
          </a:xfrm>
          <a:prstGeom prst="rect">
            <a:avLst/>
          </a:prstGeom>
          <a:solidFill>
            <a:schemeClr val="accent6">
              <a:lumMod val="20000"/>
              <a:lumOff val="80000"/>
            </a:schemeClr>
          </a:solidFill>
        </p:spPr>
        <p:txBody>
          <a:bodyPr vert="horz" lIns="91440" tIns="45720" rIns="91440" bIns="45720" rtlCol="0">
            <a:normAutofit fontScale="8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b="1" dirty="0">
                <a:latin typeface="Tahoma" panose="020B0604030504040204" pitchFamily="34" charset="0"/>
                <a:ea typeface="Tahoma" panose="020B0604030504040204" pitchFamily="34" charset="0"/>
                <a:cs typeface="Tahoma" panose="020B0604030504040204" pitchFamily="34" charset="0"/>
              </a:rPr>
              <a:t>Committees and Individual Appointments</a:t>
            </a:r>
          </a:p>
          <a:p>
            <a:r>
              <a:rPr lang="en-US" dirty="0">
                <a:latin typeface="Tahoma" panose="020B0604030504040204" pitchFamily="34" charset="0"/>
                <a:ea typeface="Tahoma" panose="020B0604030504040204" pitchFamily="34" charset="0"/>
                <a:cs typeface="Tahoma" panose="020B0604030504040204" pitchFamily="34" charset="0"/>
              </a:rPr>
              <a:t>Accessibility, Database, Archivist, Bookstore, Historian, 1-800-Francis, E/I, Multicultural, Tau-USA, Duns Scotus, Q, Centenaries </a:t>
            </a:r>
          </a:p>
        </p:txBody>
      </p:sp>
      <p:sp>
        <p:nvSpPr>
          <p:cNvPr id="9" name="Subtitle 2">
            <a:extLst>
              <a:ext uri="{FF2B5EF4-FFF2-40B4-BE49-F238E27FC236}">
                <a16:creationId xmlns:a16="http://schemas.microsoft.com/office/drawing/2014/main" id="{23E2CE16-BD88-6ED8-8C08-57D77AC7945F}"/>
              </a:ext>
            </a:extLst>
          </p:cNvPr>
          <p:cNvSpPr txBox="1">
            <a:spLocks/>
          </p:cNvSpPr>
          <p:nvPr/>
        </p:nvSpPr>
        <p:spPr>
          <a:xfrm>
            <a:off x="1153885" y="2188942"/>
            <a:ext cx="5312229" cy="1655762"/>
          </a:xfrm>
          <a:prstGeom prst="rect">
            <a:avLst/>
          </a:prstGeom>
        </p:spPr>
        <p:txBody>
          <a:bodyPr vert="horz" lIns="91440" tIns="45720" rIns="91440" bIns="45720" rtlCol="0">
            <a:normAutofit fontScale="70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b="1" dirty="0">
                <a:latin typeface="Tahoma" panose="020B0604030504040204" pitchFamily="34" charset="0"/>
                <a:ea typeface="Tahoma" panose="020B0604030504040204" pitchFamily="34" charset="0"/>
                <a:cs typeface="Tahoma" panose="020B0604030504040204" pitchFamily="34" charset="0"/>
              </a:rPr>
              <a:t>National Executive Council</a:t>
            </a:r>
          </a:p>
          <a:p>
            <a:r>
              <a:rPr lang="en-US" b="1" dirty="0">
                <a:latin typeface="Tahoma" panose="020B0604030504040204" pitchFamily="34" charset="0"/>
                <a:ea typeface="Tahoma" panose="020B0604030504040204" pitchFamily="34" charset="0"/>
                <a:cs typeface="Tahoma" panose="020B0604030504040204" pitchFamily="34" charset="0"/>
              </a:rPr>
              <a:t>Minister                        International Councilor</a:t>
            </a:r>
          </a:p>
          <a:p>
            <a:r>
              <a:rPr lang="en-US" b="1" dirty="0">
                <a:latin typeface="Tahoma" panose="020B0604030504040204" pitchFamily="34" charset="0"/>
                <a:ea typeface="Tahoma" panose="020B0604030504040204" pitchFamily="34" charset="0"/>
                <a:cs typeface="Tahoma" panose="020B0604030504040204" pitchFamily="34" charset="0"/>
              </a:rPr>
              <a:t>Vice Minister                        National Councilor</a:t>
            </a:r>
          </a:p>
          <a:p>
            <a:r>
              <a:rPr lang="en-US" b="1" dirty="0">
                <a:latin typeface="Tahoma" panose="020B0604030504040204" pitchFamily="34" charset="0"/>
                <a:ea typeface="Tahoma" panose="020B0604030504040204" pitchFamily="34" charset="0"/>
                <a:cs typeface="Tahoma" panose="020B0604030504040204" pitchFamily="34" charset="0"/>
              </a:rPr>
              <a:t>Secretary                              National Councilor</a:t>
            </a:r>
          </a:p>
          <a:p>
            <a:r>
              <a:rPr lang="en-US" b="1" dirty="0">
                <a:latin typeface="Tahoma" panose="020B0604030504040204" pitchFamily="34" charset="0"/>
                <a:ea typeface="Tahoma" panose="020B0604030504040204" pitchFamily="34" charset="0"/>
                <a:cs typeface="Tahoma" panose="020B0604030504040204" pitchFamily="34" charset="0"/>
              </a:rPr>
              <a:t>Treasurer                              National Councilor</a:t>
            </a:r>
          </a:p>
        </p:txBody>
      </p:sp>
      <p:sp>
        <p:nvSpPr>
          <p:cNvPr id="10" name="Subtitle 2">
            <a:extLst>
              <a:ext uri="{FF2B5EF4-FFF2-40B4-BE49-F238E27FC236}">
                <a16:creationId xmlns:a16="http://schemas.microsoft.com/office/drawing/2014/main" id="{E5326666-D5D6-1C0F-A436-34A82A1673BD}"/>
              </a:ext>
            </a:extLst>
          </p:cNvPr>
          <p:cNvSpPr txBox="1">
            <a:spLocks/>
          </p:cNvSpPr>
          <p:nvPr/>
        </p:nvSpPr>
        <p:spPr>
          <a:xfrm>
            <a:off x="1023258" y="4352021"/>
            <a:ext cx="5442856" cy="165576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latin typeface="Tahoma" panose="020B0604030504040204" pitchFamily="34" charset="0"/>
                <a:ea typeface="Tahoma" panose="020B0604030504040204" pitchFamily="34" charset="0"/>
                <a:cs typeface="Tahoma" panose="020B0604030504040204" pitchFamily="34" charset="0"/>
              </a:rPr>
              <a:t>30 Regional </a:t>
            </a:r>
            <a:br>
              <a:rPr lang="en-US" dirty="0">
                <a:latin typeface="Tahoma" panose="020B0604030504040204" pitchFamily="34" charset="0"/>
                <a:ea typeface="Tahoma" panose="020B0604030504040204" pitchFamily="34" charset="0"/>
                <a:cs typeface="Tahoma" panose="020B0604030504040204" pitchFamily="34" charset="0"/>
              </a:rPr>
            </a:br>
            <a:r>
              <a:rPr lang="en-US" dirty="0">
                <a:latin typeface="Tahoma" panose="020B0604030504040204" pitchFamily="34" charset="0"/>
                <a:ea typeface="Tahoma" panose="020B0604030504040204" pitchFamily="34" charset="0"/>
                <a:cs typeface="Tahoma" panose="020B0604030504040204" pitchFamily="34" charset="0"/>
              </a:rPr>
              <a:t>Ministers</a:t>
            </a:r>
          </a:p>
        </p:txBody>
      </p:sp>
      <p:pic>
        <p:nvPicPr>
          <p:cNvPr id="2" name="Picture 1" descr="A close-up of a cross&#10;&#10;Description automatically generated">
            <a:extLst>
              <a:ext uri="{FF2B5EF4-FFF2-40B4-BE49-F238E27FC236}">
                <a16:creationId xmlns:a16="http://schemas.microsoft.com/office/drawing/2014/main" id="{652A5F6F-E06B-5F5E-C84E-EA1BF6EB5A6F}"/>
              </a:ext>
            </a:extLst>
          </p:cNvPr>
          <p:cNvPicPr>
            <a:picLocks noChangeAspect="1"/>
          </p:cNvPicPr>
          <p:nvPr/>
        </p:nvPicPr>
        <p:blipFill>
          <a:blip r:embed="rId2">
            <a:clrChange>
              <a:clrFrom>
                <a:srgbClr val="FFFFFF"/>
              </a:clrFrom>
              <a:clrTo>
                <a:srgbClr val="FFFFFF">
                  <a:alpha val="0"/>
                </a:srgbClr>
              </a:clrTo>
            </a:clrChange>
            <a:alphaModFix amt="20000"/>
          </a:blip>
          <a:stretch>
            <a:fillRect/>
          </a:stretch>
        </p:blipFill>
        <p:spPr>
          <a:xfrm>
            <a:off x="11082681" y="5419041"/>
            <a:ext cx="763407" cy="892486"/>
          </a:xfrm>
          <a:prstGeom prst="rect">
            <a:avLst/>
          </a:prstGeom>
        </p:spPr>
      </p:pic>
    </p:spTree>
    <p:extLst>
      <p:ext uri="{BB962C8B-B14F-4D97-AF65-F5344CB8AC3E}">
        <p14:creationId xmlns:p14="http://schemas.microsoft.com/office/powerpoint/2010/main" val="32952913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0C67E5-4363-7BFB-60C6-72BB32BE6B6D}"/>
              </a:ext>
            </a:extLst>
          </p:cNvPr>
          <p:cNvSpPr>
            <a:spLocks noGrp="1"/>
          </p:cNvSpPr>
          <p:nvPr>
            <p:ph type="title"/>
          </p:nvPr>
        </p:nvSpPr>
        <p:spPr/>
        <p:txBody>
          <a:bodyPr/>
          <a:lstStyle/>
          <a:p>
            <a:r>
              <a:rPr lang="en-US" dirty="0">
                <a:latin typeface="Tahoma" panose="020B0604030504040204" pitchFamily="34" charset="0"/>
                <a:ea typeface="Tahoma" panose="020B0604030504040204" pitchFamily="34" charset="0"/>
                <a:cs typeface="Tahoma" panose="020B0604030504040204" pitchFamily="34" charset="0"/>
              </a:rPr>
              <a:t>Accomplishments</a:t>
            </a:r>
            <a:r>
              <a:rPr lang="en-US" dirty="0"/>
              <a:t>	</a:t>
            </a:r>
          </a:p>
        </p:txBody>
      </p:sp>
      <p:sp>
        <p:nvSpPr>
          <p:cNvPr id="3" name="Content Placeholder 2">
            <a:extLst>
              <a:ext uri="{FF2B5EF4-FFF2-40B4-BE49-F238E27FC236}">
                <a16:creationId xmlns:a16="http://schemas.microsoft.com/office/drawing/2014/main" id="{ECB97159-9A87-2C44-32D1-C5B8070DA343}"/>
              </a:ext>
            </a:extLst>
          </p:cNvPr>
          <p:cNvSpPr>
            <a:spLocks noGrp="1"/>
          </p:cNvSpPr>
          <p:nvPr>
            <p:ph idx="1"/>
          </p:nvPr>
        </p:nvSpPr>
        <p:spPr/>
        <p:txBody>
          <a:bodyPr>
            <a:normAutofit/>
          </a:bodyPr>
          <a:lstStyle/>
          <a:p>
            <a:r>
              <a:rPr lang="en-US" sz="3000" dirty="0">
                <a:latin typeface="Tahoma" panose="020B0604030504040204" pitchFamily="34" charset="0"/>
                <a:ea typeface="Tahoma" panose="020B0604030504040204" pitchFamily="34" charset="0"/>
                <a:cs typeface="Tahoma" panose="020B0604030504040204" pitchFamily="34" charset="0"/>
              </a:rPr>
              <a:t>Action Plan – </a:t>
            </a:r>
          </a:p>
          <a:p>
            <a:pPr lvl="1"/>
            <a:r>
              <a:rPr lang="en-US" sz="2800" dirty="0">
                <a:latin typeface="Tahoma" panose="020B0604030504040204" pitchFamily="34" charset="0"/>
                <a:ea typeface="Tahoma" panose="020B0604030504040204" pitchFamily="34" charset="0"/>
                <a:cs typeface="Tahoma" panose="020B0604030504040204" pitchFamily="34" charset="0"/>
              </a:rPr>
              <a:t>16 Goals – to achieve improved Vocations/Communications/Relationships</a:t>
            </a:r>
          </a:p>
          <a:p>
            <a:pPr lvl="2"/>
            <a:r>
              <a:rPr lang="en-US" sz="2400" dirty="0">
                <a:latin typeface="Tahoma" panose="020B0604030504040204" pitchFamily="34" charset="0"/>
                <a:ea typeface="Tahoma" panose="020B0604030504040204" pitchFamily="34" charset="0"/>
                <a:cs typeface="Tahoma" panose="020B0604030504040204" pitchFamily="34" charset="0"/>
              </a:rPr>
              <a:t>Workshops</a:t>
            </a:r>
          </a:p>
          <a:p>
            <a:pPr lvl="3"/>
            <a:r>
              <a:rPr lang="en-US" sz="2200" dirty="0" err="1">
                <a:latin typeface="Tahoma" panose="020B0604030504040204" pitchFamily="34" charset="0"/>
                <a:ea typeface="Tahoma" panose="020B0604030504040204" pitchFamily="34" charset="0"/>
                <a:cs typeface="Tahoma" panose="020B0604030504040204" pitchFamily="34" charset="0"/>
              </a:rPr>
              <a:t>JPIC</a:t>
            </a:r>
            <a:r>
              <a:rPr lang="en-US" sz="2200" dirty="0">
                <a:latin typeface="Tahoma" panose="020B0604030504040204" pitchFamily="34" charset="0"/>
                <a:ea typeface="Tahoma" panose="020B0604030504040204" pitchFamily="34" charset="0"/>
                <a:cs typeface="Tahoma" panose="020B0604030504040204" pitchFamily="34" charset="0"/>
              </a:rPr>
              <a:t> – 2025 retreat</a:t>
            </a:r>
          </a:p>
          <a:p>
            <a:pPr lvl="3"/>
            <a:r>
              <a:rPr lang="en-US" sz="2200" dirty="0">
                <a:latin typeface="Tahoma" panose="020B0604030504040204" pitchFamily="34" charset="0"/>
                <a:ea typeface="Tahoma" panose="020B0604030504040204" pitchFamily="34" charset="0"/>
                <a:cs typeface="Tahoma" panose="020B0604030504040204" pitchFamily="34" charset="0"/>
              </a:rPr>
              <a:t>CNSA/NFC – 2024 Retreat</a:t>
            </a:r>
          </a:p>
          <a:p>
            <a:pPr lvl="3"/>
            <a:r>
              <a:rPr lang="en-US" sz="2200" dirty="0">
                <a:latin typeface="Tahoma" panose="020B0604030504040204" pitchFamily="34" charset="0"/>
                <a:ea typeface="Tahoma" panose="020B0604030504040204" pitchFamily="34" charset="0"/>
                <a:cs typeface="Tahoma" panose="020B0604030504040204" pitchFamily="34" charset="0"/>
              </a:rPr>
              <a:t>Database/Website/Tau-USA</a:t>
            </a:r>
          </a:p>
          <a:p>
            <a:pPr lvl="3"/>
            <a:r>
              <a:rPr lang="en-US" sz="2200" dirty="0">
                <a:latin typeface="Tahoma" panose="020B0604030504040204" pitchFamily="34" charset="0"/>
                <a:ea typeface="Tahoma" panose="020B0604030504040204" pitchFamily="34" charset="0"/>
                <a:cs typeface="Tahoma" panose="020B0604030504040204" pitchFamily="34" charset="0"/>
              </a:rPr>
              <a:t>Participation in the OLG Synod</a:t>
            </a:r>
          </a:p>
          <a:p>
            <a:pPr lvl="3"/>
            <a:r>
              <a:rPr lang="en-US" sz="2200" dirty="0">
                <a:latin typeface="Tahoma" panose="020B0604030504040204" pitchFamily="34" charset="0"/>
                <a:ea typeface="Tahoma" panose="020B0604030504040204" pitchFamily="34" charset="0"/>
                <a:cs typeface="Tahoma" panose="020B0604030504040204" pitchFamily="34" charset="0"/>
              </a:rPr>
              <a:t>Response to appeals for Leprosy Center/Floods in TX</a:t>
            </a:r>
          </a:p>
        </p:txBody>
      </p:sp>
      <p:sp>
        <p:nvSpPr>
          <p:cNvPr id="4" name="Slide Number Placeholder 3">
            <a:extLst>
              <a:ext uri="{FF2B5EF4-FFF2-40B4-BE49-F238E27FC236}">
                <a16:creationId xmlns:a16="http://schemas.microsoft.com/office/drawing/2014/main" id="{40CF5BA0-EFA8-C3E0-EBCF-CC41F98B34A2}"/>
              </a:ext>
            </a:extLst>
          </p:cNvPr>
          <p:cNvSpPr>
            <a:spLocks noGrp="1"/>
          </p:cNvSpPr>
          <p:nvPr>
            <p:ph type="sldNum" sz="quarter" idx="12"/>
          </p:nvPr>
        </p:nvSpPr>
        <p:spPr/>
        <p:txBody>
          <a:bodyPr/>
          <a:lstStyle/>
          <a:p>
            <a:fld id="{6D22F896-40B5-4ADD-8801-0D06FADFA095}" type="slidenum">
              <a:rPr lang="en-US" smtClean="0"/>
              <a:pPr/>
              <a:t>24</a:t>
            </a:fld>
            <a:endParaRPr lang="en-US" dirty="0"/>
          </a:p>
        </p:txBody>
      </p:sp>
      <p:pic>
        <p:nvPicPr>
          <p:cNvPr id="5" name="Picture 4" descr="A close-up of a cross&#10;&#10;Description automatically generated">
            <a:extLst>
              <a:ext uri="{FF2B5EF4-FFF2-40B4-BE49-F238E27FC236}">
                <a16:creationId xmlns:a16="http://schemas.microsoft.com/office/drawing/2014/main" id="{33A48AA5-4186-0EF9-EC5C-16904546F3EB}"/>
              </a:ext>
            </a:extLst>
          </p:cNvPr>
          <p:cNvPicPr>
            <a:picLocks noChangeAspect="1"/>
          </p:cNvPicPr>
          <p:nvPr/>
        </p:nvPicPr>
        <p:blipFill>
          <a:blip r:embed="rId2">
            <a:clrChange>
              <a:clrFrom>
                <a:srgbClr val="FFFFFF"/>
              </a:clrFrom>
              <a:clrTo>
                <a:srgbClr val="FFFFFF">
                  <a:alpha val="0"/>
                </a:srgbClr>
              </a:clrTo>
            </a:clrChange>
            <a:alphaModFix amt="20000"/>
          </a:blip>
          <a:stretch>
            <a:fillRect/>
          </a:stretch>
        </p:blipFill>
        <p:spPr>
          <a:xfrm>
            <a:off x="11082681" y="5419041"/>
            <a:ext cx="763407" cy="892486"/>
          </a:xfrm>
          <a:prstGeom prst="rect">
            <a:avLst/>
          </a:prstGeom>
        </p:spPr>
      </p:pic>
    </p:spTree>
    <p:extLst>
      <p:ext uri="{BB962C8B-B14F-4D97-AF65-F5344CB8AC3E}">
        <p14:creationId xmlns:p14="http://schemas.microsoft.com/office/powerpoint/2010/main" val="9554321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A81510-CA63-65B9-495A-B814F60057D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D07CAA8-BB21-1EFA-44D2-94E14B21D1FB}"/>
              </a:ext>
            </a:extLst>
          </p:cNvPr>
          <p:cNvSpPr>
            <a:spLocks noGrp="1"/>
          </p:cNvSpPr>
          <p:nvPr>
            <p:ph type="title"/>
          </p:nvPr>
        </p:nvSpPr>
        <p:spPr/>
        <p:txBody>
          <a:bodyPr/>
          <a:lstStyle/>
          <a:p>
            <a:r>
              <a:rPr lang="en-US" dirty="0">
                <a:latin typeface="Tahoma" panose="020B0604030504040204" pitchFamily="34" charset="0"/>
                <a:ea typeface="Tahoma" panose="020B0604030504040204" pitchFamily="34" charset="0"/>
                <a:cs typeface="Tahoma" panose="020B0604030504040204" pitchFamily="34" charset="0"/>
              </a:rPr>
              <a:t>Accomplishments</a:t>
            </a:r>
            <a:r>
              <a:rPr lang="en-US" dirty="0"/>
              <a:t>	</a:t>
            </a:r>
          </a:p>
        </p:txBody>
      </p:sp>
      <p:sp>
        <p:nvSpPr>
          <p:cNvPr id="3" name="Content Placeholder 2">
            <a:extLst>
              <a:ext uri="{FF2B5EF4-FFF2-40B4-BE49-F238E27FC236}">
                <a16:creationId xmlns:a16="http://schemas.microsoft.com/office/drawing/2014/main" id="{6E33E27D-1BB6-CEC4-5578-B8F5DF74A256}"/>
              </a:ext>
            </a:extLst>
          </p:cNvPr>
          <p:cNvSpPr>
            <a:spLocks noGrp="1"/>
          </p:cNvSpPr>
          <p:nvPr>
            <p:ph idx="1"/>
          </p:nvPr>
        </p:nvSpPr>
        <p:spPr/>
        <p:txBody>
          <a:bodyPr>
            <a:normAutofit/>
          </a:bodyPr>
          <a:lstStyle/>
          <a:p>
            <a:pPr marL="45720" indent="0">
              <a:buNone/>
            </a:pPr>
            <a:r>
              <a:rPr lang="en-US" sz="3000" dirty="0">
                <a:latin typeface="Tahoma" panose="020B0604030504040204" pitchFamily="34" charset="0"/>
                <a:ea typeface="Tahoma" panose="020B0604030504040204" pitchFamily="34" charset="0"/>
                <a:cs typeface="Tahoma" panose="020B0604030504040204" pitchFamily="34" charset="0"/>
              </a:rPr>
              <a:t>Relationships with our National Fraternity Council</a:t>
            </a:r>
          </a:p>
          <a:p>
            <a:r>
              <a:rPr lang="en-US" sz="3000" dirty="0">
                <a:latin typeface="Tahoma" panose="020B0604030504040204" pitchFamily="34" charset="0"/>
                <a:ea typeface="Tahoma" panose="020B0604030504040204" pitchFamily="34" charset="0"/>
                <a:cs typeface="Tahoma" panose="020B0604030504040204" pitchFamily="34" charset="0"/>
              </a:rPr>
              <a:t>Fraternal Visitations – 7 since last Chapter, 26 over 3 years</a:t>
            </a:r>
          </a:p>
          <a:p>
            <a:r>
              <a:rPr lang="en-US" sz="3000" dirty="0">
                <a:latin typeface="Tahoma" panose="020B0604030504040204" pitchFamily="34" charset="0"/>
                <a:ea typeface="Tahoma" panose="020B0604030504040204" pitchFamily="34" charset="0"/>
                <a:cs typeface="Tahoma" panose="020B0604030504040204" pitchFamily="34" charset="0"/>
              </a:rPr>
              <a:t>Regional Elections – 15 since last Chapter, 32 over 3 years</a:t>
            </a:r>
          </a:p>
          <a:p>
            <a:r>
              <a:rPr lang="en-US" sz="3000" dirty="0">
                <a:latin typeface="Tahoma" panose="020B0604030504040204" pitchFamily="34" charset="0"/>
                <a:ea typeface="Tahoma" panose="020B0604030504040204" pitchFamily="34" charset="0"/>
                <a:cs typeface="Tahoma" panose="020B0604030504040204" pitchFamily="34" charset="0"/>
              </a:rPr>
              <a:t>Virtual Meetings with the National Fraternity Council </a:t>
            </a:r>
          </a:p>
          <a:p>
            <a:r>
              <a:rPr lang="en-US" sz="3000" dirty="0">
                <a:latin typeface="Tahoma" panose="020B0604030504040204" pitchFamily="34" charset="0"/>
                <a:ea typeface="Tahoma" panose="020B0604030504040204" pitchFamily="34" charset="0"/>
                <a:cs typeface="Tahoma" panose="020B0604030504040204" pitchFamily="34" charset="0"/>
              </a:rPr>
              <a:t>Meet and Greets - virtually</a:t>
            </a:r>
          </a:p>
        </p:txBody>
      </p:sp>
      <p:sp>
        <p:nvSpPr>
          <p:cNvPr id="4" name="Slide Number Placeholder 3">
            <a:extLst>
              <a:ext uri="{FF2B5EF4-FFF2-40B4-BE49-F238E27FC236}">
                <a16:creationId xmlns:a16="http://schemas.microsoft.com/office/drawing/2014/main" id="{DC88B7BF-31DA-C309-D560-C5C93D0E09C2}"/>
              </a:ext>
            </a:extLst>
          </p:cNvPr>
          <p:cNvSpPr>
            <a:spLocks noGrp="1"/>
          </p:cNvSpPr>
          <p:nvPr>
            <p:ph type="sldNum" sz="quarter" idx="12"/>
          </p:nvPr>
        </p:nvSpPr>
        <p:spPr/>
        <p:txBody>
          <a:bodyPr/>
          <a:lstStyle/>
          <a:p>
            <a:fld id="{6D22F896-40B5-4ADD-8801-0D06FADFA095}" type="slidenum">
              <a:rPr lang="en-US" smtClean="0"/>
              <a:pPr/>
              <a:t>25</a:t>
            </a:fld>
            <a:endParaRPr lang="en-US" dirty="0"/>
          </a:p>
        </p:txBody>
      </p:sp>
      <p:pic>
        <p:nvPicPr>
          <p:cNvPr id="5" name="Picture 4" descr="A close-up of a cross&#10;&#10;Description automatically generated">
            <a:extLst>
              <a:ext uri="{FF2B5EF4-FFF2-40B4-BE49-F238E27FC236}">
                <a16:creationId xmlns:a16="http://schemas.microsoft.com/office/drawing/2014/main" id="{5E4918FB-3D35-BC80-ADCB-E7861152AB89}"/>
              </a:ext>
            </a:extLst>
          </p:cNvPr>
          <p:cNvPicPr>
            <a:picLocks noChangeAspect="1"/>
          </p:cNvPicPr>
          <p:nvPr/>
        </p:nvPicPr>
        <p:blipFill>
          <a:blip r:embed="rId2">
            <a:clrChange>
              <a:clrFrom>
                <a:srgbClr val="FFFFFF"/>
              </a:clrFrom>
              <a:clrTo>
                <a:srgbClr val="FFFFFF">
                  <a:alpha val="0"/>
                </a:srgbClr>
              </a:clrTo>
            </a:clrChange>
            <a:alphaModFix amt="20000"/>
          </a:blip>
          <a:stretch>
            <a:fillRect/>
          </a:stretch>
        </p:blipFill>
        <p:spPr>
          <a:xfrm>
            <a:off x="11082681" y="5419041"/>
            <a:ext cx="763407" cy="892486"/>
          </a:xfrm>
          <a:prstGeom prst="rect">
            <a:avLst/>
          </a:prstGeom>
        </p:spPr>
      </p:pic>
    </p:spTree>
    <p:extLst>
      <p:ext uri="{BB962C8B-B14F-4D97-AF65-F5344CB8AC3E}">
        <p14:creationId xmlns:p14="http://schemas.microsoft.com/office/powerpoint/2010/main" val="38570241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E51ACF-035B-113B-C02A-1844CEC8C00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7696D46-743A-24BD-8742-6BF0B1E18FAA}"/>
              </a:ext>
            </a:extLst>
          </p:cNvPr>
          <p:cNvSpPr>
            <a:spLocks noGrp="1"/>
          </p:cNvSpPr>
          <p:nvPr>
            <p:ph type="title"/>
          </p:nvPr>
        </p:nvSpPr>
        <p:spPr/>
        <p:txBody>
          <a:bodyPr/>
          <a:lstStyle/>
          <a:p>
            <a:r>
              <a:rPr lang="en-US" dirty="0">
                <a:latin typeface="Tahoma" panose="020B0604030504040204" pitchFamily="34" charset="0"/>
                <a:ea typeface="Tahoma" panose="020B0604030504040204" pitchFamily="34" charset="0"/>
                <a:cs typeface="Tahoma" panose="020B0604030504040204" pitchFamily="34" charset="0"/>
              </a:rPr>
              <a:t>Accomplishments</a:t>
            </a:r>
            <a:r>
              <a:rPr lang="en-US" dirty="0"/>
              <a:t>	</a:t>
            </a:r>
          </a:p>
        </p:txBody>
      </p:sp>
      <p:sp>
        <p:nvSpPr>
          <p:cNvPr id="3" name="Content Placeholder 2">
            <a:extLst>
              <a:ext uri="{FF2B5EF4-FFF2-40B4-BE49-F238E27FC236}">
                <a16:creationId xmlns:a16="http://schemas.microsoft.com/office/drawing/2014/main" id="{D55148C2-2FB3-771F-8DC0-4C5A69FC5C3A}"/>
              </a:ext>
            </a:extLst>
          </p:cNvPr>
          <p:cNvSpPr>
            <a:spLocks noGrp="1"/>
          </p:cNvSpPr>
          <p:nvPr>
            <p:ph idx="1"/>
          </p:nvPr>
        </p:nvSpPr>
        <p:spPr>
          <a:xfrm>
            <a:off x="1143000" y="2809874"/>
            <a:ext cx="9872871" cy="3286125"/>
          </a:xfrm>
        </p:spPr>
        <p:txBody>
          <a:bodyPr>
            <a:normAutofit/>
          </a:bodyPr>
          <a:lstStyle/>
          <a:p>
            <a:r>
              <a:rPr lang="en-US" sz="3000" dirty="0">
                <a:latin typeface="Tahoma" panose="020B0604030504040204" pitchFamily="34" charset="0"/>
                <a:ea typeface="Tahoma" panose="020B0604030504040204" pitchFamily="34" charset="0"/>
                <a:cs typeface="Tahoma" panose="020B0604030504040204" pitchFamily="34" charset="0"/>
              </a:rPr>
              <a:t>Guidelines</a:t>
            </a:r>
          </a:p>
          <a:p>
            <a:r>
              <a:rPr lang="en-US" sz="3000" dirty="0">
                <a:latin typeface="Tahoma" panose="020B0604030504040204" pitchFamily="34" charset="0"/>
                <a:ea typeface="Tahoma" panose="020B0604030504040204" pitchFamily="34" charset="0"/>
                <a:cs typeface="Tahoma" panose="020B0604030504040204" pitchFamily="34" charset="0"/>
              </a:rPr>
              <a:t>Review of International Statutes</a:t>
            </a:r>
          </a:p>
          <a:p>
            <a:r>
              <a:rPr lang="en-US" sz="3000" dirty="0">
                <a:latin typeface="Tahoma" panose="020B0604030504040204" pitchFamily="34" charset="0"/>
                <a:ea typeface="Tahoma" panose="020B0604030504040204" pitchFamily="34" charset="0"/>
                <a:cs typeface="Tahoma" panose="020B0604030504040204" pitchFamily="34" charset="0"/>
              </a:rPr>
              <a:t>participation at </a:t>
            </a:r>
            <a:r>
              <a:rPr lang="en-US" sz="3000" dirty="0" err="1">
                <a:latin typeface="Tahoma" panose="020B0604030504040204" pitchFamily="34" charset="0"/>
                <a:ea typeface="Tahoma" panose="020B0604030504040204" pitchFamily="34" charset="0"/>
                <a:cs typeface="Tahoma" panose="020B0604030504040204" pitchFamily="34" charset="0"/>
              </a:rPr>
              <a:t>CIOFS</a:t>
            </a:r>
            <a:r>
              <a:rPr lang="en-US" sz="3000" dirty="0">
                <a:latin typeface="Tahoma" panose="020B0604030504040204" pitchFamily="34" charset="0"/>
                <a:ea typeface="Tahoma" panose="020B0604030504040204" pitchFamily="34" charset="0"/>
                <a:cs typeface="Tahoma" panose="020B0604030504040204" pitchFamily="34" charset="0"/>
              </a:rPr>
              <a:t> General Chapter (Nov 2024)</a:t>
            </a:r>
          </a:p>
        </p:txBody>
      </p:sp>
      <p:sp>
        <p:nvSpPr>
          <p:cNvPr id="4" name="Slide Number Placeholder 3">
            <a:extLst>
              <a:ext uri="{FF2B5EF4-FFF2-40B4-BE49-F238E27FC236}">
                <a16:creationId xmlns:a16="http://schemas.microsoft.com/office/drawing/2014/main" id="{23DE1FB7-B450-04DA-8E82-9AB59D5C87B8}"/>
              </a:ext>
            </a:extLst>
          </p:cNvPr>
          <p:cNvSpPr>
            <a:spLocks noGrp="1"/>
          </p:cNvSpPr>
          <p:nvPr>
            <p:ph type="sldNum" sz="quarter" idx="12"/>
          </p:nvPr>
        </p:nvSpPr>
        <p:spPr/>
        <p:txBody>
          <a:bodyPr/>
          <a:lstStyle/>
          <a:p>
            <a:fld id="{6D22F896-40B5-4ADD-8801-0D06FADFA095}" type="slidenum">
              <a:rPr lang="en-US" smtClean="0"/>
              <a:pPr/>
              <a:t>26</a:t>
            </a:fld>
            <a:endParaRPr lang="en-US" dirty="0"/>
          </a:p>
        </p:txBody>
      </p:sp>
      <p:pic>
        <p:nvPicPr>
          <p:cNvPr id="5" name="Picture 4" descr="A close-up of a cross&#10;&#10;Description automatically generated">
            <a:extLst>
              <a:ext uri="{FF2B5EF4-FFF2-40B4-BE49-F238E27FC236}">
                <a16:creationId xmlns:a16="http://schemas.microsoft.com/office/drawing/2014/main" id="{2DCFF5F3-D202-15A5-5B30-35125C529187}"/>
              </a:ext>
            </a:extLst>
          </p:cNvPr>
          <p:cNvPicPr>
            <a:picLocks noChangeAspect="1"/>
          </p:cNvPicPr>
          <p:nvPr/>
        </p:nvPicPr>
        <p:blipFill>
          <a:blip r:embed="rId2">
            <a:clrChange>
              <a:clrFrom>
                <a:srgbClr val="FFFFFF"/>
              </a:clrFrom>
              <a:clrTo>
                <a:srgbClr val="FFFFFF">
                  <a:alpha val="0"/>
                </a:srgbClr>
              </a:clrTo>
            </a:clrChange>
            <a:alphaModFix amt="20000"/>
          </a:blip>
          <a:stretch>
            <a:fillRect/>
          </a:stretch>
        </p:blipFill>
        <p:spPr>
          <a:xfrm>
            <a:off x="11082681" y="5419041"/>
            <a:ext cx="763407" cy="892486"/>
          </a:xfrm>
          <a:prstGeom prst="rect">
            <a:avLst/>
          </a:prstGeom>
        </p:spPr>
      </p:pic>
    </p:spTree>
    <p:extLst>
      <p:ext uri="{BB962C8B-B14F-4D97-AF65-F5344CB8AC3E}">
        <p14:creationId xmlns:p14="http://schemas.microsoft.com/office/powerpoint/2010/main" val="18377147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FCB46F-BFC2-FAE5-D0E0-403B92D525F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A7E33F4-0A8F-0E86-0B43-473BC93F2B3A}"/>
              </a:ext>
            </a:extLst>
          </p:cNvPr>
          <p:cNvSpPr>
            <a:spLocks noGrp="1"/>
          </p:cNvSpPr>
          <p:nvPr>
            <p:ph type="title"/>
          </p:nvPr>
        </p:nvSpPr>
        <p:spPr/>
        <p:txBody>
          <a:bodyPr/>
          <a:lstStyle/>
          <a:p>
            <a:r>
              <a:rPr lang="en-US" dirty="0"/>
              <a:t>		</a:t>
            </a:r>
          </a:p>
        </p:txBody>
      </p:sp>
      <p:sp>
        <p:nvSpPr>
          <p:cNvPr id="3" name="Content Placeholder 2">
            <a:extLst>
              <a:ext uri="{FF2B5EF4-FFF2-40B4-BE49-F238E27FC236}">
                <a16:creationId xmlns:a16="http://schemas.microsoft.com/office/drawing/2014/main" id="{B61D2F50-4FE4-1095-ABD7-E9626A3EDDEA}"/>
              </a:ext>
            </a:extLst>
          </p:cNvPr>
          <p:cNvSpPr>
            <a:spLocks noGrp="1"/>
          </p:cNvSpPr>
          <p:nvPr>
            <p:ph idx="1"/>
          </p:nvPr>
        </p:nvSpPr>
        <p:spPr>
          <a:xfrm>
            <a:off x="980768" y="1409700"/>
            <a:ext cx="9872871" cy="4038600"/>
          </a:xfrm>
          <a:solidFill>
            <a:srgbClr val="FFFFCC"/>
          </a:solidFill>
        </p:spPr>
        <p:txBody>
          <a:bodyPr>
            <a:normAutofit/>
          </a:bodyPr>
          <a:lstStyle/>
          <a:p>
            <a:pPr marL="45720" indent="0">
              <a:buNone/>
            </a:pPr>
            <a:r>
              <a:rPr lang="en-US" sz="4400" dirty="0">
                <a:latin typeface="Tahoma" panose="020B0604030504040204" pitchFamily="34" charset="0"/>
                <a:ea typeface="Tahoma" panose="020B0604030504040204" pitchFamily="34" charset="0"/>
                <a:cs typeface="Tahoma" panose="020B0604030504040204" pitchFamily="34" charset="0"/>
              </a:rPr>
              <a:t>The Rule does not want us to be uniform, but to unite us in diversity.</a:t>
            </a:r>
          </a:p>
          <a:p>
            <a:pPr marL="45720" indent="0">
              <a:buNone/>
            </a:pPr>
            <a:endParaRPr lang="en-US" sz="3600" dirty="0">
              <a:latin typeface="Tahoma" panose="020B0604030504040204" pitchFamily="34" charset="0"/>
              <a:ea typeface="Tahoma" panose="020B0604030504040204" pitchFamily="34" charset="0"/>
              <a:cs typeface="Tahoma" panose="020B0604030504040204" pitchFamily="34" charset="0"/>
            </a:endParaRPr>
          </a:p>
          <a:p>
            <a:pPr marL="45720" indent="0">
              <a:buNone/>
            </a:pPr>
            <a:r>
              <a:rPr lang="en-US" sz="3600" dirty="0">
                <a:latin typeface="Tahoma" panose="020B0604030504040204" pitchFamily="34" charset="0"/>
                <a:ea typeface="Tahoma" panose="020B0604030504040204" pitchFamily="34" charset="0"/>
                <a:cs typeface="Tahoma" panose="020B0604030504040204" pitchFamily="34" charset="0"/>
              </a:rPr>
              <a:t>		Tibor Kauser, OFS</a:t>
            </a:r>
          </a:p>
          <a:p>
            <a:pPr marL="45720" indent="0">
              <a:buNone/>
            </a:pPr>
            <a:r>
              <a:rPr lang="en-US" sz="3600" dirty="0">
                <a:latin typeface="Tahoma" panose="020B0604030504040204" pitchFamily="34" charset="0"/>
                <a:ea typeface="Tahoma" panose="020B0604030504040204" pitchFamily="34" charset="0"/>
                <a:cs typeface="Tahoma" panose="020B0604030504040204" pitchFamily="34" charset="0"/>
              </a:rPr>
              <a:t>		Letter of the Minister General </a:t>
            </a:r>
          </a:p>
          <a:p>
            <a:pPr marL="45720" indent="0">
              <a:buNone/>
            </a:pPr>
            <a:r>
              <a:rPr lang="en-US" sz="3600" dirty="0">
                <a:latin typeface="Tahoma" panose="020B0604030504040204" pitchFamily="34" charset="0"/>
                <a:ea typeface="Tahoma" panose="020B0604030504040204" pitchFamily="34" charset="0"/>
                <a:cs typeface="Tahoma" panose="020B0604030504040204" pitchFamily="34" charset="0"/>
              </a:rPr>
              <a:t>		June 24, 2018</a:t>
            </a:r>
          </a:p>
        </p:txBody>
      </p:sp>
      <p:sp>
        <p:nvSpPr>
          <p:cNvPr id="4" name="Slide Number Placeholder 3">
            <a:extLst>
              <a:ext uri="{FF2B5EF4-FFF2-40B4-BE49-F238E27FC236}">
                <a16:creationId xmlns:a16="http://schemas.microsoft.com/office/drawing/2014/main" id="{55397FEE-32E0-E828-9551-A0AB04AF871D}"/>
              </a:ext>
            </a:extLst>
          </p:cNvPr>
          <p:cNvSpPr>
            <a:spLocks noGrp="1"/>
          </p:cNvSpPr>
          <p:nvPr>
            <p:ph type="sldNum" sz="quarter" idx="12"/>
          </p:nvPr>
        </p:nvSpPr>
        <p:spPr/>
        <p:txBody>
          <a:bodyPr/>
          <a:lstStyle/>
          <a:p>
            <a:fld id="{6D22F896-40B5-4ADD-8801-0D06FADFA095}" type="slidenum">
              <a:rPr lang="en-US" smtClean="0"/>
              <a:pPr/>
              <a:t>27</a:t>
            </a:fld>
            <a:endParaRPr lang="en-US" dirty="0"/>
          </a:p>
        </p:txBody>
      </p:sp>
      <p:pic>
        <p:nvPicPr>
          <p:cNvPr id="5" name="Picture 4" descr="A close-up of a cross&#10;&#10;Description automatically generated">
            <a:extLst>
              <a:ext uri="{FF2B5EF4-FFF2-40B4-BE49-F238E27FC236}">
                <a16:creationId xmlns:a16="http://schemas.microsoft.com/office/drawing/2014/main" id="{F26A9013-1B25-2FE3-F007-F71A44B3D689}"/>
              </a:ext>
            </a:extLst>
          </p:cNvPr>
          <p:cNvPicPr>
            <a:picLocks noChangeAspect="1"/>
          </p:cNvPicPr>
          <p:nvPr/>
        </p:nvPicPr>
        <p:blipFill>
          <a:blip r:embed="rId2">
            <a:clrChange>
              <a:clrFrom>
                <a:srgbClr val="FFFFFF"/>
              </a:clrFrom>
              <a:clrTo>
                <a:srgbClr val="FFFFFF">
                  <a:alpha val="0"/>
                </a:srgbClr>
              </a:clrTo>
            </a:clrChange>
            <a:alphaModFix amt="20000"/>
          </a:blip>
          <a:stretch>
            <a:fillRect/>
          </a:stretch>
        </p:blipFill>
        <p:spPr>
          <a:xfrm>
            <a:off x="11082681" y="5419041"/>
            <a:ext cx="763407" cy="892486"/>
          </a:xfrm>
          <a:prstGeom prst="rect">
            <a:avLst/>
          </a:prstGeom>
        </p:spPr>
      </p:pic>
    </p:spTree>
    <p:extLst>
      <p:ext uri="{BB962C8B-B14F-4D97-AF65-F5344CB8AC3E}">
        <p14:creationId xmlns:p14="http://schemas.microsoft.com/office/powerpoint/2010/main" val="10972321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83FB61-12F4-5C2D-521D-F50883F5670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0A0FC53-762C-A038-D9DF-FB409C299E51}"/>
              </a:ext>
            </a:extLst>
          </p:cNvPr>
          <p:cNvSpPr>
            <a:spLocks noGrp="1"/>
          </p:cNvSpPr>
          <p:nvPr>
            <p:ph type="title"/>
          </p:nvPr>
        </p:nvSpPr>
        <p:spPr/>
        <p:txBody>
          <a:bodyPr/>
          <a:lstStyle/>
          <a:p>
            <a:r>
              <a:rPr lang="en-US" dirty="0">
                <a:latin typeface="Tahoma" panose="020B0604030504040204" pitchFamily="34" charset="0"/>
                <a:ea typeface="Tahoma" panose="020B0604030504040204" pitchFamily="34" charset="0"/>
                <a:cs typeface="Tahoma" panose="020B0604030504040204" pitchFamily="34" charset="0"/>
              </a:rPr>
              <a:t>Who We Are</a:t>
            </a:r>
          </a:p>
        </p:txBody>
      </p:sp>
      <p:pic>
        <p:nvPicPr>
          <p:cNvPr id="6" name="Content Placeholder 5">
            <a:extLst>
              <a:ext uri="{FF2B5EF4-FFF2-40B4-BE49-F238E27FC236}">
                <a16:creationId xmlns:a16="http://schemas.microsoft.com/office/drawing/2014/main" id="{269E9887-9B78-1501-D250-B6F883609F27}"/>
              </a:ext>
            </a:extLst>
          </p:cNvPr>
          <p:cNvPicPr>
            <a:picLocks noGrp="1" noChangeAspect="1"/>
          </p:cNvPicPr>
          <p:nvPr>
            <p:ph idx="1"/>
          </p:nvPr>
        </p:nvPicPr>
        <p:blipFill>
          <a:blip r:embed="rId2"/>
          <a:stretch>
            <a:fillRect/>
          </a:stretch>
        </p:blipFill>
        <p:spPr>
          <a:xfrm>
            <a:off x="4661262" y="2094644"/>
            <a:ext cx="3028950" cy="4038600"/>
          </a:xfrm>
        </p:spPr>
      </p:pic>
      <p:sp>
        <p:nvSpPr>
          <p:cNvPr id="4" name="Slide Number Placeholder 3">
            <a:extLst>
              <a:ext uri="{FF2B5EF4-FFF2-40B4-BE49-F238E27FC236}">
                <a16:creationId xmlns:a16="http://schemas.microsoft.com/office/drawing/2014/main" id="{1068C0A1-F08C-5A54-DFD5-6916693D1D2D}"/>
              </a:ext>
            </a:extLst>
          </p:cNvPr>
          <p:cNvSpPr>
            <a:spLocks noGrp="1"/>
          </p:cNvSpPr>
          <p:nvPr>
            <p:ph type="sldNum" sz="quarter" idx="12"/>
          </p:nvPr>
        </p:nvSpPr>
        <p:spPr/>
        <p:txBody>
          <a:bodyPr/>
          <a:lstStyle/>
          <a:p>
            <a:fld id="{6D22F896-40B5-4ADD-8801-0D06FADFA095}" type="slidenum">
              <a:rPr lang="en-US" smtClean="0"/>
              <a:pPr/>
              <a:t>28</a:t>
            </a:fld>
            <a:endParaRPr lang="en-US" dirty="0"/>
          </a:p>
        </p:txBody>
      </p:sp>
      <p:pic>
        <p:nvPicPr>
          <p:cNvPr id="8" name="Picture 7">
            <a:extLst>
              <a:ext uri="{FF2B5EF4-FFF2-40B4-BE49-F238E27FC236}">
                <a16:creationId xmlns:a16="http://schemas.microsoft.com/office/drawing/2014/main" id="{09622DCB-D8B1-AD07-BBAC-7ECDC66EE715}"/>
              </a:ext>
            </a:extLst>
          </p:cNvPr>
          <p:cNvPicPr>
            <a:picLocks noChangeAspect="1"/>
          </p:cNvPicPr>
          <p:nvPr/>
        </p:nvPicPr>
        <p:blipFill>
          <a:blip r:embed="rId3"/>
          <a:stretch>
            <a:fillRect/>
          </a:stretch>
        </p:blipFill>
        <p:spPr>
          <a:xfrm>
            <a:off x="7690212" y="2094644"/>
            <a:ext cx="4023361" cy="3017520"/>
          </a:xfrm>
          <a:prstGeom prst="rect">
            <a:avLst/>
          </a:prstGeom>
        </p:spPr>
      </p:pic>
      <p:pic>
        <p:nvPicPr>
          <p:cNvPr id="10" name="Picture 9">
            <a:extLst>
              <a:ext uri="{FF2B5EF4-FFF2-40B4-BE49-F238E27FC236}">
                <a16:creationId xmlns:a16="http://schemas.microsoft.com/office/drawing/2014/main" id="{D4156EAC-D512-8CB4-E1CB-A95B6375BFA9}"/>
              </a:ext>
            </a:extLst>
          </p:cNvPr>
          <p:cNvPicPr>
            <a:picLocks noChangeAspect="1"/>
          </p:cNvPicPr>
          <p:nvPr/>
        </p:nvPicPr>
        <p:blipFill>
          <a:blip r:embed="rId4"/>
          <a:stretch>
            <a:fillRect/>
          </a:stretch>
        </p:blipFill>
        <p:spPr>
          <a:xfrm>
            <a:off x="518777" y="2057400"/>
            <a:ext cx="4038600" cy="4038600"/>
          </a:xfrm>
          <a:prstGeom prst="rect">
            <a:avLst/>
          </a:prstGeom>
        </p:spPr>
      </p:pic>
      <p:pic>
        <p:nvPicPr>
          <p:cNvPr id="3" name="Picture 2" descr="A close-up of a cross&#10;&#10;Description automatically generated">
            <a:extLst>
              <a:ext uri="{FF2B5EF4-FFF2-40B4-BE49-F238E27FC236}">
                <a16:creationId xmlns:a16="http://schemas.microsoft.com/office/drawing/2014/main" id="{C7E3F514-816A-B08F-41D9-64A1F2F2BAF9}"/>
              </a:ext>
            </a:extLst>
          </p:cNvPr>
          <p:cNvPicPr>
            <a:picLocks noChangeAspect="1"/>
          </p:cNvPicPr>
          <p:nvPr/>
        </p:nvPicPr>
        <p:blipFill>
          <a:blip r:embed="rId5">
            <a:clrChange>
              <a:clrFrom>
                <a:srgbClr val="FFFFFF"/>
              </a:clrFrom>
              <a:clrTo>
                <a:srgbClr val="FFFFFF">
                  <a:alpha val="0"/>
                </a:srgbClr>
              </a:clrTo>
            </a:clrChange>
            <a:alphaModFix amt="20000"/>
          </a:blip>
          <a:stretch>
            <a:fillRect/>
          </a:stretch>
        </p:blipFill>
        <p:spPr>
          <a:xfrm>
            <a:off x="11082681" y="5419041"/>
            <a:ext cx="763407" cy="892486"/>
          </a:xfrm>
          <a:prstGeom prst="rect">
            <a:avLst/>
          </a:prstGeom>
        </p:spPr>
      </p:pic>
    </p:spTree>
    <p:extLst>
      <p:ext uri="{BB962C8B-B14F-4D97-AF65-F5344CB8AC3E}">
        <p14:creationId xmlns:p14="http://schemas.microsoft.com/office/powerpoint/2010/main" val="2709300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832C3CD-55A6-81AB-807E-D779178A8744}"/>
              </a:ext>
            </a:extLst>
          </p:cNvPr>
          <p:cNvPicPr>
            <a:picLocks noChangeAspect="1"/>
          </p:cNvPicPr>
          <p:nvPr/>
        </p:nvPicPr>
        <p:blipFill>
          <a:blip r:embed="rId2"/>
          <a:stretch>
            <a:fillRect/>
          </a:stretch>
        </p:blipFill>
        <p:spPr>
          <a:xfrm>
            <a:off x="650621" y="1828800"/>
            <a:ext cx="4064000" cy="3048000"/>
          </a:xfrm>
          <a:prstGeom prst="rect">
            <a:avLst/>
          </a:prstGeom>
        </p:spPr>
      </p:pic>
      <p:pic>
        <p:nvPicPr>
          <p:cNvPr id="8" name="Content Placeholder 7">
            <a:extLst>
              <a:ext uri="{FF2B5EF4-FFF2-40B4-BE49-F238E27FC236}">
                <a16:creationId xmlns:a16="http://schemas.microsoft.com/office/drawing/2014/main" id="{6B02F6E6-25C0-2060-EF74-D9EC79B8D8E9}"/>
              </a:ext>
            </a:extLst>
          </p:cNvPr>
          <p:cNvPicPr>
            <a:picLocks noGrp="1" noChangeAspect="1"/>
          </p:cNvPicPr>
          <p:nvPr>
            <p:ph idx="1"/>
          </p:nvPr>
        </p:nvPicPr>
        <p:blipFill>
          <a:blip r:embed="rId3"/>
          <a:stretch>
            <a:fillRect/>
          </a:stretch>
        </p:blipFill>
        <p:spPr>
          <a:xfrm>
            <a:off x="7595108" y="1459305"/>
            <a:ext cx="4064000" cy="3048000"/>
          </a:xfrm>
        </p:spPr>
      </p:pic>
      <p:sp>
        <p:nvSpPr>
          <p:cNvPr id="4" name="Slide Number Placeholder 3">
            <a:extLst>
              <a:ext uri="{FF2B5EF4-FFF2-40B4-BE49-F238E27FC236}">
                <a16:creationId xmlns:a16="http://schemas.microsoft.com/office/drawing/2014/main" id="{0B0F9322-174A-FEBA-8A69-F096A1964824}"/>
              </a:ext>
            </a:extLst>
          </p:cNvPr>
          <p:cNvSpPr>
            <a:spLocks noGrp="1"/>
          </p:cNvSpPr>
          <p:nvPr>
            <p:ph type="sldNum" sz="quarter" idx="12"/>
          </p:nvPr>
        </p:nvSpPr>
        <p:spPr/>
        <p:txBody>
          <a:bodyPr/>
          <a:lstStyle/>
          <a:p>
            <a:fld id="{6D22F896-40B5-4ADD-8801-0D06FADFA095}" type="slidenum">
              <a:rPr lang="en-US" smtClean="0"/>
              <a:pPr/>
              <a:t>29</a:t>
            </a:fld>
            <a:endParaRPr lang="en-US" dirty="0"/>
          </a:p>
        </p:txBody>
      </p:sp>
      <p:pic>
        <p:nvPicPr>
          <p:cNvPr id="10" name="Picture 9">
            <a:extLst>
              <a:ext uri="{FF2B5EF4-FFF2-40B4-BE49-F238E27FC236}">
                <a16:creationId xmlns:a16="http://schemas.microsoft.com/office/drawing/2014/main" id="{434428E5-0430-33B5-8018-88EDAE0ED940}"/>
              </a:ext>
            </a:extLst>
          </p:cNvPr>
          <p:cNvPicPr>
            <a:picLocks noChangeAspect="1"/>
          </p:cNvPicPr>
          <p:nvPr/>
        </p:nvPicPr>
        <p:blipFill>
          <a:blip r:embed="rId4"/>
          <a:stretch>
            <a:fillRect/>
          </a:stretch>
        </p:blipFill>
        <p:spPr>
          <a:xfrm>
            <a:off x="4064000" y="3065095"/>
            <a:ext cx="4064000" cy="3048000"/>
          </a:xfrm>
          <a:prstGeom prst="rect">
            <a:avLst/>
          </a:prstGeom>
        </p:spPr>
      </p:pic>
      <p:sp>
        <p:nvSpPr>
          <p:cNvPr id="15" name="Title 1">
            <a:extLst>
              <a:ext uri="{FF2B5EF4-FFF2-40B4-BE49-F238E27FC236}">
                <a16:creationId xmlns:a16="http://schemas.microsoft.com/office/drawing/2014/main" id="{49AAA7F9-96C2-66CF-CF95-4BB6217F73BF}"/>
              </a:ext>
            </a:extLst>
          </p:cNvPr>
          <p:cNvSpPr txBox="1">
            <a:spLocks/>
          </p:cNvSpPr>
          <p:nvPr/>
        </p:nvSpPr>
        <p:spPr>
          <a:xfrm>
            <a:off x="717296" y="390650"/>
            <a:ext cx="9875520" cy="135636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atin typeface="Tahoma" panose="020B0604030504040204" pitchFamily="34" charset="0"/>
                <a:ea typeface="Tahoma" panose="020B0604030504040204" pitchFamily="34" charset="0"/>
                <a:cs typeface="Tahoma" panose="020B0604030504040204" pitchFamily="34" charset="0"/>
              </a:rPr>
              <a:t>Who We Are</a:t>
            </a:r>
            <a:endParaRPr lang="en-US" dirty="0">
              <a:latin typeface="Tahoma" panose="020B0604030504040204" pitchFamily="34" charset="0"/>
              <a:ea typeface="Tahoma" panose="020B0604030504040204" pitchFamily="34" charset="0"/>
              <a:cs typeface="Tahoma" panose="020B0604030504040204" pitchFamily="34" charset="0"/>
            </a:endParaRPr>
          </a:p>
        </p:txBody>
      </p:sp>
      <p:pic>
        <p:nvPicPr>
          <p:cNvPr id="2" name="Picture 1" descr="A close-up of a cross&#10;&#10;Description automatically generated">
            <a:extLst>
              <a:ext uri="{FF2B5EF4-FFF2-40B4-BE49-F238E27FC236}">
                <a16:creationId xmlns:a16="http://schemas.microsoft.com/office/drawing/2014/main" id="{F7ACBC20-A89B-8344-B009-1E20513E14B5}"/>
              </a:ext>
            </a:extLst>
          </p:cNvPr>
          <p:cNvPicPr>
            <a:picLocks noChangeAspect="1"/>
          </p:cNvPicPr>
          <p:nvPr/>
        </p:nvPicPr>
        <p:blipFill>
          <a:blip r:embed="rId5">
            <a:clrChange>
              <a:clrFrom>
                <a:srgbClr val="FFFFFF"/>
              </a:clrFrom>
              <a:clrTo>
                <a:srgbClr val="FFFFFF">
                  <a:alpha val="0"/>
                </a:srgbClr>
              </a:clrTo>
            </a:clrChange>
            <a:alphaModFix amt="20000"/>
          </a:blip>
          <a:stretch>
            <a:fillRect/>
          </a:stretch>
        </p:blipFill>
        <p:spPr>
          <a:xfrm>
            <a:off x="11082681" y="5419041"/>
            <a:ext cx="763407" cy="892486"/>
          </a:xfrm>
          <a:prstGeom prst="rect">
            <a:avLst/>
          </a:prstGeom>
        </p:spPr>
      </p:pic>
    </p:spTree>
    <p:extLst>
      <p:ext uri="{BB962C8B-B14F-4D97-AF65-F5344CB8AC3E}">
        <p14:creationId xmlns:p14="http://schemas.microsoft.com/office/powerpoint/2010/main" val="29391645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9E63971-7432-03CE-C8E0-20C661464F20}"/>
              </a:ext>
            </a:extLst>
          </p:cNvPr>
          <p:cNvSpPr>
            <a:spLocks noGrp="1"/>
          </p:cNvSpPr>
          <p:nvPr>
            <p:ph type="title"/>
          </p:nvPr>
        </p:nvSpPr>
        <p:spPr>
          <a:xfrm>
            <a:off x="1262823" y="591866"/>
            <a:ext cx="6303722" cy="1151965"/>
          </a:xfrm>
        </p:spPr>
        <p:txBody>
          <a:bodyPr>
            <a:normAutofit/>
          </a:bodyPr>
          <a:lstStyle/>
          <a:p>
            <a:r>
              <a:rPr lang="en-US" sz="4800" dirty="0">
                <a:solidFill>
                  <a:schemeClr val="tx1"/>
                </a:solidFill>
                <a:latin typeface="Tahoma" panose="020B0604030504040204" pitchFamily="34" charset="0"/>
                <a:ea typeface="Tahoma" panose="020B0604030504040204" pitchFamily="34" charset="0"/>
                <a:cs typeface="Tahoma" panose="020B0604030504040204" pitchFamily="34" charset="0"/>
              </a:rPr>
              <a:t>Overview</a:t>
            </a:r>
          </a:p>
        </p:txBody>
      </p:sp>
      <p:sp>
        <p:nvSpPr>
          <p:cNvPr id="8" name="Content Placeholder 7">
            <a:extLst>
              <a:ext uri="{FF2B5EF4-FFF2-40B4-BE49-F238E27FC236}">
                <a16:creationId xmlns:a16="http://schemas.microsoft.com/office/drawing/2014/main" id="{1DFF30C0-E7CC-89D6-C95F-67E642002BFF}"/>
              </a:ext>
            </a:extLst>
          </p:cNvPr>
          <p:cNvSpPr>
            <a:spLocks noGrp="1"/>
          </p:cNvSpPr>
          <p:nvPr>
            <p:ph idx="1"/>
          </p:nvPr>
        </p:nvSpPr>
        <p:spPr>
          <a:xfrm>
            <a:off x="1061884" y="2330246"/>
            <a:ext cx="9585239" cy="3536886"/>
          </a:xfrm>
        </p:spPr>
        <p:txBody>
          <a:bodyPr>
            <a:normAutofit fontScale="92500"/>
          </a:bodyPr>
          <a:lstStyle/>
          <a:p>
            <a:pPr marL="571500" indent="-571500"/>
            <a:r>
              <a:rPr lang="en-US" sz="3600" dirty="0">
                <a:solidFill>
                  <a:schemeClr val="tx1"/>
                </a:solidFill>
                <a:latin typeface="Tahoma" panose="020B0604030504040204" pitchFamily="34" charset="0"/>
                <a:ea typeface="Tahoma" panose="020B0604030504040204" pitchFamily="34" charset="0"/>
                <a:cs typeface="Tahoma" panose="020B0604030504040204" pitchFamily="34" charset="0"/>
              </a:rPr>
              <a:t>The facts and figures</a:t>
            </a:r>
          </a:p>
          <a:p>
            <a:pPr marL="571500" indent="-571500"/>
            <a:r>
              <a:rPr lang="en-US" sz="3600" dirty="0">
                <a:solidFill>
                  <a:schemeClr val="tx1"/>
                </a:solidFill>
                <a:latin typeface="Tahoma" panose="020B0604030504040204" pitchFamily="34" charset="0"/>
                <a:ea typeface="Tahoma" panose="020B0604030504040204" pitchFamily="34" charset="0"/>
                <a:cs typeface="Tahoma" panose="020B0604030504040204" pitchFamily="34" charset="0"/>
              </a:rPr>
              <a:t>The priorities and accomplishments</a:t>
            </a:r>
          </a:p>
          <a:p>
            <a:pPr marL="571500" indent="-571500"/>
            <a:r>
              <a:rPr lang="en-US" sz="3600" dirty="0">
                <a:solidFill>
                  <a:schemeClr val="tx1"/>
                </a:solidFill>
                <a:latin typeface="Tahoma" panose="020B0604030504040204" pitchFamily="34" charset="0"/>
                <a:ea typeface="Tahoma" panose="020B0604030504040204" pitchFamily="34" charset="0"/>
                <a:cs typeface="Tahoma" panose="020B0604030504040204" pitchFamily="34" charset="0"/>
              </a:rPr>
              <a:t>Who we are as an Order in the United States – </a:t>
            </a:r>
          </a:p>
          <a:p>
            <a:pPr marL="800100" lvl="1" indent="-571500"/>
            <a:r>
              <a:rPr lang="en-US" sz="3400" dirty="0">
                <a:solidFill>
                  <a:schemeClr val="tx1"/>
                </a:solidFill>
                <a:latin typeface="Tahoma" panose="020B0604030504040204" pitchFamily="34" charset="0"/>
                <a:ea typeface="Tahoma" panose="020B0604030504040204" pitchFamily="34" charset="0"/>
                <a:cs typeface="Tahoma" panose="020B0604030504040204" pitchFamily="34" charset="0"/>
              </a:rPr>
              <a:t>are we making a difference?</a:t>
            </a:r>
          </a:p>
          <a:p>
            <a:pPr marL="800100" lvl="1" indent="-571500"/>
            <a:r>
              <a:rPr lang="en-US" sz="3400" dirty="0">
                <a:latin typeface="Tahoma" panose="020B0604030504040204" pitchFamily="34" charset="0"/>
                <a:ea typeface="Tahoma" panose="020B0604030504040204" pitchFamily="34" charset="0"/>
                <a:cs typeface="Tahoma" panose="020B0604030504040204" pitchFamily="34" charset="0"/>
              </a:rPr>
              <a:t>h</a:t>
            </a:r>
            <a:r>
              <a:rPr lang="en-US" sz="3400" dirty="0">
                <a:solidFill>
                  <a:schemeClr val="tx1"/>
                </a:solidFill>
                <a:latin typeface="Tahoma" panose="020B0604030504040204" pitchFamily="34" charset="0"/>
                <a:ea typeface="Tahoma" panose="020B0604030504040204" pitchFamily="34" charset="0"/>
                <a:cs typeface="Tahoma" panose="020B0604030504040204" pitchFamily="34" charset="0"/>
              </a:rPr>
              <a:t>ow are we transformed?</a:t>
            </a:r>
          </a:p>
          <a:p>
            <a:pPr marL="571500" indent="-571500"/>
            <a:r>
              <a:rPr lang="en-US" sz="3600" dirty="0">
                <a:latin typeface="Tahoma" panose="020B0604030504040204" pitchFamily="34" charset="0"/>
                <a:ea typeface="Tahoma" panose="020B0604030504040204" pitchFamily="34" charset="0"/>
                <a:cs typeface="Tahoma" panose="020B0604030504040204" pitchFamily="34" charset="0"/>
              </a:rPr>
              <a:t>What’s next?</a:t>
            </a:r>
            <a:endParaRPr lang="en-US" sz="3600" dirty="0">
              <a:solidFill>
                <a:schemeClr val="tx1"/>
              </a:solidFill>
              <a:latin typeface="Tahoma" panose="020B0604030504040204" pitchFamily="34" charset="0"/>
              <a:ea typeface="Tahoma" panose="020B0604030504040204" pitchFamily="34" charset="0"/>
              <a:cs typeface="Tahoma" panose="020B0604030504040204" pitchFamily="34" charset="0"/>
            </a:endParaRPr>
          </a:p>
          <a:p>
            <a:endParaRPr lang="en-US" dirty="0"/>
          </a:p>
        </p:txBody>
      </p:sp>
      <p:sp>
        <p:nvSpPr>
          <p:cNvPr id="7" name="Slide Number Placeholder 6">
            <a:extLst>
              <a:ext uri="{FF2B5EF4-FFF2-40B4-BE49-F238E27FC236}">
                <a16:creationId xmlns:a16="http://schemas.microsoft.com/office/drawing/2014/main" id="{7603D2D4-758D-691D-E886-66FCD232EA1E}"/>
              </a:ext>
            </a:extLst>
          </p:cNvPr>
          <p:cNvSpPr>
            <a:spLocks noGrp="1"/>
          </p:cNvSpPr>
          <p:nvPr>
            <p:ph type="sldNum" sz="quarter" idx="12"/>
          </p:nvPr>
        </p:nvSpPr>
        <p:spPr/>
        <p:txBody>
          <a:bodyPr>
            <a:normAutofit/>
          </a:bodyPr>
          <a:lstStyle/>
          <a:p>
            <a:fld id="{6D22F896-40B5-4ADD-8801-0D06FADFA095}" type="slidenum">
              <a:rPr lang="en-US" smtClean="0"/>
              <a:t>3</a:t>
            </a:fld>
            <a:endParaRPr lang="en-US" dirty="0"/>
          </a:p>
        </p:txBody>
      </p:sp>
      <p:pic>
        <p:nvPicPr>
          <p:cNvPr id="2" name="Picture 1" descr="A close-up of a cross&#10;&#10;Description automatically generated">
            <a:extLst>
              <a:ext uri="{FF2B5EF4-FFF2-40B4-BE49-F238E27FC236}">
                <a16:creationId xmlns:a16="http://schemas.microsoft.com/office/drawing/2014/main" id="{0DAD8956-5FAE-DB73-4548-7DD7CF21FFC7}"/>
              </a:ext>
            </a:extLst>
          </p:cNvPr>
          <p:cNvPicPr>
            <a:picLocks noChangeAspect="1"/>
          </p:cNvPicPr>
          <p:nvPr/>
        </p:nvPicPr>
        <p:blipFill>
          <a:blip r:embed="rId3">
            <a:clrChange>
              <a:clrFrom>
                <a:srgbClr val="FFFFFF"/>
              </a:clrFrom>
              <a:clrTo>
                <a:srgbClr val="FFFFFF">
                  <a:alpha val="0"/>
                </a:srgbClr>
              </a:clrTo>
            </a:clrChange>
            <a:alphaModFix amt="20000"/>
          </a:blip>
          <a:stretch>
            <a:fillRect/>
          </a:stretch>
        </p:blipFill>
        <p:spPr>
          <a:xfrm>
            <a:off x="10865977" y="5391150"/>
            <a:ext cx="868408" cy="1015240"/>
          </a:xfrm>
          <a:prstGeom prst="rect">
            <a:avLst/>
          </a:prstGeom>
        </p:spPr>
      </p:pic>
    </p:spTree>
    <p:extLst>
      <p:ext uri="{BB962C8B-B14F-4D97-AF65-F5344CB8AC3E}">
        <p14:creationId xmlns:p14="http://schemas.microsoft.com/office/powerpoint/2010/main" val="210056143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1BC625-5AFC-AE48-7F84-FD27FFE2EE79}"/>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2B0B6BC-7B56-FDC5-BDB7-D2377DCFDB89}"/>
              </a:ext>
            </a:extLst>
          </p:cNvPr>
          <p:cNvSpPr>
            <a:spLocks noGrp="1"/>
          </p:cNvSpPr>
          <p:nvPr>
            <p:ph type="sldNum" sz="quarter" idx="12"/>
          </p:nvPr>
        </p:nvSpPr>
        <p:spPr/>
        <p:txBody>
          <a:bodyPr/>
          <a:lstStyle/>
          <a:p>
            <a:fld id="{6D22F896-40B5-4ADD-8801-0D06FADFA095}" type="slidenum">
              <a:rPr lang="en-US" smtClean="0"/>
              <a:pPr/>
              <a:t>30</a:t>
            </a:fld>
            <a:endParaRPr lang="en-US" dirty="0"/>
          </a:p>
        </p:txBody>
      </p:sp>
      <p:sp>
        <p:nvSpPr>
          <p:cNvPr id="15" name="Title 1">
            <a:extLst>
              <a:ext uri="{FF2B5EF4-FFF2-40B4-BE49-F238E27FC236}">
                <a16:creationId xmlns:a16="http://schemas.microsoft.com/office/drawing/2014/main" id="{5376865E-C104-F731-487E-FD7AE8B6F340}"/>
              </a:ext>
            </a:extLst>
          </p:cNvPr>
          <p:cNvSpPr txBox="1">
            <a:spLocks/>
          </p:cNvSpPr>
          <p:nvPr/>
        </p:nvSpPr>
        <p:spPr>
          <a:xfrm>
            <a:off x="717296" y="390650"/>
            <a:ext cx="9875520" cy="135636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atin typeface="Tahoma" panose="020B0604030504040204" pitchFamily="34" charset="0"/>
                <a:ea typeface="Tahoma" panose="020B0604030504040204" pitchFamily="34" charset="0"/>
                <a:cs typeface="Tahoma" panose="020B0604030504040204" pitchFamily="34" charset="0"/>
              </a:rPr>
              <a:t>Who We Are</a:t>
            </a:r>
            <a:endParaRPr lang="en-US" dirty="0">
              <a:latin typeface="Tahoma" panose="020B0604030504040204" pitchFamily="34" charset="0"/>
              <a:ea typeface="Tahoma" panose="020B0604030504040204" pitchFamily="34" charset="0"/>
              <a:cs typeface="Tahoma" panose="020B0604030504040204" pitchFamily="34" charset="0"/>
            </a:endParaRPr>
          </a:p>
        </p:txBody>
      </p:sp>
      <p:pic>
        <p:nvPicPr>
          <p:cNvPr id="16" name="Picture 15">
            <a:extLst>
              <a:ext uri="{FF2B5EF4-FFF2-40B4-BE49-F238E27FC236}">
                <a16:creationId xmlns:a16="http://schemas.microsoft.com/office/drawing/2014/main" id="{EC65B43E-6462-4772-49E8-78CF48649895}"/>
              </a:ext>
            </a:extLst>
          </p:cNvPr>
          <p:cNvPicPr>
            <a:picLocks noChangeAspect="1"/>
          </p:cNvPicPr>
          <p:nvPr/>
        </p:nvPicPr>
        <p:blipFill>
          <a:blip r:embed="rId3"/>
          <a:srcRect t="9568"/>
          <a:stretch>
            <a:fillRect/>
          </a:stretch>
        </p:blipFill>
        <p:spPr>
          <a:xfrm>
            <a:off x="349480" y="1409193"/>
            <a:ext cx="6469626" cy="2632772"/>
          </a:xfrm>
          <a:prstGeom prst="rect">
            <a:avLst/>
          </a:prstGeom>
        </p:spPr>
      </p:pic>
      <p:pic>
        <p:nvPicPr>
          <p:cNvPr id="18" name="Picture 17">
            <a:extLst>
              <a:ext uri="{FF2B5EF4-FFF2-40B4-BE49-F238E27FC236}">
                <a16:creationId xmlns:a16="http://schemas.microsoft.com/office/drawing/2014/main" id="{6860B318-3F2D-CA42-730A-4F80D7773B98}"/>
              </a:ext>
            </a:extLst>
          </p:cNvPr>
          <p:cNvPicPr>
            <a:picLocks noChangeAspect="1"/>
          </p:cNvPicPr>
          <p:nvPr/>
        </p:nvPicPr>
        <p:blipFill>
          <a:blip r:embed="rId4"/>
          <a:stretch>
            <a:fillRect/>
          </a:stretch>
        </p:blipFill>
        <p:spPr>
          <a:xfrm>
            <a:off x="6106405" y="1393846"/>
            <a:ext cx="5736115" cy="2581252"/>
          </a:xfrm>
          <a:prstGeom prst="rect">
            <a:avLst/>
          </a:prstGeom>
        </p:spPr>
      </p:pic>
      <p:pic>
        <p:nvPicPr>
          <p:cNvPr id="13" name="Picture 12">
            <a:extLst>
              <a:ext uri="{FF2B5EF4-FFF2-40B4-BE49-F238E27FC236}">
                <a16:creationId xmlns:a16="http://schemas.microsoft.com/office/drawing/2014/main" id="{D16677CD-A2FD-D50D-8193-E7A374AB1544}"/>
              </a:ext>
            </a:extLst>
          </p:cNvPr>
          <p:cNvPicPr>
            <a:picLocks noChangeAspect="1"/>
          </p:cNvPicPr>
          <p:nvPr/>
        </p:nvPicPr>
        <p:blipFill>
          <a:blip r:embed="rId5"/>
          <a:stretch>
            <a:fillRect/>
          </a:stretch>
        </p:blipFill>
        <p:spPr>
          <a:xfrm>
            <a:off x="349480" y="3659697"/>
            <a:ext cx="11493040" cy="2829786"/>
          </a:xfrm>
          <a:prstGeom prst="rect">
            <a:avLst/>
          </a:prstGeom>
        </p:spPr>
      </p:pic>
      <p:pic>
        <p:nvPicPr>
          <p:cNvPr id="2" name="Picture 1" descr="A close-up of a cross&#10;&#10;Description automatically generated">
            <a:extLst>
              <a:ext uri="{FF2B5EF4-FFF2-40B4-BE49-F238E27FC236}">
                <a16:creationId xmlns:a16="http://schemas.microsoft.com/office/drawing/2014/main" id="{E25774C1-8ED1-0842-3DD1-7E573DF94CBF}"/>
              </a:ext>
            </a:extLst>
          </p:cNvPr>
          <p:cNvPicPr>
            <a:picLocks noChangeAspect="1"/>
          </p:cNvPicPr>
          <p:nvPr/>
        </p:nvPicPr>
        <p:blipFill>
          <a:blip r:embed="rId6">
            <a:clrChange>
              <a:clrFrom>
                <a:srgbClr val="FFFFFF"/>
              </a:clrFrom>
              <a:clrTo>
                <a:srgbClr val="FFFFFF">
                  <a:alpha val="0"/>
                </a:srgbClr>
              </a:clrTo>
            </a:clrChange>
            <a:alphaModFix amt="20000"/>
          </a:blip>
          <a:stretch>
            <a:fillRect/>
          </a:stretch>
        </p:blipFill>
        <p:spPr>
          <a:xfrm>
            <a:off x="10960632" y="368517"/>
            <a:ext cx="763407" cy="892486"/>
          </a:xfrm>
          <a:prstGeom prst="rect">
            <a:avLst/>
          </a:prstGeom>
        </p:spPr>
      </p:pic>
    </p:spTree>
    <p:extLst>
      <p:ext uri="{BB962C8B-B14F-4D97-AF65-F5344CB8AC3E}">
        <p14:creationId xmlns:p14="http://schemas.microsoft.com/office/powerpoint/2010/main" val="2802358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A818940-6B7E-1FB2-5CA1-64B90AD75417}"/>
              </a:ext>
            </a:extLst>
          </p:cNvPr>
          <p:cNvSpPr/>
          <p:nvPr/>
        </p:nvSpPr>
        <p:spPr>
          <a:xfrm>
            <a:off x="622300" y="1663700"/>
            <a:ext cx="10998200" cy="4787900"/>
          </a:xfrm>
          <a:prstGeom prst="rect">
            <a:avLst/>
          </a:prstGeom>
          <a:solidFill>
            <a:schemeClr val="tx2">
              <a:lumMod val="25000"/>
              <a:lumOff val="75000"/>
              <a:alpha val="5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200"/>
          </a:p>
        </p:txBody>
      </p:sp>
      <p:sp>
        <p:nvSpPr>
          <p:cNvPr id="2" name="Title 1">
            <a:extLst>
              <a:ext uri="{FF2B5EF4-FFF2-40B4-BE49-F238E27FC236}">
                <a16:creationId xmlns:a16="http://schemas.microsoft.com/office/drawing/2014/main" id="{72923EFB-5364-B742-0106-9CE69BFAC48A}"/>
              </a:ext>
            </a:extLst>
          </p:cNvPr>
          <p:cNvSpPr>
            <a:spLocks noGrp="1"/>
          </p:cNvSpPr>
          <p:nvPr>
            <p:ph type="title"/>
          </p:nvPr>
        </p:nvSpPr>
        <p:spPr/>
        <p:txBody>
          <a:bodyPr/>
          <a:lstStyle/>
          <a:p>
            <a:r>
              <a:rPr lang="en-US" dirty="0">
                <a:latin typeface="Tahoma" panose="020B0604030504040204" pitchFamily="34" charset="0"/>
                <a:ea typeface="Tahoma" panose="020B0604030504040204" pitchFamily="34" charset="0"/>
                <a:cs typeface="Tahoma" panose="020B0604030504040204" pitchFamily="34" charset="0"/>
              </a:rPr>
              <a:t>Who We Are</a:t>
            </a:r>
          </a:p>
        </p:txBody>
      </p:sp>
      <p:sp>
        <p:nvSpPr>
          <p:cNvPr id="3" name="Content Placeholder 2">
            <a:extLst>
              <a:ext uri="{FF2B5EF4-FFF2-40B4-BE49-F238E27FC236}">
                <a16:creationId xmlns:a16="http://schemas.microsoft.com/office/drawing/2014/main" id="{B0F45A4B-A44F-98D7-C849-346C5B32D775}"/>
              </a:ext>
            </a:extLst>
          </p:cNvPr>
          <p:cNvSpPr>
            <a:spLocks noGrp="1"/>
          </p:cNvSpPr>
          <p:nvPr>
            <p:ph idx="1"/>
          </p:nvPr>
        </p:nvSpPr>
        <p:spPr>
          <a:xfrm>
            <a:off x="1644445" y="1987394"/>
            <a:ext cx="3703320" cy="712794"/>
          </a:xfrm>
        </p:spPr>
        <p:txBody>
          <a:bodyPr/>
          <a:lstStyle/>
          <a:p>
            <a:pPr marL="45720" indent="0" algn="ctr">
              <a:buNone/>
            </a:pPr>
            <a:r>
              <a:rPr lang="en-US" dirty="0">
                <a:latin typeface="Tahoma" panose="020B0604030504040204" pitchFamily="34" charset="0"/>
                <a:ea typeface="Tahoma" panose="020B0604030504040204" pitchFamily="34" charset="0"/>
                <a:cs typeface="Tahoma" panose="020B0604030504040204" pitchFamily="34" charset="0"/>
              </a:rPr>
              <a:t>Shelters for those without homes</a:t>
            </a:r>
          </a:p>
        </p:txBody>
      </p:sp>
      <p:sp>
        <p:nvSpPr>
          <p:cNvPr id="4" name="Slide Number Placeholder 3">
            <a:extLst>
              <a:ext uri="{FF2B5EF4-FFF2-40B4-BE49-F238E27FC236}">
                <a16:creationId xmlns:a16="http://schemas.microsoft.com/office/drawing/2014/main" id="{CACB1527-58F2-FEB5-0CC5-B44B40FC8A59}"/>
              </a:ext>
            </a:extLst>
          </p:cNvPr>
          <p:cNvSpPr>
            <a:spLocks noGrp="1"/>
          </p:cNvSpPr>
          <p:nvPr>
            <p:ph type="sldNum" sz="quarter" idx="12"/>
          </p:nvPr>
        </p:nvSpPr>
        <p:spPr/>
        <p:txBody>
          <a:bodyPr/>
          <a:lstStyle/>
          <a:p>
            <a:pPr algn="ctr"/>
            <a:fld id="{6D22F896-40B5-4ADD-8801-0D06FADFA095}" type="slidenum">
              <a:rPr lang="en-US" sz="2200" smtClean="0"/>
              <a:pPr algn="ctr"/>
              <a:t>31</a:t>
            </a:fld>
            <a:endParaRPr lang="en-US" sz="2200" dirty="0"/>
          </a:p>
        </p:txBody>
      </p:sp>
      <p:sp>
        <p:nvSpPr>
          <p:cNvPr id="5" name="Content Placeholder 2">
            <a:extLst>
              <a:ext uri="{FF2B5EF4-FFF2-40B4-BE49-F238E27FC236}">
                <a16:creationId xmlns:a16="http://schemas.microsoft.com/office/drawing/2014/main" id="{A9E101C6-248E-29B3-AE02-EC058BA3C1F6}"/>
              </a:ext>
            </a:extLst>
          </p:cNvPr>
          <p:cNvSpPr txBox="1">
            <a:spLocks/>
          </p:cNvSpPr>
          <p:nvPr/>
        </p:nvSpPr>
        <p:spPr>
          <a:xfrm>
            <a:off x="767654" y="3047189"/>
            <a:ext cx="3994846" cy="664033"/>
          </a:xfrm>
          <a:prstGeom prst="rect">
            <a:avLst/>
          </a:prstGeom>
        </p:spPr>
        <p:txBody>
          <a:bodyPr vert="horz" lIns="91440" tIns="45720" rIns="91440" bIns="45720" rtlCol="0">
            <a:normAutofit lnSpcReduction="10000"/>
          </a:bodyPr>
          <a:lst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tx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tx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tx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a:lstStyle>
          <a:p>
            <a:pPr marL="45720" indent="0" algn="ctr">
              <a:buFont typeface="Corbel" pitchFamily="34" charset="0"/>
              <a:buNone/>
            </a:pPr>
            <a:r>
              <a:rPr lang="en-US" dirty="0">
                <a:latin typeface="Tahoma" panose="020B0604030504040204" pitchFamily="34" charset="0"/>
                <a:ea typeface="Tahoma" panose="020B0604030504040204" pitchFamily="34" charset="0"/>
                <a:cs typeface="Tahoma" panose="020B0604030504040204" pitchFamily="34" charset="0"/>
              </a:rPr>
              <a:t>Ministry to Poor (domestically and internationally)</a:t>
            </a:r>
          </a:p>
        </p:txBody>
      </p:sp>
      <p:sp>
        <p:nvSpPr>
          <p:cNvPr id="6" name="Content Placeholder 2">
            <a:extLst>
              <a:ext uri="{FF2B5EF4-FFF2-40B4-BE49-F238E27FC236}">
                <a16:creationId xmlns:a16="http://schemas.microsoft.com/office/drawing/2014/main" id="{D2592B49-A1BF-A83D-DFEE-CE7C7D90341E}"/>
              </a:ext>
            </a:extLst>
          </p:cNvPr>
          <p:cNvSpPr txBox="1">
            <a:spLocks/>
          </p:cNvSpPr>
          <p:nvPr/>
        </p:nvSpPr>
        <p:spPr>
          <a:xfrm>
            <a:off x="6080760" y="2075659"/>
            <a:ext cx="3703320" cy="726919"/>
          </a:xfrm>
          <a:prstGeom prst="rect">
            <a:avLst/>
          </a:prstGeom>
        </p:spPr>
        <p:txBody>
          <a:bodyPr vert="horz" lIns="91440" tIns="45720" rIns="91440" bIns="45720" rtlCol="0">
            <a:normAutofit/>
          </a:bodyPr>
          <a:lst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tx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tx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tx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a:lstStyle>
          <a:p>
            <a:pPr marL="45720" indent="0" algn="ctr">
              <a:buFont typeface="Corbel" pitchFamily="34" charset="0"/>
              <a:buNone/>
            </a:pPr>
            <a:r>
              <a:rPr lang="en-US" dirty="0">
                <a:latin typeface="Tahoma" panose="020B0604030504040204" pitchFamily="34" charset="0"/>
                <a:ea typeface="Tahoma" panose="020B0604030504040204" pitchFamily="34" charset="0"/>
                <a:cs typeface="Tahoma" panose="020B0604030504040204" pitchFamily="34" charset="0"/>
              </a:rPr>
              <a:t>Pregnancy Centers/Pro-Life Ministry</a:t>
            </a:r>
          </a:p>
        </p:txBody>
      </p:sp>
      <p:sp>
        <p:nvSpPr>
          <p:cNvPr id="7" name="Content Placeholder 2">
            <a:extLst>
              <a:ext uri="{FF2B5EF4-FFF2-40B4-BE49-F238E27FC236}">
                <a16:creationId xmlns:a16="http://schemas.microsoft.com/office/drawing/2014/main" id="{9C2E1532-3B6F-4565-128D-25CBB1A12653}"/>
              </a:ext>
            </a:extLst>
          </p:cNvPr>
          <p:cNvSpPr txBox="1">
            <a:spLocks/>
          </p:cNvSpPr>
          <p:nvPr/>
        </p:nvSpPr>
        <p:spPr>
          <a:xfrm>
            <a:off x="759542" y="4108606"/>
            <a:ext cx="3703320" cy="703401"/>
          </a:xfrm>
          <a:prstGeom prst="rect">
            <a:avLst/>
          </a:prstGeom>
        </p:spPr>
        <p:txBody>
          <a:bodyPr vert="horz" lIns="91440" tIns="45720" rIns="91440" bIns="45720" rtlCol="0">
            <a:normAutofit/>
          </a:bodyPr>
          <a:lst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tx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tx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tx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a:lstStyle>
          <a:p>
            <a:pPr marL="45720" indent="0" algn="ctr">
              <a:buFont typeface="Corbel" pitchFamily="34" charset="0"/>
              <a:buNone/>
            </a:pPr>
            <a:r>
              <a:rPr lang="en-US" dirty="0">
                <a:latin typeface="Tahoma" panose="020B0604030504040204" pitchFamily="34" charset="0"/>
                <a:ea typeface="Tahoma" panose="020B0604030504040204" pitchFamily="34" charset="0"/>
                <a:cs typeface="Tahoma" panose="020B0604030504040204" pitchFamily="34" charset="0"/>
              </a:rPr>
              <a:t>Assistance to Refugees/Immigrants</a:t>
            </a:r>
          </a:p>
        </p:txBody>
      </p:sp>
      <p:sp>
        <p:nvSpPr>
          <p:cNvPr id="8" name="Content Placeholder 2">
            <a:extLst>
              <a:ext uri="{FF2B5EF4-FFF2-40B4-BE49-F238E27FC236}">
                <a16:creationId xmlns:a16="http://schemas.microsoft.com/office/drawing/2014/main" id="{508219C9-9736-1AE5-9F0D-80F0413AA3B6}"/>
              </a:ext>
            </a:extLst>
          </p:cNvPr>
          <p:cNvSpPr txBox="1">
            <a:spLocks/>
          </p:cNvSpPr>
          <p:nvPr/>
        </p:nvSpPr>
        <p:spPr>
          <a:xfrm>
            <a:off x="5028217" y="3170414"/>
            <a:ext cx="2504520" cy="369332"/>
          </a:xfrm>
          <a:prstGeom prst="rect">
            <a:avLst/>
          </a:prstGeom>
        </p:spPr>
        <p:txBody>
          <a:bodyPr vert="horz" lIns="91440" tIns="45720" rIns="91440" bIns="45720" rtlCol="0">
            <a:normAutofit lnSpcReduction="10000"/>
          </a:bodyPr>
          <a:lst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tx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tx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tx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a:lstStyle>
          <a:p>
            <a:pPr marL="45720" indent="0" algn="ctr">
              <a:buFont typeface="Corbel" pitchFamily="34" charset="0"/>
              <a:buNone/>
            </a:pPr>
            <a:r>
              <a:rPr lang="en-US" dirty="0">
                <a:latin typeface="Tahoma" panose="020B0604030504040204" pitchFamily="34" charset="0"/>
                <a:ea typeface="Tahoma" panose="020B0604030504040204" pitchFamily="34" charset="0"/>
                <a:cs typeface="Tahoma" panose="020B0604030504040204" pitchFamily="34" charset="0"/>
              </a:rPr>
              <a:t>Care for Creation</a:t>
            </a:r>
          </a:p>
        </p:txBody>
      </p:sp>
      <p:sp>
        <p:nvSpPr>
          <p:cNvPr id="10" name="TextBox 9">
            <a:extLst>
              <a:ext uri="{FF2B5EF4-FFF2-40B4-BE49-F238E27FC236}">
                <a16:creationId xmlns:a16="http://schemas.microsoft.com/office/drawing/2014/main" id="{A360F414-5754-0775-D53F-C78BD961B7EC}"/>
              </a:ext>
            </a:extLst>
          </p:cNvPr>
          <p:cNvSpPr txBox="1"/>
          <p:nvPr/>
        </p:nvSpPr>
        <p:spPr>
          <a:xfrm>
            <a:off x="4896221" y="4333379"/>
            <a:ext cx="4601741" cy="769441"/>
          </a:xfrm>
          <a:prstGeom prst="rect">
            <a:avLst/>
          </a:prstGeom>
          <a:noFill/>
        </p:spPr>
        <p:txBody>
          <a:bodyPr wrap="square">
            <a:spAutoFit/>
          </a:bodyPr>
          <a:lstStyle/>
          <a:p>
            <a:pPr marL="45720" indent="0" algn="ctr">
              <a:buFont typeface="Corbel" pitchFamily="34" charset="0"/>
              <a:buNone/>
            </a:pPr>
            <a:r>
              <a:rPr lang="en-US" sz="2200" dirty="0">
                <a:latin typeface="Tahoma" panose="020B0604030504040204" pitchFamily="34" charset="0"/>
                <a:ea typeface="Tahoma" panose="020B0604030504040204" pitchFamily="34" charset="0"/>
                <a:cs typeface="Tahoma" panose="020B0604030504040204" pitchFamily="34" charset="0"/>
              </a:rPr>
              <a:t>St Vincent De Paul Services/food/clothing</a:t>
            </a:r>
          </a:p>
        </p:txBody>
      </p:sp>
      <p:sp>
        <p:nvSpPr>
          <p:cNvPr id="12" name="TextBox 11">
            <a:extLst>
              <a:ext uri="{FF2B5EF4-FFF2-40B4-BE49-F238E27FC236}">
                <a16:creationId xmlns:a16="http://schemas.microsoft.com/office/drawing/2014/main" id="{AEEE6AE7-9376-1B7F-0E8F-5C0D9017E598}"/>
              </a:ext>
            </a:extLst>
          </p:cNvPr>
          <p:cNvSpPr txBox="1"/>
          <p:nvPr/>
        </p:nvSpPr>
        <p:spPr>
          <a:xfrm>
            <a:off x="767654" y="5241741"/>
            <a:ext cx="2491002" cy="769441"/>
          </a:xfrm>
          <a:prstGeom prst="rect">
            <a:avLst/>
          </a:prstGeom>
          <a:noFill/>
        </p:spPr>
        <p:txBody>
          <a:bodyPr wrap="square">
            <a:spAutoFit/>
          </a:bodyPr>
          <a:lstStyle/>
          <a:p>
            <a:pPr marL="45720" indent="0">
              <a:buFont typeface="Corbel" pitchFamily="34" charset="0"/>
              <a:buNone/>
            </a:pPr>
            <a:r>
              <a:rPr lang="en-US" sz="2200" dirty="0">
                <a:latin typeface="Tahoma" panose="020B0604030504040204" pitchFamily="34" charset="0"/>
                <a:ea typeface="Tahoma" panose="020B0604030504040204" pitchFamily="34" charset="0"/>
                <a:cs typeface="Tahoma" panose="020B0604030504040204" pitchFamily="34" charset="0"/>
              </a:rPr>
              <a:t>Legislative Advocacy</a:t>
            </a:r>
          </a:p>
        </p:txBody>
      </p:sp>
      <p:sp>
        <p:nvSpPr>
          <p:cNvPr id="14" name="TextBox 13">
            <a:extLst>
              <a:ext uri="{FF2B5EF4-FFF2-40B4-BE49-F238E27FC236}">
                <a16:creationId xmlns:a16="http://schemas.microsoft.com/office/drawing/2014/main" id="{F56C9938-87B3-6761-9998-7AD48A868858}"/>
              </a:ext>
            </a:extLst>
          </p:cNvPr>
          <p:cNvSpPr txBox="1"/>
          <p:nvPr/>
        </p:nvSpPr>
        <p:spPr>
          <a:xfrm>
            <a:off x="2467181" y="5284775"/>
            <a:ext cx="4036388" cy="769441"/>
          </a:xfrm>
          <a:prstGeom prst="rect">
            <a:avLst/>
          </a:prstGeom>
          <a:noFill/>
        </p:spPr>
        <p:txBody>
          <a:bodyPr wrap="square">
            <a:spAutoFit/>
          </a:bodyPr>
          <a:lstStyle/>
          <a:p>
            <a:pPr marL="45720" indent="0" algn="ctr">
              <a:buFont typeface="Corbel" pitchFamily="34" charset="0"/>
              <a:buNone/>
            </a:pPr>
            <a:r>
              <a:rPr lang="en-US" sz="2200" dirty="0">
                <a:latin typeface="Tahoma" panose="020B0604030504040204" pitchFamily="34" charset="0"/>
                <a:ea typeface="Tahoma" panose="020B0604030504040204" pitchFamily="34" charset="0"/>
                <a:cs typeface="Tahoma" panose="020B0604030504040204" pitchFamily="34" charset="0"/>
              </a:rPr>
              <a:t>Advocate against Human Trafficking</a:t>
            </a:r>
          </a:p>
        </p:txBody>
      </p:sp>
      <p:sp>
        <p:nvSpPr>
          <p:cNvPr id="16" name="TextBox 15">
            <a:extLst>
              <a:ext uri="{FF2B5EF4-FFF2-40B4-BE49-F238E27FC236}">
                <a16:creationId xmlns:a16="http://schemas.microsoft.com/office/drawing/2014/main" id="{B5A8495A-79FC-FC17-9FF5-70DF59788C40}"/>
              </a:ext>
            </a:extLst>
          </p:cNvPr>
          <p:cNvSpPr txBox="1"/>
          <p:nvPr/>
        </p:nvSpPr>
        <p:spPr>
          <a:xfrm>
            <a:off x="4025326" y="3800973"/>
            <a:ext cx="1520067" cy="430887"/>
          </a:xfrm>
          <a:prstGeom prst="rect">
            <a:avLst/>
          </a:prstGeom>
          <a:noFill/>
        </p:spPr>
        <p:txBody>
          <a:bodyPr wrap="square">
            <a:spAutoFit/>
          </a:bodyPr>
          <a:lstStyle/>
          <a:p>
            <a:pPr marL="45720" indent="0" algn="ctr">
              <a:buFont typeface="Corbel" pitchFamily="34" charset="0"/>
              <a:buNone/>
            </a:pPr>
            <a:r>
              <a:rPr lang="en-US" sz="2200" dirty="0">
                <a:latin typeface="Tahoma" panose="020B0604030504040204" pitchFamily="34" charset="0"/>
                <a:ea typeface="Tahoma" panose="020B0604030504040204" pitchFamily="34" charset="0"/>
                <a:cs typeface="Tahoma" panose="020B0604030504040204" pitchFamily="34" charset="0"/>
              </a:rPr>
              <a:t>Education</a:t>
            </a:r>
          </a:p>
        </p:txBody>
      </p:sp>
      <p:sp>
        <p:nvSpPr>
          <p:cNvPr id="20" name="TextBox 19">
            <a:extLst>
              <a:ext uri="{FF2B5EF4-FFF2-40B4-BE49-F238E27FC236}">
                <a16:creationId xmlns:a16="http://schemas.microsoft.com/office/drawing/2014/main" id="{B3C1536A-E2FB-C097-AEF9-2483B07D141B}"/>
              </a:ext>
            </a:extLst>
          </p:cNvPr>
          <p:cNvSpPr txBox="1"/>
          <p:nvPr/>
        </p:nvSpPr>
        <p:spPr>
          <a:xfrm>
            <a:off x="6894348" y="5397359"/>
            <a:ext cx="1850429" cy="769441"/>
          </a:xfrm>
          <a:prstGeom prst="rect">
            <a:avLst/>
          </a:prstGeom>
          <a:noFill/>
        </p:spPr>
        <p:txBody>
          <a:bodyPr wrap="square">
            <a:spAutoFit/>
          </a:bodyPr>
          <a:lstStyle/>
          <a:p>
            <a:pPr marL="45720" indent="0" algn="ctr">
              <a:buFont typeface="Corbel" pitchFamily="34" charset="0"/>
              <a:buNone/>
            </a:pPr>
            <a:r>
              <a:rPr lang="en-US" sz="2200" dirty="0">
                <a:latin typeface="Tahoma" panose="020B0604030504040204" pitchFamily="34" charset="0"/>
                <a:ea typeface="Tahoma" panose="020B0604030504040204" pitchFamily="34" charset="0"/>
                <a:cs typeface="Tahoma" panose="020B0604030504040204" pitchFamily="34" charset="0"/>
              </a:rPr>
              <a:t>Food Pantries</a:t>
            </a:r>
          </a:p>
        </p:txBody>
      </p:sp>
      <p:sp>
        <p:nvSpPr>
          <p:cNvPr id="22" name="TextBox 21">
            <a:extLst>
              <a:ext uri="{FF2B5EF4-FFF2-40B4-BE49-F238E27FC236}">
                <a16:creationId xmlns:a16="http://schemas.microsoft.com/office/drawing/2014/main" id="{4A551B53-DCFD-1A4C-B978-783D31DEDD3A}"/>
              </a:ext>
            </a:extLst>
          </p:cNvPr>
          <p:cNvSpPr txBox="1"/>
          <p:nvPr/>
        </p:nvSpPr>
        <p:spPr>
          <a:xfrm>
            <a:off x="8830965" y="2875853"/>
            <a:ext cx="2333442" cy="430887"/>
          </a:xfrm>
          <a:prstGeom prst="rect">
            <a:avLst/>
          </a:prstGeom>
          <a:noFill/>
        </p:spPr>
        <p:txBody>
          <a:bodyPr wrap="square">
            <a:spAutoFit/>
          </a:bodyPr>
          <a:lstStyle/>
          <a:p>
            <a:pPr marL="45720" indent="0" algn="ctr">
              <a:buFont typeface="Corbel" pitchFamily="34" charset="0"/>
              <a:buNone/>
            </a:pPr>
            <a:r>
              <a:rPr lang="en-US" sz="2200" dirty="0">
                <a:latin typeface="Tahoma" panose="020B0604030504040204" pitchFamily="34" charset="0"/>
                <a:ea typeface="Tahoma" panose="020B0604030504040204" pitchFamily="34" charset="0"/>
                <a:cs typeface="Tahoma" panose="020B0604030504040204" pitchFamily="34" charset="0"/>
              </a:rPr>
              <a:t>Evangelization</a:t>
            </a:r>
          </a:p>
        </p:txBody>
      </p:sp>
      <p:sp>
        <p:nvSpPr>
          <p:cNvPr id="24" name="TextBox 23">
            <a:extLst>
              <a:ext uri="{FF2B5EF4-FFF2-40B4-BE49-F238E27FC236}">
                <a16:creationId xmlns:a16="http://schemas.microsoft.com/office/drawing/2014/main" id="{63160DA2-911D-414C-F159-2C93E18E231A}"/>
              </a:ext>
            </a:extLst>
          </p:cNvPr>
          <p:cNvSpPr txBox="1"/>
          <p:nvPr/>
        </p:nvSpPr>
        <p:spPr>
          <a:xfrm>
            <a:off x="7197091" y="3766703"/>
            <a:ext cx="3967316" cy="769441"/>
          </a:xfrm>
          <a:prstGeom prst="rect">
            <a:avLst/>
          </a:prstGeom>
          <a:noFill/>
        </p:spPr>
        <p:txBody>
          <a:bodyPr wrap="square">
            <a:spAutoFit/>
          </a:bodyPr>
          <a:lstStyle/>
          <a:p>
            <a:pPr marL="45720" indent="0" algn="ctr">
              <a:buFont typeface="Corbel" pitchFamily="34" charset="0"/>
              <a:buNone/>
            </a:pPr>
            <a:r>
              <a:rPr lang="en-US" sz="2200" dirty="0">
                <a:latin typeface="Tahoma" panose="020B0604030504040204" pitchFamily="34" charset="0"/>
                <a:ea typeface="Tahoma" panose="020B0604030504040204" pitchFamily="34" charset="0"/>
                <a:cs typeface="Tahoma" panose="020B0604030504040204" pitchFamily="34" charset="0"/>
              </a:rPr>
              <a:t>Care for the Elderly and orphaned</a:t>
            </a:r>
          </a:p>
        </p:txBody>
      </p:sp>
      <p:sp>
        <p:nvSpPr>
          <p:cNvPr id="9" name="Content Placeholder 2">
            <a:extLst>
              <a:ext uri="{FF2B5EF4-FFF2-40B4-BE49-F238E27FC236}">
                <a16:creationId xmlns:a16="http://schemas.microsoft.com/office/drawing/2014/main" id="{66DEBE27-2EB8-9938-CF6B-E03221572550}"/>
              </a:ext>
            </a:extLst>
          </p:cNvPr>
          <p:cNvSpPr txBox="1">
            <a:spLocks/>
          </p:cNvSpPr>
          <p:nvPr/>
        </p:nvSpPr>
        <p:spPr>
          <a:xfrm>
            <a:off x="8659887" y="4990018"/>
            <a:ext cx="2504520" cy="679477"/>
          </a:xfrm>
          <a:prstGeom prst="rect">
            <a:avLst/>
          </a:prstGeom>
        </p:spPr>
        <p:txBody>
          <a:bodyPr vert="horz" lIns="91440" tIns="45720" rIns="91440" bIns="45720" rtlCol="0">
            <a:noAutofit/>
          </a:bodyPr>
          <a:lst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tx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tx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tx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a:lstStyle>
          <a:p>
            <a:pPr marL="45720" indent="0" algn="ctr">
              <a:buFont typeface="Corbel" pitchFamily="34" charset="0"/>
              <a:buNone/>
            </a:pPr>
            <a:r>
              <a:rPr lang="en-US" dirty="0">
                <a:latin typeface="Tahoma" panose="020B0604030504040204" pitchFamily="34" charset="0"/>
                <a:ea typeface="Tahoma" panose="020B0604030504040204" pitchFamily="34" charset="0"/>
                <a:cs typeface="Tahoma" panose="020B0604030504040204" pitchFamily="34" charset="0"/>
              </a:rPr>
              <a:t>Formation</a:t>
            </a:r>
          </a:p>
        </p:txBody>
      </p:sp>
      <p:pic>
        <p:nvPicPr>
          <p:cNvPr id="13" name="Picture 12" descr="A close-up of a cross&#10;&#10;Description automatically generated">
            <a:extLst>
              <a:ext uri="{FF2B5EF4-FFF2-40B4-BE49-F238E27FC236}">
                <a16:creationId xmlns:a16="http://schemas.microsoft.com/office/drawing/2014/main" id="{10F2A522-50C4-3760-D97E-1BAB80955FD6}"/>
              </a:ext>
            </a:extLst>
          </p:cNvPr>
          <p:cNvPicPr>
            <a:picLocks noChangeAspect="1"/>
          </p:cNvPicPr>
          <p:nvPr/>
        </p:nvPicPr>
        <p:blipFill>
          <a:blip r:embed="rId3">
            <a:clrChange>
              <a:clrFrom>
                <a:srgbClr val="FFFFFF"/>
              </a:clrFrom>
              <a:clrTo>
                <a:srgbClr val="FFFFFF">
                  <a:alpha val="0"/>
                </a:srgbClr>
              </a:clrTo>
            </a:clrChange>
            <a:alphaModFix amt="20000"/>
          </a:blip>
          <a:stretch>
            <a:fillRect/>
          </a:stretch>
        </p:blipFill>
        <p:spPr>
          <a:xfrm>
            <a:off x="10857093" y="541233"/>
            <a:ext cx="763407" cy="892486"/>
          </a:xfrm>
          <a:prstGeom prst="rect">
            <a:avLst/>
          </a:prstGeom>
        </p:spPr>
      </p:pic>
    </p:spTree>
    <p:extLst>
      <p:ext uri="{BB962C8B-B14F-4D97-AF65-F5344CB8AC3E}">
        <p14:creationId xmlns:p14="http://schemas.microsoft.com/office/powerpoint/2010/main" val="3813770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P spid="6" grpId="0"/>
      <p:bldP spid="7" grpId="0"/>
      <p:bldP spid="8" grpId="0"/>
      <p:bldP spid="10" grpId="0"/>
      <p:bldP spid="12" grpId="0"/>
      <p:bldP spid="14" grpId="0"/>
      <p:bldP spid="16" grpId="0"/>
      <p:bldP spid="20" grpId="0"/>
      <p:bldP spid="22" grpId="0"/>
      <p:bldP spid="24" grpId="0"/>
      <p:bldP spid="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A66E5D-3568-E0ED-8D1D-154B8DA8AC9B}"/>
              </a:ext>
            </a:extLst>
          </p:cNvPr>
          <p:cNvSpPr>
            <a:spLocks noGrp="1"/>
          </p:cNvSpPr>
          <p:nvPr>
            <p:ph type="title"/>
          </p:nvPr>
        </p:nvSpPr>
        <p:spPr>
          <a:xfrm>
            <a:off x="1143001" y="573212"/>
            <a:ext cx="8554065" cy="1356360"/>
          </a:xfrm>
        </p:spPr>
        <p:txBody>
          <a:bodyPr>
            <a:normAutofit/>
          </a:bodyPr>
          <a:lstStyle/>
          <a:p>
            <a:r>
              <a:rPr lang="en-US" sz="4200" dirty="0">
                <a:latin typeface="Tahoma" panose="020B0604030504040204" pitchFamily="34" charset="0"/>
                <a:ea typeface="Tahoma" panose="020B0604030504040204" pitchFamily="34" charset="0"/>
                <a:cs typeface="Tahoma" panose="020B0604030504040204" pitchFamily="34" charset="0"/>
              </a:rPr>
              <a:t>What’s next?</a:t>
            </a:r>
          </a:p>
        </p:txBody>
      </p:sp>
      <p:sp>
        <p:nvSpPr>
          <p:cNvPr id="3" name="Content Placeholder 2">
            <a:extLst>
              <a:ext uri="{FF2B5EF4-FFF2-40B4-BE49-F238E27FC236}">
                <a16:creationId xmlns:a16="http://schemas.microsoft.com/office/drawing/2014/main" id="{49375B6E-774F-76F5-981C-29EEF0D0B673}"/>
              </a:ext>
            </a:extLst>
          </p:cNvPr>
          <p:cNvSpPr>
            <a:spLocks noGrp="1"/>
          </p:cNvSpPr>
          <p:nvPr>
            <p:ph idx="1"/>
          </p:nvPr>
        </p:nvSpPr>
        <p:spPr>
          <a:xfrm>
            <a:off x="1143001" y="2057400"/>
            <a:ext cx="4726858" cy="4038600"/>
          </a:xfrm>
        </p:spPr>
        <p:txBody>
          <a:bodyPr>
            <a:normAutofit/>
          </a:bodyPr>
          <a:lstStyle/>
          <a:p>
            <a:r>
              <a:rPr lang="en-US" dirty="0">
                <a:latin typeface="Tahoma" panose="020B0604030504040204" pitchFamily="34" charset="0"/>
                <a:ea typeface="Tahoma" panose="020B0604030504040204" pitchFamily="34" charset="0"/>
                <a:cs typeface="Tahoma" panose="020B0604030504040204" pitchFamily="34" charset="0"/>
              </a:rPr>
              <a:t>National Statutes Revision </a:t>
            </a:r>
          </a:p>
          <a:p>
            <a:r>
              <a:rPr lang="en-US" dirty="0">
                <a:latin typeface="Tahoma" panose="020B0604030504040204" pitchFamily="34" charset="0"/>
                <a:ea typeface="Tahoma" panose="020B0604030504040204" pitchFamily="34" charset="0"/>
                <a:cs typeface="Tahoma" panose="020B0604030504040204" pitchFamily="34" charset="0"/>
              </a:rPr>
              <a:t>Communications Manual roll out</a:t>
            </a:r>
          </a:p>
          <a:p>
            <a:r>
              <a:rPr lang="en-US" dirty="0">
                <a:latin typeface="Tahoma" panose="020B0604030504040204" pitchFamily="34" charset="0"/>
                <a:ea typeface="Tahoma" panose="020B0604030504040204" pitchFamily="34" charset="0"/>
                <a:cs typeface="Tahoma" panose="020B0604030504040204" pitchFamily="34" charset="0"/>
              </a:rPr>
              <a:t>Branding/Vocational Materials</a:t>
            </a:r>
          </a:p>
          <a:p>
            <a:r>
              <a:rPr lang="en-US" dirty="0">
                <a:latin typeface="Tahoma" panose="020B0604030504040204" pitchFamily="34" charset="0"/>
                <a:ea typeface="Tahoma" panose="020B0604030504040204" pitchFamily="34" charset="0"/>
                <a:cs typeface="Tahoma" panose="020B0604030504040204" pitchFamily="34" charset="0"/>
              </a:rPr>
              <a:t>Guidelines</a:t>
            </a:r>
          </a:p>
          <a:p>
            <a:r>
              <a:rPr lang="en-US" dirty="0">
                <a:latin typeface="Tahoma" panose="020B0604030504040204" pitchFamily="34" charset="0"/>
                <a:ea typeface="Tahoma" panose="020B0604030504040204" pitchFamily="34" charset="0"/>
                <a:cs typeface="Tahoma" panose="020B0604030504040204" pitchFamily="34" charset="0"/>
              </a:rPr>
              <a:t>Translations</a:t>
            </a:r>
          </a:p>
          <a:p>
            <a:r>
              <a:rPr lang="en-US" dirty="0">
                <a:latin typeface="Tahoma" panose="020B0604030504040204" pitchFamily="34" charset="0"/>
                <a:ea typeface="Tahoma" panose="020B0604030504040204" pitchFamily="34" charset="0"/>
                <a:cs typeface="Tahoma" panose="020B0604030504040204" pitchFamily="34" charset="0"/>
              </a:rPr>
              <a:t>TAU-USA</a:t>
            </a:r>
          </a:p>
          <a:p>
            <a:r>
              <a:rPr lang="en-US" dirty="0">
                <a:latin typeface="Tahoma" panose="020B0604030504040204" pitchFamily="34" charset="0"/>
                <a:ea typeface="Tahoma" panose="020B0604030504040204" pitchFamily="34" charset="0"/>
                <a:cs typeface="Tahoma" panose="020B0604030504040204" pitchFamily="34" charset="0"/>
              </a:rPr>
              <a:t>2031 Q </a:t>
            </a:r>
          </a:p>
          <a:p>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6A0B658C-161D-0691-4351-C99AFBEC8E48}"/>
              </a:ext>
            </a:extLst>
          </p:cNvPr>
          <p:cNvSpPr>
            <a:spLocks noGrp="1"/>
          </p:cNvSpPr>
          <p:nvPr>
            <p:ph type="sldNum" sz="quarter" idx="12"/>
          </p:nvPr>
        </p:nvSpPr>
        <p:spPr/>
        <p:txBody>
          <a:bodyPr/>
          <a:lstStyle/>
          <a:p>
            <a:fld id="{6D22F896-40B5-4ADD-8801-0D06FADFA095}" type="slidenum">
              <a:rPr lang="en-US" smtClean="0"/>
              <a:pPr/>
              <a:t>32</a:t>
            </a:fld>
            <a:endParaRPr lang="en-US" dirty="0"/>
          </a:p>
        </p:txBody>
      </p:sp>
      <p:sp>
        <p:nvSpPr>
          <p:cNvPr id="5" name="Content Placeholder 2">
            <a:extLst>
              <a:ext uri="{FF2B5EF4-FFF2-40B4-BE49-F238E27FC236}">
                <a16:creationId xmlns:a16="http://schemas.microsoft.com/office/drawing/2014/main" id="{8A06DA02-33F4-70DF-279F-E6AFDA7D2BD8}"/>
              </a:ext>
            </a:extLst>
          </p:cNvPr>
          <p:cNvSpPr txBox="1">
            <a:spLocks/>
          </p:cNvSpPr>
          <p:nvPr/>
        </p:nvSpPr>
        <p:spPr>
          <a:xfrm>
            <a:off x="5869859" y="2057400"/>
            <a:ext cx="4726858" cy="4038600"/>
          </a:xfrm>
          <a:prstGeom prst="rect">
            <a:avLst/>
          </a:prstGeom>
        </p:spPr>
        <p:txBody>
          <a:bodyPr vert="horz" lIns="91440" tIns="45720" rIns="91440" bIns="45720" rtlCol="0">
            <a:normAutofit/>
          </a:bodyPr>
          <a:lst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tx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tx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tx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a:lstStyle>
          <a:p>
            <a:r>
              <a:rPr lang="en-US" dirty="0">
                <a:latin typeface="Tahoma" panose="020B0604030504040204" pitchFamily="34" charset="0"/>
                <a:ea typeface="Tahoma" panose="020B0604030504040204" pitchFamily="34" charset="0"/>
                <a:cs typeface="Tahoma" panose="020B0604030504040204" pitchFamily="34" charset="0"/>
              </a:rPr>
              <a:t>Action Plan for new priorities</a:t>
            </a:r>
          </a:p>
          <a:p>
            <a:r>
              <a:rPr lang="en-US" dirty="0">
                <a:latin typeface="Tahoma" panose="020B0604030504040204" pitchFamily="34" charset="0"/>
                <a:ea typeface="Tahoma" panose="020B0604030504040204" pitchFamily="34" charset="0"/>
                <a:cs typeface="Tahoma" panose="020B0604030504040204" pitchFamily="34" charset="0"/>
              </a:rPr>
              <a:t>Review Appointments</a:t>
            </a:r>
          </a:p>
          <a:p>
            <a:r>
              <a:rPr lang="en-US" dirty="0">
                <a:latin typeface="Tahoma" panose="020B0604030504040204" pitchFamily="34" charset="0"/>
                <a:ea typeface="Tahoma" panose="020B0604030504040204" pitchFamily="34" charset="0"/>
                <a:cs typeface="Tahoma" panose="020B0604030504040204" pitchFamily="34" charset="0"/>
              </a:rPr>
              <a:t>Celebration of the 50</a:t>
            </a:r>
            <a:r>
              <a:rPr lang="en-US" baseline="30000" dirty="0">
                <a:latin typeface="Tahoma" panose="020B0604030504040204" pitchFamily="34" charset="0"/>
                <a:ea typeface="Tahoma" panose="020B0604030504040204" pitchFamily="34" charset="0"/>
                <a:cs typeface="Tahoma" panose="020B0604030504040204" pitchFamily="34" charset="0"/>
              </a:rPr>
              <a:t>th</a:t>
            </a:r>
            <a:r>
              <a:rPr lang="en-US" dirty="0">
                <a:latin typeface="Tahoma" panose="020B0604030504040204" pitchFamily="34" charset="0"/>
                <a:ea typeface="Tahoma" panose="020B0604030504040204" pitchFamily="34" charset="0"/>
                <a:cs typeface="Tahoma" panose="020B0604030504040204" pitchFamily="34" charset="0"/>
              </a:rPr>
              <a:t> Anniversary of OFS Rule (2028)</a:t>
            </a:r>
          </a:p>
          <a:p>
            <a:r>
              <a:rPr lang="en-US" dirty="0">
                <a:latin typeface="Tahoma" panose="020B0604030504040204" pitchFamily="34" charset="0"/>
                <a:ea typeface="Tahoma" panose="020B0604030504040204" pitchFamily="34" charset="0"/>
                <a:cs typeface="Tahoma" panose="020B0604030504040204" pitchFamily="34" charset="0"/>
              </a:rPr>
              <a:t>Youth/Young Adult</a:t>
            </a:r>
          </a:p>
          <a:p>
            <a:r>
              <a:rPr lang="en-US" dirty="0">
                <a:latin typeface="Tahoma" panose="020B0604030504040204" pitchFamily="34" charset="0"/>
                <a:ea typeface="Tahoma" panose="020B0604030504040204" pitchFamily="34" charset="0"/>
                <a:cs typeface="Tahoma" panose="020B0604030504040204" pitchFamily="34" charset="0"/>
              </a:rPr>
              <a:t>Transitioning of Responsibilities</a:t>
            </a:r>
          </a:p>
          <a:p>
            <a:r>
              <a:rPr lang="en-US" dirty="0">
                <a:latin typeface="Tahoma" panose="020B0604030504040204" pitchFamily="34" charset="0"/>
                <a:ea typeface="Tahoma" panose="020B0604030504040204" pitchFamily="34" charset="0"/>
                <a:cs typeface="Tahoma" panose="020B0604030504040204" pitchFamily="34" charset="0"/>
              </a:rPr>
              <a:t>Management of the Bequest</a:t>
            </a:r>
          </a:p>
          <a:p>
            <a:r>
              <a:rPr lang="en-US" dirty="0">
                <a:latin typeface="Tahoma" panose="020B0604030504040204" pitchFamily="34" charset="0"/>
                <a:ea typeface="Tahoma" panose="020B0604030504040204" pitchFamily="34" charset="0"/>
                <a:cs typeface="Tahoma" panose="020B0604030504040204" pitchFamily="34" charset="0"/>
              </a:rPr>
              <a:t>And more……</a:t>
            </a:r>
          </a:p>
          <a:p>
            <a:endParaRPr lang="en-US" dirty="0"/>
          </a:p>
          <a:p>
            <a:endParaRPr lang="en-US" dirty="0"/>
          </a:p>
        </p:txBody>
      </p:sp>
      <p:pic>
        <p:nvPicPr>
          <p:cNvPr id="6" name="Picture 5" descr="A close-up of a cross&#10;&#10;Description automatically generated">
            <a:extLst>
              <a:ext uri="{FF2B5EF4-FFF2-40B4-BE49-F238E27FC236}">
                <a16:creationId xmlns:a16="http://schemas.microsoft.com/office/drawing/2014/main" id="{6B549F06-C045-689D-93BA-FFA67B3047FB}"/>
              </a:ext>
            </a:extLst>
          </p:cNvPr>
          <p:cNvPicPr>
            <a:picLocks noChangeAspect="1"/>
          </p:cNvPicPr>
          <p:nvPr/>
        </p:nvPicPr>
        <p:blipFill>
          <a:blip r:embed="rId2">
            <a:clrChange>
              <a:clrFrom>
                <a:srgbClr val="FFFFFF"/>
              </a:clrFrom>
              <a:clrTo>
                <a:srgbClr val="FFFFFF">
                  <a:alpha val="0"/>
                </a:srgbClr>
              </a:clrTo>
            </a:clrChange>
            <a:alphaModFix amt="20000"/>
          </a:blip>
          <a:stretch>
            <a:fillRect/>
          </a:stretch>
        </p:blipFill>
        <p:spPr>
          <a:xfrm>
            <a:off x="11082681" y="5419041"/>
            <a:ext cx="763407" cy="892486"/>
          </a:xfrm>
          <a:prstGeom prst="rect">
            <a:avLst/>
          </a:prstGeom>
        </p:spPr>
      </p:pic>
    </p:spTree>
    <p:extLst>
      <p:ext uri="{BB962C8B-B14F-4D97-AF65-F5344CB8AC3E}">
        <p14:creationId xmlns:p14="http://schemas.microsoft.com/office/powerpoint/2010/main" val="96404676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5AA505E-889B-056F-6683-B6EDF1C2DC5D}"/>
              </a:ext>
            </a:extLst>
          </p:cNvPr>
          <p:cNvSpPr>
            <a:spLocks noGrp="1"/>
          </p:cNvSpPr>
          <p:nvPr>
            <p:ph type="sldNum" sz="quarter" idx="12"/>
          </p:nvPr>
        </p:nvSpPr>
        <p:spPr/>
        <p:txBody>
          <a:bodyPr>
            <a:normAutofit/>
          </a:bodyPr>
          <a:lstStyle/>
          <a:p>
            <a:fld id="{6D22F896-40B5-4ADD-8801-0D06FADFA095}" type="slidenum">
              <a:rPr lang="en-US" smtClean="0"/>
              <a:t>33</a:t>
            </a:fld>
            <a:endParaRPr lang="en-US" dirty="0"/>
          </a:p>
        </p:txBody>
      </p:sp>
      <p:sp>
        <p:nvSpPr>
          <p:cNvPr id="3" name="TextBox 2">
            <a:extLst>
              <a:ext uri="{FF2B5EF4-FFF2-40B4-BE49-F238E27FC236}">
                <a16:creationId xmlns:a16="http://schemas.microsoft.com/office/drawing/2014/main" id="{FB87D12E-2D7A-3F0F-1713-66E04C742D1D}"/>
              </a:ext>
            </a:extLst>
          </p:cNvPr>
          <p:cNvSpPr txBox="1"/>
          <p:nvPr/>
        </p:nvSpPr>
        <p:spPr>
          <a:xfrm>
            <a:off x="-280348" y="5396310"/>
            <a:ext cx="12191999" cy="1323439"/>
          </a:xfrm>
          <a:prstGeom prst="rect">
            <a:avLst/>
          </a:prstGeom>
          <a:noFill/>
        </p:spPr>
        <p:txBody>
          <a:bodyPr wrap="square" rtlCol="0">
            <a:spAutoFit/>
          </a:bodyPr>
          <a:lstStyle/>
          <a:p>
            <a:pPr algn="ctr"/>
            <a:r>
              <a:rPr lang="en-US" sz="2000" dirty="0">
                <a:latin typeface="Arial Narrow" panose="020B0606020202030204" pitchFamily="34" charset="0"/>
              </a:rPr>
              <a:t> OFS-USA National Executive Council (2022-2025)</a:t>
            </a:r>
          </a:p>
          <a:p>
            <a:pPr algn="ctr"/>
            <a:r>
              <a:rPr lang="en-US" sz="2000" dirty="0">
                <a:latin typeface="Arial Narrow" panose="020B0606020202030204" pitchFamily="34" charset="0"/>
              </a:rPr>
              <a:t>Mary Frances Charsky OFS,  Cherryle Fruge OFS,  Donna Hollis OFS,  Joshua Molidor OFS</a:t>
            </a:r>
          </a:p>
          <a:p>
            <a:pPr algn="ctr"/>
            <a:r>
              <a:rPr lang="en-US" sz="2000" dirty="0">
                <a:latin typeface="Arial Narrow" panose="020B0606020202030204" pitchFamily="34" charset="0"/>
              </a:rPr>
              <a:t> Diane Menditto OFS   Claudia Kauzlarich OFS, Jane DeRose-Bamman OFS</a:t>
            </a:r>
          </a:p>
          <a:p>
            <a:pPr algn="ctr"/>
            <a:r>
              <a:rPr lang="en-US" sz="2000" dirty="0">
                <a:latin typeface="Arial Narrow" panose="020B0606020202030204" pitchFamily="34" charset="0"/>
              </a:rPr>
              <a:t>Susan Ronan OFS, Fr. Marek </a:t>
            </a:r>
            <a:r>
              <a:rPr lang="en-US" sz="2000" dirty="0" err="1">
                <a:latin typeface="Arial Narrow" panose="020B0606020202030204" pitchFamily="34" charset="0"/>
              </a:rPr>
              <a:t>Stybor</a:t>
            </a:r>
            <a:r>
              <a:rPr lang="en-US" sz="2000" dirty="0">
                <a:latin typeface="Arial Narrow" panose="020B0606020202030204" pitchFamily="34" charset="0"/>
              </a:rPr>
              <a:t>, OFM Conv (CNSA President-In-Turn)</a:t>
            </a:r>
          </a:p>
        </p:txBody>
      </p:sp>
      <p:pic>
        <p:nvPicPr>
          <p:cNvPr id="11" name="Picture 10">
            <a:extLst>
              <a:ext uri="{FF2B5EF4-FFF2-40B4-BE49-F238E27FC236}">
                <a16:creationId xmlns:a16="http://schemas.microsoft.com/office/drawing/2014/main" id="{D022420D-3B1E-1F73-D34B-713E65578D35}"/>
              </a:ext>
            </a:extLst>
          </p:cNvPr>
          <p:cNvPicPr>
            <a:picLocks noChangeAspect="1"/>
          </p:cNvPicPr>
          <p:nvPr/>
        </p:nvPicPr>
        <p:blipFill>
          <a:blip r:embed="rId3"/>
          <a:stretch>
            <a:fillRect/>
          </a:stretch>
        </p:blipFill>
        <p:spPr>
          <a:xfrm>
            <a:off x="561975" y="269047"/>
            <a:ext cx="11068050" cy="5248275"/>
          </a:xfrm>
          <a:prstGeom prst="rect">
            <a:avLst/>
          </a:prstGeom>
        </p:spPr>
      </p:pic>
      <p:sp>
        <p:nvSpPr>
          <p:cNvPr id="2" name="TextBox 1">
            <a:extLst>
              <a:ext uri="{FF2B5EF4-FFF2-40B4-BE49-F238E27FC236}">
                <a16:creationId xmlns:a16="http://schemas.microsoft.com/office/drawing/2014/main" id="{A9165612-56E8-4EF6-7B62-717A7E73AF9B}"/>
              </a:ext>
            </a:extLst>
          </p:cNvPr>
          <p:cNvSpPr txBox="1"/>
          <p:nvPr/>
        </p:nvSpPr>
        <p:spPr>
          <a:xfrm>
            <a:off x="6276484" y="269047"/>
            <a:ext cx="5702710" cy="1384995"/>
          </a:xfrm>
          <a:prstGeom prst="rect">
            <a:avLst/>
          </a:prstGeom>
          <a:solidFill>
            <a:schemeClr val="accent1"/>
          </a:solidFill>
        </p:spPr>
        <p:txBody>
          <a:bodyPr wrap="square" rtlCol="0">
            <a:spAutoFit/>
          </a:bodyPr>
          <a:lstStyle/>
          <a:p>
            <a:r>
              <a:rPr lang="en-US" sz="4000" dirty="0">
                <a:solidFill>
                  <a:schemeClr val="bg1"/>
                </a:solidFill>
              </a:rPr>
              <a:t>We were honored to care for you on our journey</a:t>
            </a:r>
            <a:r>
              <a:rPr lang="en-US" sz="4400" dirty="0">
                <a:solidFill>
                  <a:schemeClr val="bg1"/>
                </a:solidFill>
              </a:rPr>
              <a:t>.</a:t>
            </a:r>
          </a:p>
        </p:txBody>
      </p:sp>
      <p:pic>
        <p:nvPicPr>
          <p:cNvPr id="5" name="Picture 4" descr="A close-up of a cross&#10;&#10;Description automatically generated">
            <a:extLst>
              <a:ext uri="{FF2B5EF4-FFF2-40B4-BE49-F238E27FC236}">
                <a16:creationId xmlns:a16="http://schemas.microsoft.com/office/drawing/2014/main" id="{3DF86EA5-7369-D206-DB8E-C025940F31CF}"/>
              </a:ext>
            </a:extLst>
          </p:cNvPr>
          <p:cNvPicPr>
            <a:picLocks noChangeAspect="1"/>
          </p:cNvPicPr>
          <p:nvPr/>
        </p:nvPicPr>
        <p:blipFill>
          <a:blip r:embed="rId4">
            <a:clrChange>
              <a:clrFrom>
                <a:srgbClr val="FFFFFF"/>
              </a:clrFrom>
              <a:clrTo>
                <a:srgbClr val="FFFFFF">
                  <a:alpha val="0"/>
                </a:srgbClr>
              </a:clrTo>
            </a:clrChange>
            <a:alphaModFix amt="20000"/>
          </a:blip>
          <a:stretch>
            <a:fillRect/>
          </a:stretch>
        </p:blipFill>
        <p:spPr>
          <a:xfrm>
            <a:off x="11091995" y="5513904"/>
            <a:ext cx="763407" cy="892486"/>
          </a:xfrm>
          <a:prstGeom prst="rect">
            <a:avLst/>
          </a:prstGeom>
        </p:spPr>
      </p:pic>
    </p:spTree>
    <p:extLst>
      <p:ext uri="{BB962C8B-B14F-4D97-AF65-F5344CB8AC3E}">
        <p14:creationId xmlns:p14="http://schemas.microsoft.com/office/powerpoint/2010/main" val="2670576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440FA9-9AF4-0F8B-0648-C556D662298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2922545-8A68-D2F2-1FF7-CB8DF0F1BD77}"/>
              </a:ext>
            </a:extLst>
          </p:cNvPr>
          <p:cNvSpPr>
            <a:spLocks noGrp="1"/>
          </p:cNvSpPr>
          <p:nvPr>
            <p:ph type="title"/>
          </p:nvPr>
        </p:nvSpPr>
        <p:spPr/>
        <p:txBody>
          <a:bodyPr/>
          <a:lstStyle/>
          <a:p>
            <a:r>
              <a:rPr lang="en-US" dirty="0"/>
              <a:t>		</a:t>
            </a:r>
          </a:p>
        </p:txBody>
      </p:sp>
      <p:sp>
        <p:nvSpPr>
          <p:cNvPr id="3" name="Content Placeholder 2">
            <a:extLst>
              <a:ext uri="{FF2B5EF4-FFF2-40B4-BE49-F238E27FC236}">
                <a16:creationId xmlns:a16="http://schemas.microsoft.com/office/drawing/2014/main" id="{E2DFC612-0542-1612-F4EF-F370AA7718B5}"/>
              </a:ext>
            </a:extLst>
          </p:cNvPr>
          <p:cNvSpPr>
            <a:spLocks noGrp="1"/>
          </p:cNvSpPr>
          <p:nvPr>
            <p:ph idx="1"/>
          </p:nvPr>
        </p:nvSpPr>
        <p:spPr>
          <a:xfrm>
            <a:off x="980768" y="1409700"/>
            <a:ext cx="9872871" cy="4038600"/>
          </a:xfrm>
          <a:solidFill>
            <a:srgbClr val="FFFFCC"/>
          </a:solidFill>
        </p:spPr>
        <p:txBody>
          <a:bodyPr>
            <a:normAutofit fontScale="77500" lnSpcReduction="20000"/>
          </a:bodyPr>
          <a:lstStyle/>
          <a:p>
            <a:pPr marL="45720" indent="0">
              <a:lnSpc>
                <a:spcPct val="120000"/>
              </a:lnSpc>
              <a:spcBef>
                <a:spcPts val="600"/>
              </a:spcBef>
              <a:buNone/>
            </a:pPr>
            <a:r>
              <a:rPr lang="en-US" sz="4400" dirty="0">
                <a:latin typeface="Tahoma" panose="020B0604030504040204" pitchFamily="34" charset="0"/>
                <a:ea typeface="Tahoma" panose="020B0604030504040204" pitchFamily="34" charset="0"/>
                <a:cs typeface="Tahoma" panose="020B0604030504040204" pitchFamily="34" charset="0"/>
              </a:rPr>
              <a:t>Our goal is to become holy, to show God’s love to the world, to make the life of others better, to get closer to God and to bring others closer to God. </a:t>
            </a:r>
          </a:p>
          <a:p>
            <a:pPr marL="45720" indent="0">
              <a:buNone/>
            </a:pPr>
            <a:endParaRPr lang="en-US" sz="4400" dirty="0">
              <a:latin typeface="Tahoma" panose="020B0604030504040204" pitchFamily="34" charset="0"/>
              <a:ea typeface="Tahoma" panose="020B0604030504040204" pitchFamily="34" charset="0"/>
              <a:cs typeface="Tahoma" panose="020B0604030504040204" pitchFamily="34" charset="0"/>
            </a:endParaRPr>
          </a:p>
          <a:p>
            <a:pPr marL="45720" indent="0">
              <a:buNone/>
            </a:pPr>
            <a:r>
              <a:rPr lang="en-US" sz="3600" dirty="0">
                <a:latin typeface="Tahoma" panose="020B0604030504040204" pitchFamily="34" charset="0"/>
                <a:ea typeface="Tahoma" panose="020B0604030504040204" pitchFamily="34" charset="0"/>
                <a:cs typeface="Tahoma" panose="020B0604030504040204" pitchFamily="34" charset="0"/>
              </a:rPr>
              <a:t>		Tibor Kauser, OFS</a:t>
            </a:r>
          </a:p>
          <a:p>
            <a:pPr marL="45720" indent="0">
              <a:buNone/>
            </a:pPr>
            <a:r>
              <a:rPr lang="en-US" sz="3600" dirty="0">
                <a:latin typeface="Tahoma" panose="020B0604030504040204" pitchFamily="34" charset="0"/>
                <a:ea typeface="Tahoma" panose="020B0604030504040204" pitchFamily="34" charset="0"/>
                <a:cs typeface="Tahoma" panose="020B0604030504040204" pitchFamily="34" charset="0"/>
              </a:rPr>
              <a:t>		Letter of the Minister General </a:t>
            </a:r>
          </a:p>
          <a:p>
            <a:pPr marL="45720" indent="0">
              <a:buNone/>
            </a:pPr>
            <a:r>
              <a:rPr lang="en-US" sz="3600" dirty="0">
                <a:latin typeface="Tahoma" panose="020B0604030504040204" pitchFamily="34" charset="0"/>
                <a:ea typeface="Tahoma" panose="020B0604030504040204" pitchFamily="34" charset="0"/>
                <a:cs typeface="Tahoma" panose="020B0604030504040204" pitchFamily="34" charset="0"/>
              </a:rPr>
              <a:t>		June 24, 2018</a:t>
            </a:r>
          </a:p>
        </p:txBody>
      </p:sp>
      <p:sp>
        <p:nvSpPr>
          <p:cNvPr id="4" name="Slide Number Placeholder 3">
            <a:extLst>
              <a:ext uri="{FF2B5EF4-FFF2-40B4-BE49-F238E27FC236}">
                <a16:creationId xmlns:a16="http://schemas.microsoft.com/office/drawing/2014/main" id="{BF0A27C6-FA07-88B3-53E6-8A133F23B489}"/>
              </a:ext>
            </a:extLst>
          </p:cNvPr>
          <p:cNvSpPr>
            <a:spLocks noGrp="1"/>
          </p:cNvSpPr>
          <p:nvPr>
            <p:ph type="sldNum" sz="quarter" idx="12"/>
          </p:nvPr>
        </p:nvSpPr>
        <p:spPr/>
        <p:txBody>
          <a:bodyPr/>
          <a:lstStyle/>
          <a:p>
            <a:fld id="{6D22F896-40B5-4ADD-8801-0D06FADFA095}" type="slidenum">
              <a:rPr lang="en-US" smtClean="0"/>
              <a:pPr/>
              <a:t>34</a:t>
            </a:fld>
            <a:endParaRPr lang="en-US" dirty="0"/>
          </a:p>
        </p:txBody>
      </p:sp>
      <p:pic>
        <p:nvPicPr>
          <p:cNvPr id="5" name="Picture 4" descr="A close-up of a cross&#10;&#10;Description automatically generated">
            <a:extLst>
              <a:ext uri="{FF2B5EF4-FFF2-40B4-BE49-F238E27FC236}">
                <a16:creationId xmlns:a16="http://schemas.microsoft.com/office/drawing/2014/main" id="{A91EE228-8C53-3F80-57A1-0B68C79E6949}"/>
              </a:ext>
            </a:extLst>
          </p:cNvPr>
          <p:cNvPicPr>
            <a:picLocks noChangeAspect="1"/>
          </p:cNvPicPr>
          <p:nvPr/>
        </p:nvPicPr>
        <p:blipFill>
          <a:blip r:embed="rId2">
            <a:clrChange>
              <a:clrFrom>
                <a:srgbClr val="FFFFFF"/>
              </a:clrFrom>
              <a:clrTo>
                <a:srgbClr val="FFFFFF">
                  <a:alpha val="0"/>
                </a:srgbClr>
              </a:clrTo>
            </a:clrChange>
            <a:alphaModFix amt="20000"/>
          </a:blip>
          <a:stretch>
            <a:fillRect/>
          </a:stretch>
        </p:blipFill>
        <p:spPr>
          <a:xfrm>
            <a:off x="11129512" y="5689479"/>
            <a:ext cx="769385" cy="899474"/>
          </a:xfrm>
          <a:prstGeom prst="rect">
            <a:avLst/>
          </a:prstGeom>
        </p:spPr>
      </p:pic>
    </p:spTree>
    <p:extLst>
      <p:ext uri="{BB962C8B-B14F-4D97-AF65-F5344CB8AC3E}">
        <p14:creationId xmlns:p14="http://schemas.microsoft.com/office/powerpoint/2010/main" val="359634634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A8647C32-8702-539D-C862-34735484EF58}"/>
              </a:ext>
            </a:extLst>
          </p:cNvPr>
          <p:cNvSpPr txBox="1"/>
          <p:nvPr/>
        </p:nvSpPr>
        <p:spPr>
          <a:xfrm>
            <a:off x="490537" y="331661"/>
            <a:ext cx="11210925" cy="5927895"/>
          </a:xfrm>
          <a:prstGeom prst="rect">
            <a:avLst/>
          </a:prstGeom>
          <a:solidFill>
            <a:srgbClr val="05040A"/>
          </a:solidFill>
        </p:spPr>
        <p:txBody>
          <a:bodyPr wrap="square" rtlCol="0">
            <a:spAutoFit/>
          </a:bodyPr>
          <a:lstStyle/>
          <a:p>
            <a:endParaRPr lang="en-US" dirty="0"/>
          </a:p>
        </p:txBody>
      </p:sp>
      <p:pic>
        <p:nvPicPr>
          <p:cNvPr id="6" name="Content Placeholder 5">
            <a:extLst>
              <a:ext uri="{FF2B5EF4-FFF2-40B4-BE49-F238E27FC236}">
                <a16:creationId xmlns:a16="http://schemas.microsoft.com/office/drawing/2014/main" id="{FF96E12B-AD1C-D49F-A37A-50853700B3E8}"/>
              </a:ext>
            </a:extLst>
          </p:cNvPr>
          <p:cNvPicPr>
            <a:picLocks noGrp="1" noChangeAspect="1"/>
          </p:cNvPicPr>
          <p:nvPr>
            <p:ph idx="1"/>
          </p:nvPr>
        </p:nvPicPr>
        <p:blipFill>
          <a:blip r:embed="rId2"/>
          <a:stretch>
            <a:fillRect/>
          </a:stretch>
        </p:blipFill>
        <p:spPr>
          <a:xfrm>
            <a:off x="6195805" y="646272"/>
            <a:ext cx="3295650" cy="5298674"/>
          </a:xfrm>
        </p:spPr>
      </p:pic>
      <p:sp>
        <p:nvSpPr>
          <p:cNvPr id="4" name="Slide Number Placeholder 3">
            <a:extLst>
              <a:ext uri="{FF2B5EF4-FFF2-40B4-BE49-F238E27FC236}">
                <a16:creationId xmlns:a16="http://schemas.microsoft.com/office/drawing/2014/main" id="{44999A9B-654F-E819-4B21-1F95BD525E91}"/>
              </a:ext>
            </a:extLst>
          </p:cNvPr>
          <p:cNvSpPr>
            <a:spLocks noGrp="1"/>
          </p:cNvSpPr>
          <p:nvPr>
            <p:ph type="sldNum" sz="quarter" idx="12"/>
          </p:nvPr>
        </p:nvSpPr>
        <p:spPr/>
        <p:txBody>
          <a:bodyPr/>
          <a:lstStyle/>
          <a:p>
            <a:fld id="{6D22F896-40B5-4ADD-8801-0D06FADFA095}" type="slidenum">
              <a:rPr lang="en-US" smtClean="0"/>
              <a:pPr/>
              <a:t>35</a:t>
            </a:fld>
            <a:endParaRPr lang="en-US" dirty="0"/>
          </a:p>
        </p:txBody>
      </p:sp>
      <p:pic>
        <p:nvPicPr>
          <p:cNvPr id="8" name="Picture 7">
            <a:extLst>
              <a:ext uri="{FF2B5EF4-FFF2-40B4-BE49-F238E27FC236}">
                <a16:creationId xmlns:a16="http://schemas.microsoft.com/office/drawing/2014/main" id="{9B7E9A33-0204-37EF-96BC-98E32129D4AD}"/>
              </a:ext>
            </a:extLst>
          </p:cNvPr>
          <p:cNvPicPr>
            <a:picLocks noChangeAspect="1"/>
          </p:cNvPicPr>
          <p:nvPr/>
        </p:nvPicPr>
        <p:blipFill>
          <a:blip r:embed="rId3"/>
          <a:stretch>
            <a:fillRect/>
          </a:stretch>
        </p:blipFill>
        <p:spPr>
          <a:xfrm>
            <a:off x="2181225" y="646272"/>
            <a:ext cx="3583108" cy="5298674"/>
          </a:xfrm>
          <a:prstGeom prst="rect">
            <a:avLst/>
          </a:prstGeom>
          <a:solidFill>
            <a:srgbClr val="05040A"/>
          </a:solidFill>
        </p:spPr>
      </p:pic>
    </p:spTree>
    <p:extLst>
      <p:ext uri="{BB962C8B-B14F-4D97-AF65-F5344CB8AC3E}">
        <p14:creationId xmlns:p14="http://schemas.microsoft.com/office/powerpoint/2010/main" val="146829994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C609C3F8-B9C1-E790-1B51-529A61EC5243}"/>
              </a:ext>
            </a:extLst>
          </p:cNvPr>
          <p:cNvSpPr txBox="1"/>
          <p:nvPr/>
        </p:nvSpPr>
        <p:spPr>
          <a:xfrm>
            <a:off x="428625" y="428625"/>
            <a:ext cx="11391900" cy="5905500"/>
          </a:xfrm>
          <a:prstGeom prst="rect">
            <a:avLst/>
          </a:prstGeom>
          <a:solidFill>
            <a:srgbClr val="58310B"/>
          </a:solidFill>
        </p:spPr>
        <p:txBody>
          <a:bodyPr wrap="square" rtlCol="0">
            <a:spAutoFit/>
          </a:bodyPr>
          <a:lstStyle/>
          <a:p>
            <a:endParaRPr lang="en-US" dirty="0"/>
          </a:p>
        </p:txBody>
      </p:sp>
      <p:sp>
        <p:nvSpPr>
          <p:cNvPr id="4" name="Slide Number Placeholder 3">
            <a:extLst>
              <a:ext uri="{FF2B5EF4-FFF2-40B4-BE49-F238E27FC236}">
                <a16:creationId xmlns:a16="http://schemas.microsoft.com/office/drawing/2014/main" id="{52701CE9-60A3-4E08-3A7A-3C88093C37BB}"/>
              </a:ext>
            </a:extLst>
          </p:cNvPr>
          <p:cNvSpPr>
            <a:spLocks noGrp="1"/>
          </p:cNvSpPr>
          <p:nvPr>
            <p:ph type="sldNum" sz="quarter" idx="12"/>
          </p:nvPr>
        </p:nvSpPr>
        <p:spPr/>
        <p:txBody>
          <a:bodyPr/>
          <a:lstStyle/>
          <a:p>
            <a:fld id="{6D22F896-40B5-4ADD-8801-0D06FADFA095}" type="slidenum">
              <a:rPr lang="en-US" smtClean="0"/>
              <a:pPr/>
              <a:t>36</a:t>
            </a:fld>
            <a:endParaRPr lang="en-US" dirty="0"/>
          </a:p>
        </p:txBody>
      </p:sp>
      <p:pic>
        <p:nvPicPr>
          <p:cNvPr id="13" name="Content Placeholder 12">
            <a:extLst>
              <a:ext uri="{FF2B5EF4-FFF2-40B4-BE49-F238E27FC236}">
                <a16:creationId xmlns:a16="http://schemas.microsoft.com/office/drawing/2014/main" id="{7D45893A-95A3-72E9-5D9C-B8AB79D73D9E}"/>
              </a:ext>
            </a:extLst>
          </p:cNvPr>
          <p:cNvPicPr>
            <a:picLocks noGrp="1" noChangeAspect="1"/>
          </p:cNvPicPr>
          <p:nvPr>
            <p:ph idx="1"/>
          </p:nvPr>
        </p:nvPicPr>
        <p:blipFill>
          <a:blip r:embed="rId2"/>
          <a:stretch>
            <a:fillRect/>
          </a:stretch>
        </p:blipFill>
        <p:spPr>
          <a:xfrm>
            <a:off x="3312423" y="597798"/>
            <a:ext cx="5567154" cy="5567154"/>
          </a:xfrm>
        </p:spPr>
      </p:pic>
    </p:spTree>
    <p:extLst>
      <p:ext uri="{BB962C8B-B14F-4D97-AF65-F5344CB8AC3E}">
        <p14:creationId xmlns:p14="http://schemas.microsoft.com/office/powerpoint/2010/main" val="11148559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A48E095-DCCD-1DE5-35A4-8927A9B7F568}"/>
              </a:ext>
            </a:extLst>
          </p:cNvPr>
          <p:cNvSpPr>
            <a:spLocks noGrp="1"/>
          </p:cNvSpPr>
          <p:nvPr>
            <p:ph type="sldNum" sz="quarter" idx="12"/>
          </p:nvPr>
        </p:nvSpPr>
        <p:spPr/>
        <p:txBody>
          <a:bodyPr>
            <a:normAutofit/>
          </a:bodyPr>
          <a:lstStyle/>
          <a:p>
            <a:fld id="{6D22F896-40B5-4ADD-8801-0D06FADFA095}" type="slidenum">
              <a:rPr lang="en-US" smtClean="0"/>
              <a:t>4</a:t>
            </a:fld>
            <a:endParaRPr lang="en-US" dirty="0"/>
          </a:p>
        </p:txBody>
      </p:sp>
      <p:pic>
        <p:nvPicPr>
          <p:cNvPr id="3" name="Picture 2">
            <a:extLst>
              <a:ext uri="{FF2B5EF4-FFF2-40B4-BE49-F238E27FC236}">
                <a16:creationId xmlns:a16="http://schemas.microsoft.com/office/drawing/2014/main" id="{9C6C270E-7BD8-E269-D18A-BA6FFCA5A5E1}"/>
              </a:ext>
            </a:extLst>
          </p:cNvPr>
          <p:cNvPicPr>
            <a:picLocks noChangeAspect="1"/>
          </p:cNvPicPr>
          <p:nvPr/>
        </p:nvPicPr>
        <p:blipFill>
          <a:blip r:embed="rId3"/>
          <a:stretch>
            <a:fillRect/>
          </a:stretch>
        </p:blipFill>
        <p:spPr>
          <a:xfrm>
            <a:off x="2727312" y="242778"/>
            <a:ext cx="6372444" cy="6372444"/>
          </a:xfrm>
          <a:prstGeom prst="rect">
            <a:avLst/>
          </a:prstGeom>
        </p:spPr>
      </p:pic>
    </p:spTree>
    <p:extLst>
      <p:ext uri="{BB962C8B-B14F-4D97-AF65-F5344CB8AC3E}">
        <p14:creationId xmlns:p14="http://schemas.microsoft.com/office/powerpoint/2010/main" val="2781791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54CC86-A830-C9FC-7A28-CB0F35E18DFB}"/>
              </a:ext>
            </a:extLst>
          </p:cNvPr>
          <p:cNvSpPr>
            <a:spLocks noGrp="1"/>
          </p:cNvSpPr>
          <p:nvPr>
            <p:ph type="title"/>
          </p:nvPr>
        </p:nvSpPr>
        <p:spPr/>
        <p:txBody>
          <a:bodyPr/>
          <a:lstStyle/>
          <a:p>
            <a:r>
              <a:rPr lang="en-US" dirty="0">
                <a:latin typeface="Tahoma" panose="020B0604030504040204" pitchFamily="34" charset="0"/>
                <a:ea typeface="Tahoma" panose="020B0604030504040204" pitchFamily="34" charset="0"/>
                <a:cs typeface="Tahoma" panose="020B0604030504040204" pitchFamily="34" charset="0"/>
              </a:rPr>
              <a:t>Facts and Figures</a:t>
            </a:r>
          </a:p>
        </p:txBody>
      </p:sp>
      <p:sp>
        <p:nvSpPr>
          <p:cNvPr id="3" name="Content Placeholder 2">
            <a:extLst>
              <a:ext uri="{FF2B5EF4-FFF2-40B4-BE49-F238E27FC236}">
                <a16:creationId xmlns:a16="http://schemas.microsoft.com/office/drawing/2014/main" id="{C4BE1A66-EF47-F19D-649A-C33EA244F745}"/>
              </a:ext>
            </a:extLst>
          </p:cNvPr>
          <p:cNvSpPr>
            <a:spLocks noGrp="1"/>
          </p:cNvSpPr>
          <p:nvPr>
            <p:ph idx="1"/>
          </p:nvPr>
        </p:nvSpPr>
        <p:spPr>
          <a:xfrm>
            <a:off x="1143000" y="2867024"/>
            <a:ext cx="9872871" cy="3228975"/>
          </a:xfrm>
        </p:spPr>
        <p:txBody>
          <a:bodyPr/>
          <a:lstStyle/>
          <a:p>
            <a:r>
              <a:rPr lang="en-US" sz="3200" dirty="0">
                <a:latin typeface="Tahoma" panose="020B0604030504040204" pitchFamily="34" charset="0"/>
                <a:ea typeface="Tahoma" panose="020B0604030504040204" pitchFamily="34" charset="0"/>
                <a:cs typeface="Tahoma" panose="020B0604030504040204" pitchFamily="34" charset="0"/>
              </a:rPr>
              <a:t>Our ever-improving tool – the database – </a:t>
            </a:r>
          </a:p>
          <a:p>
            <a:pPr lvl="1"/>
            <a:r>
              <a:rPr lang="en-US" sz="3000" dirty="0">
                <a:latin typeface="Tahoma" panose="020B0604030504040204" pitchFamily="34" charset="0"/>
                <a:ea typeface="Tahoma" panose="020B0604030504040204" pitchFamily="34" charset="0"/>
                <a:cs typeface="Tahoma" panose="020B0604030504040204" pitchFamily="34" charset="0"/>
              </a:rPr>
              <a:t>is a gift to the OFS-USA.  </a:t>
            </a:r>
          </a:p>
          <a:p>
            <a:pPr lvl="1"/>
            <a:r>
              <a:rPr lang="en-US" sz="3000" dirty="0">
                <a:latin typeface="Tahoma" panose="020B0604030504040204" pitchFamily="34" charset="0"/>
                <a:ea typeface="Tahoma" panose="020B0604030504040204" pitchFamily="34" charset="0"/>
                <a:cs typeface="Tahoma" panose="020B0604030504040204" pitchFamily="34" charset="0"/>
              </a:rPr>
              <a:t>details of our order that we really didn’t have access to before.</a:t>
            </a:r>
          </a:p>
          <a:p>
            <a:r>
              <a:rPr lang="en-US" sz="3200" dirty="0">
                <a:latin typeface="Tahoma" panose="020B0604030504040204" pitchFamily="34" charset="0"/>
                <a:ea typeface="Tahoma" panose="020B0604030504040204" pitchFamily="34" charset="0"/>
                <a:cs typeface="Tahoma" panose="020B0604030504040204" pitchFamily="34" charset="0"/>
              </a:rPr>
              <a:t>make sure data is entered and accurate.  </a:t>
            </a:r>
          </a:p>
          <a:p>
            <a:pPr marL="45720" indent="0">
              <a:buNone/>
            </a:pPr>
            <a:endParaRPr lang="en-US" dirty="0"/>
          </a:p>
        </p:txBody>
      </p:sp>
      <p:sp>
        <p:nvSpPr>
          <p:cNvPr id="4" name="Slide Number Placeholder 3">
            <a:extLst>
              <a:ext uri="{FF2B5EF4-FFF2-40B4-BE49-F238E27FC236}">
                <a16:creationId xmlns:a16="http://schemas.microsoft.com/office/drawing/2014/main" id="{8905CAF4-130D-5C2B-B9CE-6CF4ED05A1B9}"/>
              </a:ext>
            </a:extLst>
          </p:cNvPr>
          <p:cNvSpPr>
            <a:spLocks noGrp="1"/>
          </p:cNvSpPr>
          <p:nvPr>
            <p:ph type="sldNum" sz="quarter" idx="12"/>
          </p:nvPr>
        </p:nvSpPr>
        <p:spPr/>
        <p:txBody>
          <a:bodyPr/>
          <a:lstStyle/>
          <a:p>
            <a:fld id="{6D22F896-40B5-4ADD-8801-0D06FADFA095}" type="slidenum">
              <a:rPr lang="en-US" smtClean="0"/>
              <a:pPr/>
              <a:t>5</a:t>
            </a:fld>
            <a:endParaRPr lang="en-US" dirty="0"/>
          </a:p>
        </p:txBody>
      </p:sp>
      <p:pic>
        <p:nvPicPr>
          <p:cNvPr id="5" name="Picture 4" descr="A close-up of a cross&#10;&#10;Description automatically generated">
            <a:extLst>
              <a:ext uri="{FF2B5EF4-FFF2-40B4-BE49-F238E27FC236}">
                <a16:creationId xmlns:a16="http://schemas.microsoft.com/office/drawing/2014/main" id="{1ADEED2D-BD5D-4F3E-4ACC-7674AF332192}"/>
              </a:ext>
            </a:extLst>
          </p:cNvPr>
          <p:cNvPicPr>
            <a:picLocks noChangeAspect="1"/>
          </p:cNvPicPr>
          <p:nvPr/>
        </p:nvPicPr>
        <p:blipFill>
          <a:blip r:embed="rId2">
            <a:clrChange>
              <a:clrFrom>
                <a:srgbClr val="FFFFFF"/>
              </a:clrFrom>
              <a:clrTo>
                <a:srgbClr val="FFFFFF">
                  <a:alpha val="0"/>
                </a:srgbClr>
              </a:clrTo>
            </a:clrChange>
            <a:alphaModFix amt="20000"/>
          </a:blip>
          <a:stretch>
            <a:fillRect/>
          </a:stretch>
        </p:blipFill>
        <p:spPr>
          <a:xfrm>
            <a:off x="10846939" y="4992593"/>
            <a:ext cx="1053164" cy="1231235"/>
          </a:xfrm>
          <a:prstGeom prst="rect">
            <a:avLst/>
          </a:prstGeom>
        </p:spPr>
      </p:pic>
    </p:spTree>
    <p:extLst>
      <p:ext uri="{BB962C8B-B14F-4D97-AF65-F5344CB8AC3E}">
        <p14:creationId xmlns:p14="http://schemas.microsoft.com/office/powerpoint/2010/main" val="10709555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5AF57E-E6D0-0FC9-AB55-4A849DC037E2}"/>
              </a:ext>
            </a:extLst>
          </p:cNvPr>
          <p:cNvSpPr>
            <a:spLocks noGrp="1"/>
          </p:cNvSpPr>
          <p:nvPr>
            <p:ph type="title"/>
          </p:nvPr>
        </p:nvSpPr>
        <p:spPr/>
        <p:txBody>
          <a:bodyPr/>
          <a:lstStyle/>
          <a:p>
            <a:r>
              <a:rPr lang="en-US" dirty="0"/>
              <a:t>		</a:t>
            </a:r>
          </a:p>
        </p:txBody>
      </p:sp>
      <p:sp>
        <p:nvSpPr>
          <p:cNvPr id="3" name="Content Placeholder 2">
            <a:extLst>
              <a:ext uri="{FF2B5EF4-FFF2-40B4-BE49-F238E27FC236}">
                <a16:creationId xmlns:a16="http://schemas.microsoft.com/office/drawing/2014/main" id="{A2D0C24A-02C7-14DB-3A3A-087281BCDFDE}"/>
              </a:ext>
            </a:extLst>
          </p:cNvPr>
          <p:cNvSpPr>
            <a:spLocks noGrp="1"/>
          </p:cNvSpPr>
          <p:nvPr>
            <p:ph idx="1"/>
          </p:nvPr>
        </p:nvSpPr>
        <p:spPr>
          <a:xfrm>
            <a:off x="1143000" y="1409700"/>
            <a:ext cx="9872871" cy="4038600"/>
          </a:xfrm>
          <a:solidFill>
            <a:srgbClr val="FFFFCC"/>
          </a:solidFill>
        </p:spPr>
        <p:txBody>
          <a:bodyPr>
            <a:normAutofit/>
          </a:bodyPr>
          <a:lstStyle/>
          <a:p>
            <a:pPr marL="45720" indent="0">
              <a:buNone/>
            </a:pPr>
            <a:r>
              <a:rPr lang="en-US" sz="4400" dirty="0">
                <a:latin typeface="Tahoma" panose="020B0604030504040204" pitchFamily="34" charset="0"/>
                <a:ea typeface="Tahoma" panose="020B0604030504040204" pitchFamily="34" charset="0"/>
                <a:cs typeface="Tahoma" panose="020B0604030504040204" pitchFamily="34" charset="0"/>
              </a:rPr>
              <a:t>Observe the Rule, that helps you to follow Christ in every moment of your life, in all the aspects of your life.  </a:t>
            </a:r>
          </a:p>
          <a:p>
            <a:pPr marL="45720" indent="0">
              <a:buNone/>
            </a:pPr>
            <a:r>
              <a:rPr lang="en-US" sz="4400" dirty="0">
                <a:latin typeface="Tahoma" panose="020B0604030504040204" pitchFamily="34" charset="0"/>
                <a:ea typeface="Tahoma" panose="020B0604030504040204" pitchFamily="34" charset="0"/>
                <a:cs typeface="Tahoma" panose="020B0604030504040204" pitchFamily="34" charset="0"/>
              </a:rPr>
              <a:t>		</a:t>
            </a:r>
            <a:r>
              <a:rPr lang="en-US" sz="3600" dirty="0">
                <a:latin typeface="Tahoma" panose="020B0604030504040204" pitchFamily="34" charset="0"/>
                <a:ea typeface="Tahoma" panose="020B0604030504040204" pitchFamily="34" charset="0"/>
                <a:cs typeface="Tahoma" panose="020B0604030504040204" pitchFamily="34" charset="0"/>
              </a:rPr>
              <a:t>Tibor Kauser, OFS</a:t>
            </a:r>
          </a:p>
          <a:p>
            <a:pPr marL="45720" indent="0">
              <a:buNone/>
            </a:pPr>
            <a:r>
              <a:rPr lang="en-US" sz="3600" dirty="0">
                <a:latin typeface="Tahoma" panose="020B0604030504040204" pitchFamily="34" charset="0"/>
                <a:ea typeface="Tahoma" panose="020B0604030504040204" pitchFamily="34" charset="0"/>
                <a:cs typeface="Tahoma" panose="020B0604030504040204" pitchFamily="34" charset="0"/>
              </a:rPr>
              <a:t>		Letter of the Minister General </a:t>
            </a:r>
          </a:p>
          <a:p>
            <a:pPr marL="45720" indent="0">
              <a:buNone/>
            </a:pPr>
            <a:r>
              <a:rPr lang="en-US" sz="3600" dirty="0">
                <a:latin typeface="Tahoma" panose="020B0604030504040204" pitchFamily="34" charset="0"/>
                <a:ea typeface="Tahoma" panose="020B0604030504040204" pitchFamily="34" charset="0"/>
                <a:cs typeface="Tahoma" panose="020B0604030504040204" pitchFamily="34" charset="0"/>
              </a:rPr>
              <a:t>		June 24, 2018</a:t>
            </a:r>
          </a:p>
        </p:txBody>
      </p:sp>
      <p:sp>
        <p:nvSpPr>
          <p:cNvPr id="4" name="Slide Number Placeholder 3">
            <a:extLst>
              <a:ext uri="{FF2B5EF4-FFF2-40B4-BE49-F238E27FC236}">
                <a16:creationId xmlns:a16="http://schemas.microsoft.com/office/drawing/2014/main" id="{9CA9E072-E413-F9D5-A71C-4B2A8FD35B81}"/>
              </a:ext>
            </a:extLst>
          </p:cNvPr>
          <p:cNvSpPr>
            <a:spLocks noGrp="1"/>
          </p:cNvSpPr>
          <p:nvPr>
            <p:ph type="sldNum" sz="quarter" idx="12"/>
          </p:nvPr>
        </p:nvSpPr>
        <p:spPr/>
        <p:txBody>
          <a:bodyPr/>
          <a:lstStyle/>
          <a:p>
            <a:fld id="{6D22F896-40B5-4ADD-8801-0D06FADFA095}" type="slidenum">
              <a:rPr lang="en-US" smtClean="0"/>
              <a:pPr/>
              <a:t>6</a:t>
            </a:fld>
            <a:endParaRPr lang="en-US" dirty="0"/>
          </a:p>
        </p:txBody>
      </p:sp>
      <p:pic>
        <p:nvPicPr>
          <p:cNvPr id="5" name="Picture 4" descr="A close-up of a cross&#10;&#10;Description automatically generated">
            <a:extLst>
              <a:ext uri="{FF2B5EF4-FFF2-40B4-BE49-F238E27FC236}">
                <a16:creationId xmlns:a16="http://schemas.microsoft.com/office/drawing/2014/main" id="{FD28C08A-2878-9984-4FA4-8AEA23BF4618}"/>
              </a:ext>
            </a:extLst>
          </p:cNvPr>
          <p:cNvPicPr>
            <a:picLocks noChangeAspect="1"/>
          </p:cNvPicPr>
          <p:nvPr/>
        </p:nvPicPr>
        <p:blipFill>
          <a:blip r:embed="rId2">
            <a:clrChange>
              <a:clrFrom>
                <a:srgbClr val="FFFFFF"/>
              </a:clrFrom>
              <a:clrTo>
                <a:srgbClr val="FFFFFF">
                  <a:alpha val="0"/>
                </a:srgbClr>
              </a:clrTo>
            </a:clrChange>
            <a:alphaModFix amt="20000"/>
          </a:blip>
          <a:stretch>
            <a:fillRect/>
          </a:stretch>
        </p:blipFill>
        <p:spPr>
          <a:xfrm>
            <a:off x="10942245" y="5334000"/>
            <a:ext cx="843558" cy="986188"/>
          </a:xfrm>
          <a:prstGeom prst="rect">
            <a:avLst/>
          </a:prstGeom>
        </p:spPr>
      </p:pic>
    </p:spTree>
    <p:extLst>
      <p:ext uri="{BB962C8B-B14F-4D97-AF65-F5344CB8AC3E}">
        <p14:creationId xmlns:p14="http://schemas.microsoft.com/office/powerpoint/2010/main" val="12977878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F1D0A-6BBB-C954-B309-28E3397A1379}"/>
              </a:ext>
            </a:extLst>
          </p:cNvPr>
          <p:cNvSpPr>
            <a:spLocks noGrp="1"/>
          </p:cNvSpPr>
          <p:nvPr>
            <p:ph type="title"/>
          </p:nvPr>
        </p:nvSpPr>
        <p:spPr>
          <a:xfrm>
            <a:off x="685800" y="625744"/>
            <a:ext cx="10396882" cy="1151965"/>
          </a:xfrm>
        </p:spPr>
        <p:txBody>
          <a:bodyPr>
            <a:normAutofit/>
          </a:bodyPr>
          <a:lstStyle/>
          <a:p>
            <a:r>
              <a:rPr lang="en-US" sz="4400" b="1" dirty="0">
                <a:latin typeface="Arial" panose="020B0604020202020204" pitchFamily="34" charset="0"/>
                <a:cs typeface="Arial" panose="020B0604020202020204" pitchFamily="34" charset="0"/>
              </a:rPr>
              <a:t>Total Active professed</a:t>
            </a:r>
          </a:p>
        </p:txBody>
      </p:sp>
      <p:sp>
        <p:nvSpPr>
          <p:cNvPr id="4" name="Slide Number Placeholder 3">
            <a:extLst>
              <a:ext uri="{FF2B5EF4-FFF2-40B4-BE49-F238E27FC236}">
                <a16:creationId xmlns:a16="http://schemas.microsoft.com/office/drawing/2014/main" id="{C9277502-1DBE-9DC3-F497-96423EE885F1}"/>
              </a:ext>
            </a:extLst>
          </p:cNvPr>
          <p:cNvSpPr>
            <a:spLocks noGrp="1"/>
          </p:cNvSpPr>
          <p:nvPr>
            <p:ph type="sldNum" sz="quarter" idx="12"/>
          </p:nvPr>
        </p:nvSpPr>
        <p:spPr/>
        <p:txBody>
          <a:bodyPr>
            <a:normAutofit/>
          </a:bodyPr>
          <a:lstStyle/>
          <a:p>
            <a:fld id="{6D22F896-40B5-4ADD-8801-0D06FADFA095}" type="slidenum">
              <a:rPr lang="en-US" smtClean="0"/>
              <a:t>7</a:t>
            </a:fld>
            <a:endParaRPr lang="en-US" dirty="0"/>
          </a:p>
        </p:txBody>
      </p:sp>
      <p:graphicFrame>
        <p:nvGraphicFramePr>
          <p:cNvPr id="7" name="Content Placeholder 6">
            <a:extLst>
              <a:ext uri="{FF2B5EF4-FFF2-40B4-BE49-F238E27FC236}">
                <a16:creationId xmlns:a16="http://schemas.microsoft.com/office/drawing/2014/main" id="{2002DD34-738B-60AE-4040-842C824D48B7}"/>
              </a:ext>
            </a:extLst>
          </p:cNvPr>
          <p:cNvGraphicFramePr>
            <a:graphicFrameLocks noGrp="1"/>
          </p:cNvGraphicFramePr>
          <p:nvPr>
            <p:ph idx="1"/>
            <p:extLst>
              <p:ext uri="{D42A27DB-BD31-4B8C-83A1-F6EECF244321}">
                <p14:modId xmlns:p14="http://schemas.microsoft.com/office/powerpoint/2010/main" val="3092956004"/>
              </p:ext>
            </p:extLst>
          </p:nvPr>
        </p:nvGraphicFramePr>
        <p:xfrm>
          <a:off x="685800" y="1512238"/>
          <a:ext cx="10567219" cy="4608343"/>
        </p:xfrm>
        <a:graphic>
          <a:graphicData uri="http://schemas.openxmlformats.org/drawingml/2006/chart">
            <c:chart xmlns:c="http://schemas.openxmlformats.org/drawingml/2006/chart" xmlns:r="http://schemas.openxmlformats.org/officeDocument/2006/relationships" r:id="rId3"/>
          </a:graphicData>
        </a:graphic>
      </p:graphicFrame>
      <p:pic>
        <p:nvPicPr>
          <p:cNvPr id="3" name="Picture 2" descr="A close-up of a cross&#10;&#10;Description automatically generated">
            <a:extLst>
              <a:ext uri="{FF2B5EF4-FFF2-40B4-BE49-F238E27FC236}">
                <a16:creationId xmlns:a16="http://schemas.microsoft.com/office/drawing/2014/main" id="{2AD68DCC-1E59-C7D7-D651-54815F8C524F}"/>
              </a:ext>
            </a:extLst>
          </p:cNvPr>
          <p:cNvPicPr>
            <a:picLocks noChangeAspect="1"/>
          </p:cNvPicPr>
          <p:nvPr/>
        </p:nvPicPr>
        <p:blipFill>
          <a:blip r:embed="rId4">
            <a:clrChange>
              <a:clrFrom>
                <a:srgbClr val="FFFFFF"/>
              </a:clrFrom>
              <a:clrTo>
                <a:srgbClr val="FFFFFF">
                  <a:alpha val="0"/>
                </a:srgbClr>
              </a:clrTo>
            </a:clrChange>
            <a:alphaModFix amt="20000"/>
          </a:blip>
          <a:stretch>
            <a:fillRect/>
          </a:stretch>
        </p:blipFill>
        <p:spPr>
          <a:xfrm>
            <a:off x="11082681" y="5419041"/>
            <a:ext cx="763407" cy="892486"/>
          </a:xfrm>
          <a:prstGeom prst="rect">
            <a:avLst/>
          </a:prstGeom>
        </p:spPr>
      </p:pic>
    </p:spTree>
    <p:extLst>
      <p:ext uri="{BB962C8B-B14F-4D97-AF65-F5344CB8AC3E}">
        <p14:creationId xmlns:p14="http://schemas.microsoft.com/office/powerpoint/2010/main" val="13799431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95BF71-6E9C-4ED2-5C77-741A8661EF01}"/>
              </a:ext>
            </a:extLst>
          </p:cNvPr>
          <p:cNvSpPr>
            <a:spLocks noGrp="1"/>
          </p:cNvSpPr>
          <p:nvPr>
            <p:ph type="title"/>
          </p:nvPr>
        </p:nvSpPr>
        <p:spPr/>
        <p:txBody>
          <a:bodyPr/>
          <a:lstStyle/>
          <a:p>
            <a:r>
              <a:rPr lang="en-US" dirty="0">
                <a:latin typeface="Tahoma" panose="020B0604030504040204" pitchFamily="34" charset="0"/>
                <a:ea typeface="Tahoma" panose="020B0604030504040204" pitchFamily="34" charset="0"/>
                <a:cs typeface="Tahoma" panose="020B0604030504040204" pitchFamily="34" charset="0"/>
              </a:rPr>
              <a:t>Key Factors – Fraternities	</a:t>
            </a:r>
          </a:p>
        </p:txBody>
      </p:sp>
      <p:sp>
        <p:nvSpPr>
          <p:cNvPr id="3" name="Content Placeholder 2">
            <a:extLst>
              <a:ext uri="{FF2B5EF4-FFF2-40B4-BE49-F238E27FC236}">
                <a16:creationId xmlns:a16="http://schemas.microsoft.com/office/drawing/2014/main" id="{374F8AA4-3DA3-9179-5A64-A3E9C989B2F3}"/>
              </a:ext>
            </a:extLst>
          </p:cNvPr>
          <p:cNvSpPr>
            <a:spLocks noGrp="1"/>
          </p:cNvSpPr>
          <p:nvPr>
            <p:ph idx="1"/>
          </p:nvPr>
        </p:nvSpPr>
        <p:spPr/>
        <p:txBody>
          <a:bodyPr>
            <a:normAutofit/>
          </a:bodyPr>
          <a:lstStyle/>
          <a:p>
            <a:pPr marL="45720" indent="0">
              <a:buNone/>
            </a:pPr>
            <a:r>
              <a:rPr lang="en-US" sz="3200" dirty="0">
                <a:latin typeface="Tahoma" panose="020B0604030504040204" pitchFamily="34" charset="0"/>
                <a:ea typeface="Tahoma" panose="020B0604030504040204" pitchFamily="34" charset="0"/>
                <a:cs typeface="Tahoma" panose="020B0604030504040204" pitchFamily="34" charset="0"/>
              </a:rPr>
              <a:t>Vocations are cultivated by good fraternities – the privileged place.  OFS Art 22</a:t>
            </a:r>
          </a:p>
          <a:p>
            <a:pPr marL="45720" indent="0">
              <a:buNone/>
            </a:pPr>
            <a:endParaRPr lang="en-US" sz="3200" dirty="0">
              <a:latin typeface="Tahoma" panose="020B0604030504040204" pitchFamily="34" charset="0"/>
              <a:ea typeface="Tahoma" panose="020B0604030504040204" pitchFamily="34" charset="0"/>
              <a:cs typeface="Tahoma" panose="020B0604030504040204" pitchFamily="34" charset="0"/>
            </a:endParaRPr>
          </a:p>
          <a:p>
            <a:pPr marL="45720" indent="0">
              <a:buNone/>
            </a:pPr>
            <a:r>
              <a:rPr lang="en-US" sz="3200" dirty="0">
                <a:latin typeface="Tahoma" panose="020B0604030504040204" pitchFamily="34" charset="0"/>
                <a:ea typeface="Tahoma" panose="020B0604030504040204" pitchFamily="34" charset="0"/>
                <a:cs typeface="Tahoma" panose="020B0604030504040204" pitchFamily="34" charset="0"/>
              </a:rPr>
              <a:t>Regions and the CNSA have been working to “prune” our fraternities.  </a:t>
            </a:r>
          </a:p>
          <a:p>
            <a:pPr marL="45720" indent="0">
              <a:buNone/>
            </a:pPr>
            <a:r>
              <a:rPr lang="en-US" sz="3200" dirty="0">
                <a:latin typeface="Tahoma" panose="020B0604030504040204" pitchFamily="34" charset="0"/>
                <a:ea typeface="Tahoma" panose="020B0604030504040204" pitchFamily="34" charset="0"/>
                <a:cs typeface="Tahoma" panose="020B0604030504040204" pitchFamily="34" charset="0"/>
              </a:rPr>
              <a:t>20 fraternities have been deactivated in the last few months. </a:t>
            </a:r>
          </a:p>
        </p:txBody>
      </p:sp>
      <p:sp>
        <p:nvSpPr>
          <p:cNvPr id="4" name="Slide Number Placeholder 3">
            <a:extLst>
              <a:ext uri="{FF2B5EF4-FFF2-40B4-BE49-F238E27FC236}">
                <a16:creationId xmlns:a16="http://schemas.microsoft.com/office/drawing/2014/main" id="{3AF7C014-B71E-8C03-DF47-80A728B4F375}"/>
              </a:ext>
            </a:extLst>
          </p:cNvPr>
          <p:cNvSpPr>
            <a:spLocks noGrp="1"/>
          </p:cNvSpPr>
          <p:nvPr>
            <p:ph type="sldNum" sz="quarter" idx="12"/>
          </p:nvPr>
        </p:nvSpPr>
        <p:spPr/>
        <p:txBody>
          <a:bodyPr/>
          <a:lstStyle/>
          <a:p>
            <a:fld id="{6D22F896-40B5-4ADD-8801-0D06FADFA095}" type="slidenum">
              <a:rPr lang="en-US" smtClean="0"/>
              <a:pPr/>
              <a:t>8</a:t>
            </a:fld>
            <a:endParaRPr lang="en-US" dirty="0"/>
          </a:p>
        </p:txBody>
      </p:sp>
      <p:pic>
        <p:nvPicPr>
          <p:cNvPr id="5" name="Picture 4" descr="A close-up of a cross&#10;&#10;Description automatically generated">
            <a:extLst>
              <a:ext uri="{FF2B5EF4-FFF2-40B4-BE49-F238E27FC236}">
                <a16:creationId xmlns:a16="http://schemas.microsoft.com/office/drawing/2014/main" id="{EAFDEF61-AE61-4DAF-16D4-DCEE13D85EF5}"/>
              </a:ext>
            </a:extLst>
          </p:cNvPr>
          <p:cNvPicPr>
            <a:picLocks noChangeAspect="1"/>
          </p:cNvPicPr>
          <p:nvPr/>
        </p:nvPicPr>
        <p:blipFill>
          <a:blip r:embed="rId2">
            <a:clrChange>
              <a:clrFrom>
                <a:srgbClr val="FFFFFF"/>
              </a:clrFrom>
              <a:clrTo>
                <a:srgbClr val="FFFFFF">
                  <a:alpha val="0"/>
                </a:srgbClr>
              </a:clrTo>
            </a:clrChange>
            <a:alphaModFix amt="20000"/>
          </a:blip>
          <a:stretch>
            <a:fillRect/>
          </a:stretch>
        </p:blipFill>
        <p:spPr>
          <a:xfrm>
            <a:off x="11082681" y="5419041"/>
            <a:ext cx="763407" cy="892486"/>
          </a:xfrm>
          <a:prstGeom prst="rect">
            <a:avLst/>
          </a:prstGeom>
        </p:spPr>
      </p:pic>
    </p:spTree>
    <p:extLst>
      <p:ext uri="{BB962C8B-B14F-4D97-AF65-F5344CB8AC3E}">
        <p14:creationId xmlns:p14="http://schemas.microsoft.com/office/powerpoint/2010/main" val="3426111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FC5B148-0E59-417D-3281-0CE1C70DDA05}"/>
              </a:ext>
            </a:extLst>
          </p:cNvPr>
          <p:cNvSpPr>
            <a:spLocks noGrp="1"/>
          </p:cNvSpPr>
          <p:nvPr>
            <p:ph type="sldNum" sz="quarter" idx="12"/>
          </p:nvPr>
        </p:nvSpPr>
        <p:spPr/>
        <p:txBody>
          <a:bodyPr/>
          <a:lstStyle/>
          <a:p>
            <a:fld id="{6D22F896-40B5-4ADD-8801-0D06FADFA095}" type="slidenum">
              <a:rPr lang="en-US" smtClean="0"/>
              <a:pPr/>
              <a:t>9</a:t>
            </a:fld>
            <a:endParaRPr lang="en-US" dirty="0"/>
          </a:p>
        </p:txBody>
      </p:sp>
      <p:sp>
        <p:nvSpPr>
          <p:cNvPr id="5" name="Oval 4">
            <a:extLst>
              <a:ext uri="{FF2B5EF4-FFF2-40B4-BE49-F238E27FC236}">
                <a16:creationId xmlns:a16="http://schemas.microsoft.com/office/drawing/2014/main" id="{163DDD51-C72F-14A5-3B99-8EF0957F054D}"/>
              </a:ext>
            </a:extLst>
          </p:cNvPr>
          <p:cNvSpPr/>
          <p:nvPr/>
        </p:nvSpPr>
        <p:spPr>
          <a:xfrm>
            <a:off x="1231194" y="1399493"/>
            <a:ext cx="4527755" cy="2241258"/>
          </a:xfrm>
          <a:prstGeom prst="ellipse">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Tahoma" panose="020B0604030504040204" pitchFamily="34" charset="0"/>
                <a:ea typeface="Tahoma" panose="020B0604030504040204" pitchFamily="34" charset="0"/>
                <a:cs typeface="Tahoma" panose="020B0604030504040204" pitchFamily="34" charset="0"/>
              </a:rPr>
              <a:t>4 Regions with</a:t>
            </a:r>
          </a:p>
          <a:p>
            <a:pPr algn="ctr"/>
            <a:r>
              <a:rPr lang="en-US" b="1" dirty="0">
                <a:solidFill>
                  <a:schemeClr val="tx1"/>
                </a:solidFill>
                <a:latin typeface="Tahoma" panose="020B0604030504040204" pitchFamily="34" charset="0"/>
                <a:ea typeface="Tahoma" panose="020B0604030504040204" pitchFamily="34" charset="0"/>
                <a:cs typeface="Tahoma" panose="020B0604030504040204" pitchFamily="34" charset="0"/>
              </a:rPr>
              <a:t>&lt; 7 Fraternities</a:t>
            </a:r>
          </a:p>
        </p:txBody>
      </p:sp>
      <p:sp>
        <p:nvSpPr>
          <p:cNvPr id="6" name="Oval 5">
            <a:extLst>
              <a:ext uri="{FF2B5EF4-FFF2-40B4-BE49-F238E27FC236}">
                <a16:creationId xmlns:a16="http://schemas.microsoft.com/office/drawing/2014/main" id="{CDD374A0-13E0-0B21-59C7-33DC5891D34D}"/>
              </a:ext>
            </a:extLst>
          </p:cNvPr>
          <p:cNvSpPr/>
          <p:nvPr/>
        </p:nvSpPr>
        <p:spPr>
          <a:xfrm>
            <a:off x="1187097" y="3807799"/>
            <a:ext cx="4615951" cy="2241258"/>
          </a:xfrm>
          <a:prstGeom prst="ellipse">
            <a:avLst/>
          </a:prstGeom>
          <a:solidFill>
            <a:schemeClr val="accent4">
              <a:lumMod val="40000"/>
              <a:lumOff val="60000"/>
            </a:schemeClr>
          </a:solidFill>
          <a:ln>
            <a:solidFill>
              <a:schemeClr val="accent4">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Tahoma" panose="020B0604030504040204" pitchFamily="34" charset="0"/>
                <a:ea typeface="Tahoma" panose="020B0604030504040204" pitchFamily="34" charset="0"/>
                <a:cs typeface="Tahoma" panose="020B0604030504040204" pitchFamily="34" charset="0"/>
              </a:rPr>
              <a:t>9 Regions with </a:t>
            </a:r>
          </a:p>
          <a:p>
            <a:pPr algn="ctr"/>
            <a:r>
              <a:rPr lang="en-US" b="1" dirty="0">
                <a:solidFill>
                  <a:schemeClr val="tx1"/>
                </a:solidFill>
                <a:latin typeface="Tahoma" panose="020B0604030504040204" pitchFamily="34" charset="0"/>
                <a:ea typeface="Tahoma" panose="020B0604030504040204" pitchFamily="34" charset="0"/>
                <a:cs typeface="Tahoma" panose="020B0604030504040204" pitchFamily="34" charset="0"/>
              </a:rPr>
              <a:t>8-15 Fraternities</a:t>
            </a:r>
          </a:p>
        </p:txBody>
      </p:sp>
      <p:sp>
        <p:nvSpPr>
          <p:cNvPr id="7" name="Oval 6">
            <a:extLst>
              <a:ext uri="{FF2B5EF4-FFF2-40B4-BE49-F238E27FC236}">
                <a16:creationId xmlns:a16="http://schemas.microsoft.com/office/drawing/2014/main" id="{1F8749E1-C4E5-4E34-76BF-2A1FCBE22986}"/>
              </a:ext>
            </a:extLst>
          </p:cNvPr>
          <p:cNvSpPr/>
          <p:nvPr/>
        </p:nvSpPr>
        <p:spPr>
          <a:xfrm>
            <a:off x="6095998" y="3697151"/>
            <a:ext cx="4483981" cy="2385663"/>
          </a:xfrm>
          <a:prstGeom prst="ellipse">
            <a:avLst/>
          </a:prstGeom>
          <a:solidFill>
            <a:schemeClr val="accent5">
              <a:lumMod val="20000"/>
              <a:lumOff val="80000"/>
            </a:schemeClr>
          </a:solidFill>
          <a:ln>
            <a:solidFill>
              <a:schemeClr val="accent5">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Tahoma" panose="020B0604030504040204" pitchFamily="34" charset="0"/>
                <a:ea typeface="Tahoma" panose="020B0604030504040204" pitchFamily="34" charset="0"/>
                <a:cs typeface="Tahoma" panose="020B0604030504040204" pitchFamily="34" charset="0"/>
              </a:rPr>
              <a:t>11 Regions with</a:t>
            </a:r>
          </a:p>
          <a:p>
            <a:pPr algn="ctr"/>
            <a:r>
              <a:rPr lang="en-US" b="1" dirty="0">
                <a:solidFill>
                  <a:schemeClr val="tx1"/>
                </a:solidFill>
                <a:latin typeface="Tahoma" panose="020B0604030504040204" pitchFamily="34" charset="0"/>
                <a:ea typeface="Tahoma" panose="020B0604030504040204" pitchFamily="34" charset="0"/>
                <a:cs typeface="Tahoma" panose="020B0604030504040204" pitchFamily="34" charset="0"/>
              </a:rPr>
              <a:t>16-24 Fraternities</a:t>
            </a:r>
          </a:p>
        </p:txBody>
      </p:sp>
      <p:sp>
        <p:nvSpPr>
          <p:cNvPr id="8" name="Oval 7">
            <a:extLst>
              <a:ext uri="{FF2B5EF4-FFF2-40B4-BE49-F238E27FC236}">
                <a16:creationId xmlns:a16="http://schemas.microsoft.com/office/drawing/2014/main" id="{09F8CDEF-4FF2-243F-DBC5-E94B92CCA673}"/>
              </a:ext>
            </a:extLst>
          </p:cNvPr>
          <p:cNvSpPr/>
          <p:nvPr/>
        </p:nvSpPr>
        <p:spPr>
          <a:xfrm>
            <a:off x="6095997" y="1385386"/>
            <a:ext cx="4483981" cy="2241258"/>
          </a:xfrm>
          <a:prstGeom prst="ellipse">
            <a:avLst/>
          </a:prstGeom>
          <a:solidFill>
            <a:srgbClr val="BFAED6"/>
          </a:solidFill>
          <a:ln>
            <a:solidFill>
              <a:schemeClr val="accent5">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Tahoma" panose="020B0604030504040204" pitchFamily="34" charset="0"/>
                <a:ea typeface="Tahoma" panose="020B0604030504040204" pitchFamily="34" charset="0"/>
                <a:cs typeface="Tahoma" panose="020B0604030504040204" pitchFamily="34" charset="0"/>
              </a:rPr>
              <a:t>6 Regions with </a:t>
            </a:r>
          </a:p>
          <a:p>
            <a:pPr algn="ctr"/>
            <a:r>
              <a:rPr lang="en-US" b="1" dirty="0">
                <a:solidFill>
                  <a:schemeClr val="tx1"/>
                </a:solidFill>
                <a:latin typeface="Tahoma" panose="020B0604030504040204" pitchFamily="34" charset="0"/>
                <a:ea typeface="Tahoma" panose="020B0604030504040204" pitchFamily="34" charset="0"/>
                <a:cs typeface="Tahoma" panose="020B0604030504040204" pitchFamily="34" charset="0"/>
              </a:rPr>
              <a:t>25-32 Fraternities</a:t>
            </a:r>
          </a:p>
        </p:txBody>
      </p:sp>
      <p:sp>
        <p:nvSpPr>
          <p:cNvPr id="3" name="Title 1">
            <a:extLst>
              <a:ext uri="{FF2B5EF4-FFF2-40B4-BE49-F238E27FC236}">
                <a16:creationId xmlns:a16="http://schemas.microsoft.com/office/drawing/2014/main" id="{0066A0F4-8DBC-DAA1-1ABA-7FA42A303726}"/>
              </a:ext>
            </a:extLst>
          </p:cNvPr>
          <p:cNvSpPr>
            <a:spLocks noGrp="1"/>
          </p:cNvSpPr>
          <p:nvPr>
            <p:ph type="title"/>
          </p:nvPr>
        </p:nvSpPr>
        <p:spPr>
          <a:xfrm>
            <a:off x="1273629" y="464457"/>
            <a:ext cx="9875520" cy="1356360"/>
          </a:xfrm>
        </p:spPr>
        <p:txBody>
          <a:bodyPr>
            <a:noAutofit/>
          </a:bodyPr>
          <a:lstStyle/>
          <a:p>
            <a:r>
              <a:rPr lang="en-US" sz="4400" dirty="0">
                <a:latin typeface="Tahoma" panose="020B0604030504040204" pitchFamily="34" charset="0"/>
                <a:ea typeface="Tahoma" panose="020B0604030504040204" pitchFamily="34" charset="0"/>
                <a:cs typeface="Tahoma" panose="020B0604030504040204" pitchFamily="34" charset="0"/>
              </a:rPr>
              <a:t>Breakdown of regions by </a:t>
            </a:r>
            <a:r>
              <a:rPr lang="en-US" dirty="0">
                <a:latin typeface="Tahoma" panose="020B0604030504040204" pitchFamily="34" charset="0"/>
                <a:ea typeface="Tahoma" panose="020B0604030504040204" pitchFamily="34" charset="0"/>
                <a:cs typeface="Tahoma" panose="020B0604030504040204" pitchFamily="34" charset="0"/>
              </a:rPr>
              <a:t>fraternities</a:t>
            </a:r>
            <a:endParaRPr lang="en-US" sz="4400" dirty="0">
              <a:latin typeface="Tahoma" panose="020B0604030504040204" pitchFamily="34" charset="0"/>
              <a:ea typeface="Tahoma" panose="020B0604030504040204" pitchFamily="34" charset="0"/>
              <a:cs typeface="Tahoma" panose="020B0604030504040204" pitchFamily="34" charset="0"/>
            </a:endParaRPr>
          </a:p>
        </p:txBody>
      </p:sp>
      <p:pic>
        <p:nvPicPr>
          <p:cNvPr id="9" name="Picture 8" descr="A close-up of a cross&#10;&#10;Description automatically generated">
            <a:extLst>
              <a:ext uri="{FF2B5EF4-FFF2-40B4-BE49-F238E27FC236}">
                <a16:creationId xmlns:a16="http://schemas.microsoft.com/office/drawing/2014/main" id="{BFFEB3C4-DA70-B9DA-733B-C5B5D3F6B2EB}"/>
              </a:ext>
            </a:extLst>
          </p:cNvPr>
          <p:cNvPicPr>
            <a:picLocks noChangeAspect="1"/>
          </p:cNvPicPr>
          <p:nvPr/>
        </p:nvPicPr>
        <p:blipFill>
          <a:blip r:embed="rId2">
            <a:clrChange>
              <a:clrFrom>
                <a:srgbClr val="FFFFFF"/>
              </a:clrFrom>
              <a:clrTo>
                <a:srgbClr val="FFFFFF">
                  <a:alpha val="0"/>
                </a:srgbClr>
              </a:clrTo>
            </a:clrChange>
            <a:alphaModFix amt="20000"/>
          </a:blip>
          <a:stretch>
            <a:fillRect/>
          </a:stretch>
        </p:blipFill>
        <p:spPr>
          <a:xfrm>
            <a:off x="11082681" y="5419041"/>
            <a:ext cx="763407" cy="892486"/>
          </a:xfrm>
          <a:prstGeom prst="rect">
            <a:avLst/>
          </a:prstGeom>
        </p:spPr>
      </p:pic>
    </p:spTree>
    <p:extLst>
      <p:ext uri="{BB962C8B-B14F-4D97-AF65-F5344CB8AC3E}">
        <p14:creationId xmlns:p14="http://schemas.microsoft.com/office/powerpoint/2010/main" val="1372577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theme/theme1.xml><?xml version="1.0" encoding="utf-8"?>
<a:theme xmlns:a="http://schemas.openxmlformats.org/drawingml/2006/main" name="Basis">
  <a:themeElements>
    <a:clrScheme name="Custom 1">
      <a:dk1>
        <a:srgbClr val="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Basis">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sis">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Basis" id="{5665723A-49BA-4B57-8411-A56F8F207965}" vid="{90E45F77-AEFC-46EF-A7C1-5B338C297B0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788" row="1">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C8C10BC9-3780-4BA8-B00C-3BFEE0C6DE05}">
  <we:reference id="wa104178141" version="4.3.3.0" store="en-US" storeType="OMEX"/>
  <we:alternateReferences>
    <we:reference id="WA104178141" version="4.3.3.0" store=""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emplate>Basis</Template>
  <TotalTime>6017</TotalTime>
  <Words>1352</Words>
  <Application>Microsoft Office PowerPoint</Application>
  <PresentationFormat>Widescreen</PresentationFormat>
  <Paragraphs>281</Paragraphs>
  <Slides>36</Slides>
  <Notes>12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36</vt:i4>
      </vt:variant>
    </vt:vector>
  </HeadingPairs>
  <TitlesOfParts>
    <vt:vector size="42" baseType="lpstr">
      <vt:lpstr>Arial</vt:lpstr>
      <vt:lpstr>Arial Narrow</vt:lpstr>
      <vt:lpstr>Calibri</vt:lpstr>
      <vt:lpstr>Corbel</vt:lpstr>
      <vt:lpstr>Tahoma</vt:lpstr>
      <vt:lpstr>Basis</vt:lpstr>
      <vt:lpstr>PowerPoint Presentation</vt:lpstr>
      <vt:lpstr>  </vt:lpstr>
      <vt:lpstr>Overview</vt:lpstr>
      <vt:lpstr>PowerPoint Presentation</vt:lpstr>
      <vt:lpstr>Facts and Figures</vt:lpstr>
      <vt:lpstr>  </vt:lpstr>
      <vt:lpstr>Total Active professed</vt:lpstr>
      <vt:lpstr>Key Factors – Fraternities </vt:lpstr>
      <vt:lpstr>Breakdown of regions by fraternities</vt:lpstr>
      <vt:lpstr>Breakdown of regions by fraternities</vt:lpstr>
      <vt:lpstr>PowerPoint Presentation</vt:lpstr>
      <vt:lpstr>Breakdown of Fraternities by age</vt:lpstr>
      <vt:lpstr>PowerPoint Presentation</vt:lpstr>
      <vt:lpstr>PowerPoint Presentation</vt:lpstr>
      <vt:lpstr>  </vt:lpstr>
      <vt:lpstr>Breakdown of Age of Members</vt:lpstr>
      <vt:lpstr>PowerPoint Presentation</vt:lpstr>
      <vt:lpstr>Generational Categories</vt:lpstr>
      <vt:lpstr>PowerPoint Presentation</vt:lpstr>
      <vt:lpstr>Bottomline </vt:lpstr>
      <vt:lpstr>PowerPoint Presentation</vt:lpstr>
      <vt:lpstr>  </vt:lpstr>
      <vt:lpstr>PowerPoint Presentation</vt:lpstr>
      <vt:lpstr>Accomplishments </vt:lpstr>
      <vt:lpstr>Accomplishments </vt:lpstr>
      <vt:lpstr>Accomplishments </vt:lpstr>
      <vt:lpstr>  </vt:lpstr>
      <vt:lpstr>Who We Are</vt:lpstr>
      <vt:lpstr>PowerPoint Presentation</vt:lpstr>
      <vt:lpstr>PowerPoint Presentation</vt:lpstr>
      <vt:lpstr>Who We Are</vt:lpstr>
      <vt:lpstr>What’s next?</vt:lpstr>
      <vt:lpstr>PowerPoint Presentation</vt:lpstr>
      <vt:lpstr>  </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did I get here?</dc:title>
  <dc:creator>Jane DeRose-Bamman</dc:creator>
  <cp:lastModifiedBy>Susan Ronan</cp:lastModifiedBy>
  <cp:revision>184</cp:revision>
  <cp:lastPrinted>2023-08-26T02:13:57Z</cp:lastPrinted>
  <dcterms:created xsi:type="dcterms:W3CDTF">2023-05-22T03:38:51Z</dcterms:created>
  <dcterms:modified xsi:type="dcterms:W3CDTF">2025-09-10T14:30:23Z</dcterms:modified>
</cp:coreProperties>
</file>