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8" r:id="rId2"/>
  </p:sldMasterIdLst>
  <p:notesMasterIdLst>
    <p:notesMasterId r:id="rId45"/>
  </p:notesMasterIdLst>
  <p:sldIdLst>
    <p:sldId id="325" r:id="rId3"/>
    <p:sldId id="316" r:id="rId4"/>
    <p:sldId id="282" r:id="rId5"/>
    <p:sldId id="306" r:id="rId6"/>
    <p:sldId id="304" r:id="rId7"/>
    <p:sldId id="305" r:id="rId8"/>
    <p:sldId id="307" r:id="rId9"/>
    <p:sldId id="259" r:id="rId10"/>
    <p:sldId id="296" r:id="rId11"/>
    <p:sldId id="279" r:id="rId12"/>
    <p:sldId id="308" r:id="rId13"/>
    <p:sldId id="309" r:id="rId14"/>
    <p:sldId id="262" r:id="rId15"/>
    <p:sldId id="263" r:id="rId16"/>
    <p:sldId id="315" r:id="rId17"/>
    <p:sldId id="265" r:id="rId18"/>
    <p:sldId id="266" r:id="rId19"/>
    <p:sldId id="267" r:id="rId20"/>
    <p:sldId id="314" r:id="rId21"/>
    <p:sldId id="270" r:id="rId22"/>
    <p:sldId id="271" r:id="rId23"/>
    <p:sldId id="283" r:id="rId24"/>
    <p:sldId id="284" r:id="rId25"/>
    <p:sldId id="324" r:id="rId26"/>
    <p:sldId id="318" r:id="rId27"/>
    <p:sldId id="289" r:id="rId28"/>
    <p:sldId id="281" r:id="rId29"/>
    <p:sldId id="278" r:id="rId30"/>
    <p:sldId id="298" r:id="rId31"/>
    <p:sldId id="295" r:id="rId32"/>
    <p:sldId id="293" r:id="rId33"/>
    <p:sldId id="291" r:id="rId34"/>
    <p:sldId id="294" r:id="rId35"/>
    <p:sldId id="273" r:id="rId36"/>
    <p:sldId id="317" r:id="rId37"/>
    <p:sldId id="299" r:id="rId38"/>
    <p:sldId id="275" r:id="rId39"/>
    <p:sldId id="297" r:id="rId40"/>
    <p:sldId id="274" r:id="rId41"/>
    <p:sldId id="276" r:id="rId42"/>
    <p:sldId id="277" r:id="rId43"/>
    <p:sldId id="290"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nes marie Sister" initials="AmS" lastIdx="2" clrIdx="0">
    <p:extLst>
      <p:ext uri="{19B8F6BF-5375-455C-9EA6-DF929625EA0E}">
        <p15:presenceInfo xmlns:p15="http://schemas.microsoft.com/office/powerpoint/2012/main" userId="S::Sister.Agnes.Marie@franciscanalliance.org::0800dba5-97a7-40d1-90fa-43077096cd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AD9A"/>
    <a:srgbClr val="542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7161" autoAdjust="0"/>
  </p:normalViewPr>
  <p:slideViewPr>
    <p:cSldViewPr snapToGrid="0">
      <p:cViewPr varScale="1">
        <p:scale>
          <a:sx n="86" d="100"/>
          <a:sy n="86" d="100"/>
        </p:scale>
        <p:origin x="1554" y="78"/>
      </p:cViewPr>
      <p:guideLst/>
    </p:cSldViewPr>
  </p:slideViewPr>
  <p:notesTextViewPr>
    <p:cViewPr>
      <p:scale>
        <a:sx n="1" d="1"/>
        <a:sy n="1" d="1"/>
      </p:scale>
      <p:origin x="0" y="0"/>
    </p:cViewPr>
  </p:notesTextViewPr>
  <p:sorterViewPr>
    <p:cViewPr>
      <p:scale>
        <a:sx n="130" d="100"/>
        <a:sy n="130" d="100"/>
      </p:scale>
      <p:origin x="0" y="-291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BCBF4-915F-40AF-9C65-7626A58EFD73}"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399E0-1B65-4F64-BA00-900CAD963026}" type="slidenum">
              <a:rPr lang="en-US" smtClean="0"/>
              <a:t>‹#›</a:t>
            </a:fld>
            <a:endParaRPr lang="en-US"/>
          </a:p>
        </p:txBody>
      </p:sp>
    </p:spTree>
    <p:extLst>
      <p:ext uri="{BB962C8B-B14F-4D97-AF65-F5344CB8AC3E}">
        <p14:creationId xmlns:p14="http://schemas.microsoft.com/office/powerpoint/2010/main" val="2992833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1"/>
                </a:solidFill>
                <a:effectLst/>
                <a:uLnTx/>
                <a:uFillTx/>
                <a:latin typeface="Tempus Sans ITC" panose="04020404030D07020202" pitchFamily="82" charset="0"/>
                <a:ea typeface="+mn-ea"/>
                <a:cs typeface="+mn-cs"/>
              </a:rPr>
              <a:t>A Call to Prophetic Creativity- </a:t>
            </a:r>
            <a:r>
              <a:rPr lang="en-US" sz="1200" b="0" dirty="0">
                <a:solidFill>
                  <a:schemeClr val="tx1"/>
                </a:solidFill>
                <a:latin typeface="Tempus Sans ITC" panose="04020404030D07020202" pitchFamily="82" charset="0"/>
                <a:ea typeface="+mn-ea"/>
                <a:cs typeface="+mn-cs"/>
              </a:rPr>
              <a:t>Presented by:  Sr. Agnes Marie Regan, OSF</a:t>
            </a:r>
            <a:endParaRPr lang="en-US"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4399E0-1B65-4F64-BA00-900CAD9630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80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C01AD5-79AF-4BE0-9E56-1BE97BD4FAF0}" type="slidenum">
              <a:rPr lang="en-US" smtClean="0"/>
              <a:t>11</a:t>
            </a:fld>
            <a:endParaRPr lang="en-US"/>
          </a:p>
        </p:txBody>
      </p:sp>
    </p:spTree>
    <p:extLst>
      <p:ext uri="{BB962C8B-B14F-4D97-AF65-F5344CB8AC3E}">
        <p14:creationId xmlns:p14="http://schemas.microsoft.com/office/powerpoint/2010/main" val="3098002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my Regional, National, International Fraternity do that?</a:t>
            </a:r>
          </a:p>
          <a:p>
            <a:endParaRPr lang="en-US" dirty="0"/>
          </a:p>
          <a:p>
            <a:r>
              <a:rPr lang="en-US" dirty="0"/>
              <a:t>If we follow  in the footsteps of St. Francis, how can we NOT do that and still be faithful to what we promised?  Namely;  “ . . . To be a faithful witness and instrument of the [Church’s] mission among all people </a:t>
            </a:r>
            <a:r>
              <a:rPr lang="en-US" b="1" dirty="0"/>
              <a:t>(Ritual</a:t>
            </a:r>
            <a:r>
              <a:rPr lang="en-US" b="0" dirty="0"/>
              <a:t>, p. 25)</a:t>
            </a:r>
            <a:r>
              <a:rPr lang="en-US" b="1" dirty="0"/>
              <a:t>.”</a:t>
            </a:r>
            <a:r>
              <a:rPr lang="en-US" dirty="0"/>
              <a:t> </a:t>
            </a:r>
          </a:p>
        </p:txBody>
      </p:sp>
      <p:sp>
        <p:nvSpPr>
          <p:cNvPr id="4" name="Slide Number Placeholder 3"/>
          <p:cNvSpPr>
            <a:spLocks noGrp="1"/>
          </p:cNvSpPr>
          <p:nvPr>
            <p:ph type="sldNum" sz="quarter" idx="5"/>
          </p:nvPr>
        </p:nvSpPr>
        <p:spPr/>
        <p:txBody>
          <a:bodyPr/>
          <a:lstStyle/>
          <a:p>
            <a:fld id="{89C01AD5-79AF-4BE0-9E56-1BE97BD4FAF0}" type="slidenum">
              <a:rPr lang="en-US" smtClean="0"/>
              <a:t>12</a:t>
            </a:fld>
            <a:endParaRPr lang="en-US"/>
          </a:p>
        </p:txBody>
      </p:sp>
    </p:spTree>
    <p:extLst>
      <p:ext uri="{BB962C8B-B14F-4D97-AF65-F5344CB8AC3E}">
        <p14:creationId xmlns:p14="http://schemas.microsoft.com/office/powerpoint/2010/main" val="1248680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words from SFO legislation are important ANIMATE and GUIDE</a:t>
            </a:r>
          </a:p>
          <a:p>
            <a:endParaRPr lang="en-US" dirty="0"/>
          </a:p>
          <a:p>
            <a:r>
              <a:rPr lang="en-US" dirty="0"/>
              <a:t>	-- not limited to administration and bureaucracy</a:t>
            </a:r>
          </a:p>
          <a:p>
            <a:endParaRPr lang="en-US" dirty="0"/>
          </a:p>
          <a:p>
            <a:r>
              <a:rPr lang="en-US" dirty="0"/>
              <a:t>	--MOST IMPORTANTLY – focused on the HEART OF OUR CALL – living the GOSPEL OF OUR LORD JESUS CHRIST</a:t>
            </a:r>
          </a:p>
          <a:p>
            <a:endParaRPr lang="en-US" dirty="0"/>
          </a:p>
          <a:p>
            <a:r>
              <a:rPr lang="en-US" dirty="0"/>
              <a:t>HOW?   ITEMS MENTIONED ARE NOT EXHAUSTIVE . . . Time to be CREATIVE</a:t>
            </a:r>
          </a:p>
        </p:txBody>
      </p:sp>
      <p:sp>
        <p:nvSpPr>
          <p:cNvPr id="4" name="Slide Number Placeholder 3"/>
          <p:cNvSpPr>
            <a:spLocks noGrp="1"/>
          </p:cNvSpPr>
          <p:nvPr>
            <p:ph type="sldNum" sz="quarter" idx="5"/>
          </p:nvPr>
        </p:nvSpPr>
        <p:spPr/>
        <p:txBody>
          <a:bodyPr/>
          <a:lstStyle/>
          <a:p>
            <a:fld id="{89C01AD5-79AF-4BE0-9E56-1BE97BD4FAF0}" type="slidenum">
              <a:rPr lang="en-US" smtClean="0"/>
              <a:t>13</a:t>
            </a:fld>
            <a:endParaRPr lang="en-US"/>
          </a:p>
        </p:txBody>
      </p:sp>
    </p:spTree>
    <p:extLst>
      <p:ext uri="{BB962C8B-B14F-4D97-AF65-F5344CB8AC3E}">
        <p14:creationId xmlns:p14="http://schemas.microsoft.com/office/powerpoint/2010/main" val="847720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IL states emphatically that to achieve this goal “prophetic creativity is required.”  To accomplish any one of those and / or all three requires courage and prophetic creativity</a:t>
            </a:r>
          </a:p>
        </p:txBody>
      </p:sp>
      <p:sp>
        <p:nvSpPr>
          <p:cNvPr id="4" name="Slide Number Placeholder 3"/>
          <p:cNvSpPr>
            <a:spLocks noGrp="1"/>
          </p:cNvSpPr>
          <p:nvPr>
            <p:ph type="sldNum" sz="quarter" idx="5"/>
          </p:nvPr>
        </p:nvSpPr>
        <p:spPr/>
        <p:txBody>
          <a:bodyPr/>
          <a:lstStyle/>
          <a:p>
            <a:fld id="{89C01AD5-79AF-4BE0-9E56-1BE97BD4FAF0}" type="slidenum">
              <a:rPr lang="en-US" smtClean="0"/>
              <a:t>14</a:t>
            </a:fld>
            <a:endParaRPr lang="en-US"/>
          </a:p>
        </p:txBody>
      </p:sp>
    </p:spTree>
    <p:extLst>
      <p:ext uri="{BB962C8B-B14F-4D97-AF65-F5344CB8AC3E}">
        <p14:creationId xmlns:p14="http://schemas.microsoft.com/office/powerpoint/2010/main" val="330365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my Regional, National, International Fraternity do that?</a:t>
            </a:r>
          </a:p>
          <a:p>
            <a:endParaRPr lang="en-US" dirty="0"/>
          </a:p>
          <a:p>
            <a:r>
              <a:rPr lang="en-US" dirty="0"/>
              <a:t>If we follow  in the footsteps of St. Francis, how can we NOT do that and still be faithful to what we promised?  Namely;  “ . . . To be a faithful witness and instrument of the [Church’s] mission among all people </a:t>
            </a:r>
            <a:r>
              <a:rPr lang="en-US" b="1" dirty="0"/>
              <a:t>(Ritual</a:t>
            </a:r>
            <a:r>
              <a:rPr lang="en-US" b="0" dirty="0"/>
              <a:t>, p. 25)</a:t>
            </a:r>
            <a:r>
              <a:rPr lang="en-US" b="1" dirty="0"/>
              <a:t>.”</a:t>
            </a:r>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C01AD5-79AF-4BE0-9E56-1BE97BD4FA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684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Co-responsibility --- needs to be seriously pondered and its implementation encouraged.</a:t>
            </a:r>
          </a:p>
          <a:p>
            <a:endParaRPr lang="en-US" dirty="0"/>
          </a:p>
          <a:p>
            <a:r>
              <a:rPr lang="en-US" dirty="0"/>
              <a:t>Fraternity implies co-responsibility and I cannot push off, shove off, or excuse myself from my share of fraternal life in all its manifestations – personal presence, witness, prayer, collaboration, etc. </a:t>
            </a:r>
          </a:p>
        </p:txBody>
      </p:sp>
      <p:sp>
        <p:nvSpPr>
          <p:cNvPr id="4" name="Slide Number Placeholder 3"/>
          <p:cNvSpPr>
            <a:spLocks noGrp="1"/>
          </p:cNvSpPr>
          <p:nvPr>
            <p:ph type="sldNum" sz="quarter" idx="5"/>
          </p:nvPr>
        </p:nvSpPr>
        <p:spPr/>
        <p:txBody>
          <a:bodyPr/>
          <a:lstStyle/>
          <a:p>
            <a:fld id="{89C01AD5-79AF-4BE0-9E56-1BE97BD4FAF0}" type="slidenum">
              <a:rPr lang="en-US" smtClean="0"/>
              <a:t>16</a:t>
            </a:fld>
            <a:endParaRPr lang="en-US"/>
          </a:p>
        </p:txBody>
      </p:sp>
    </p:spTree>
    <p:extLst>
      <p:ext uri="{BB962C8B-B14F-4D97-AF65-F5344CB8AC3E}">
        <p14:creationId xmlns:p14="http://schemas.microsoft.com/office/powerpoint/2010/main" val="4293197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C01AD5-79AF-4BE0-9E56-1BE97BD4FAF0}" type="slidenum">
              <a:rPr lang="en-US" smtClean="0"/>
              <a:t>17</a:t>
            </a:fld>
            <a:endParaRPr lang="en-US"/>
          </a:p>
        </p:txBody>
      </p:sp>
    </p:spTree>
    <p:extLst>
      <p:ext uri="{BB962C8B-B14F-4D97-AF65-F5344CB8AC3E}">
        <p14:creationId xmlns:p14="http://schemas.microsoft.com/office/powerpoint/2010/main" val="1207512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imagine how living this way would re-light the world on fire with love for Jesus and the Church as it did through our Holy Father, St. Francis?</a:t>
            </a:r>
          </a:p>
        </p:txBody>
      </p:sp>
      <p:sp>
        <p:nvSpPr>
          <p:cNvPr id="4" name="Slide Number Placeholder 3"/>
          <p:cNvSpPr>
            <a:spLocks noGrp="1"/>
          </p:cNvSpPr>
          <p:nvPr>
            <p:ph type="sldNum" sz="quarter" idx="5"/>
          </p:nvPr>
        </p:nvSpPr>
        <p:spPr/>
        <p:txBody>
          <a:bodyPr/>
          <a:lstStyle/>
          <a:p>
            <a:fld id="{89C01AD5-79AF-4BE0-9E56-1BE97BD4FAF0}" type="slidenum">
              <a:rPr lang="en-US" smtClean="0"/>
              <a:t>18</a:t>
            </a:fld>
            <a:endParaRPr lang="en-US"/>
          </a:p>
        </p:txBody>
      </p:sp>
    </p:spTree>
    <p:extLst>
      <p:ext uri="{BB962C8B-B14F-4D97-AF65-F5344CB8AC3E}">
        <p14:creationId xmlns:p14="http://schemas.microsoft.com/office/powerpoint/2010/main" val="1926441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three gifts?  </a:t>
            </a:r>
          </a:p>
          <a:p>
            <a:endParaRPr lang="en-US" dirty="0"/>
          </a:p>
          <a:p>
            <a:pPr marL="228600" indent="-228600">
              <a:buAutoNum type="arabicPeriod"/>
            </a:pPr>
            <a:r>
              <a:rPr lang="en-US" dirty="0"/>
              <a:t>The INSTRUMENTUL LABORIS</a:t>
            </a:r>
          </a:p>
          <a:p>
            <a:pPr marL="228600" indent="-228600">
              <a:buAutoNum type="arabicPeriod"/>
            </a:pPr>
            <a:endParaRPr lang="en-US" dirty="0"/>
          </a:p>
          <a:p>
            <a:pPr marL="228600" indent="-228600">
              <a:buAutoNum type="arabicPeriod"/>
            </a:pPr>
            <a:r>
              <a:rPr lang="en-US" dirty="0"/>
              <a:t>The Encyclical Letter of our Holy Father, FRATELLI TUTTI</a:t>
            </a:r>
          </a:p>
          <a:p>
            <a:pPr marL="228600" indent="-228600">
              <a:buAutoNum type="arabicPeriod"/>
            </a:pPr>
            <a:endParaRPr lang="en-US" dirty="0"/>
          </a:p>
          <a:p>
            <a:pPr marL="228600" indent="-228600">
              <a:buAutoNum type="arabicPeriod" startAt="3"/>
            </a:pPr>
            <a:r>
              <a:rPr lang="en-US" dirty="0"/>
              <a:t>The CHRISTMAS LETTER of the Ministers General “HOPE IS BOLD”</a:t>
            </a:r>
          </a:p>
          <a:p>
            <a:pPr marL="228600" indent="-228600">
              <a:buAutoNum type="arabicPeriod" startAt="3"/>
            </a:pPr>
            <a:endParaRPr lang="en-US" dirty="0"/>
          </a:p>
          <a:p>
            <a:pPr marL="0" indent="0">
              <a:buNone/>
            </a:pPr>
            <a:endParaRPr lang="en-US" dirty="0"/>
          </a:p>
          <a:p>
            <a:pPr marL="0" indent="0">
              <a:buNone/>
            </a:pPr>
            <a:r>
              <a:rPr lang="en-US" dirty="0"/>
              <a:t>Together these three documents present a daring, but exciting challenge to REBUILD by taping into the </a:t>
            </a:r>
            <a:r>
              <a:rPr lang="en-US" i="1" dirty="0"/>
              <a:t>prophetic </a:t>
            </a:r>
            <a:r>
              <a:rPr lang="en-US" i="0" dirty="0"/>
              <a:t>gifts given to all of us at Baptism and Confirmation and through  our Profession of the Gospel life.</a:t>
            </a:r>
          </a:p>
          <a:p>
            <a:pPr marL="0" indent="0">
              <a:buNone/>
            </a:pPr>
            <a:endParaRPr lang="en-US" i="0" dirty="0"/>
          </a:p>
          <a:p>
            <a:pPr marL="0" indent="0">
              <a:buNone/>
            </a:pPr>
            <a:r>
              <a:rPr lang="en-US" i="0" dirty="0"/>
              <a:t>So, God is continuing to chart our course. </a:t>
            </a:r>
            <a:endParaRPr lang="en-US" dirty="0"/>
          </a:p>
        </p:txBody>
      </p:sp>
      <p:sp>
        <p:nvSpPr>
          <p:cNvPr id="4" name="Slide Number Placeholder 3"/>
          <p:cNvSpPr>
            <a:spLocks noGrp="1"/>
          </p:cNvSpPr>
          <p:nvPr>
            <p:ph type="sldNum" sz="quarter" idx="5"/>
          </p:nvPr>
        </p:nvSpPr>
        <p:spPr/>
        <p:txBody>
          <a:bodyPr/>
          <a:lstStyle/>
          <a:p>
            <a:fld id="{89C01AD5-79AF-4BE0-9E56-1BE97BD4FAF0}" type="slidenum">
              <a:rPr lang="en-US" smtClean="0"/>
              <a:t>19</a:t>
            </a:fld>
            <a:endParaRPr lang="en-US"/>
          </a:p>
        </p:txBody>
      </p:sp>
    </p:spTree>
    <p:extLst>
      <p:ext uri="{BB962C8B-B14F-4D97-AF65-F5344CB8AC3E}">
        <p14:creationId xmlns:p14="http://schemas.microsoft.com/office/powerpoint/2010/main" val="810992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C01AD5-79AF-4BE0-9E56-1BE97BD4FAF0}" type="slidenum">
              <a:rPr lang="en-US" smtClean="0"/>
              <a:t>21</a:t>
            </a:fld>
            <a:endParaRPr lang="en-US"/>
          </a:p>
        </p:txBody>
      </p:sp>
    </p:spTree>
    <p:extLst>
      <p:ext uri="{BB962C8B-B14F-4D97-AF65-F5344CB8AC3E}">
        <p14:creationId xmlns:p14="http://schemas.microsoft.com/office/powerpoint/2010/main" val="3279303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“Wherever we are . . .place, hour, time of day . . . let us give thanks to the Most High and Supreme Eternal God Trinity and Unity, Father, Son and Holy Spirit . . . (“The Earlier Rule, FA:ED, Vol. 1, pp. 85-86).” </a:t>
            </a:r>
          </a:p>
          <a:p>
            <a:endParaRPr lang="en-US" dirty="0"/>
          </a:p>
        </p:txBody>
      </p:sp>
      <p:sp>
        <p:nvSpPr>
          <p:cNvPr id="4" name="Slide Number Placeholder 3"/>
          <p:cNvSpPr>
            <a:spLocks noGrp="1"/>
          </p:cNvSpPr>
          <p:nvPr>
            <p:ph type="sldNum" sz="quarter" idx="5"/>
          </p:nvPr>
        </p:nvSpPr>
        <p:spPr/>
        <p:txBody>
          <a:bodyPr/>
          <a:lstStyle/>
          <a:p>
            <a:fld id="{C04399E0-1B65-4F64-BA00-900CAD963026}" type="slidenum">
              <a:rPr lang="en-US" smtClean="0"/>
              <a:t>2</a:t>
            </a:fld>
            <a:endParaRPr lang="en-US"/>
          </a:p>
        </p:txBody>
      </p:sp>
    </p:spTree>
    <p:extLst>
      <p:ext uri="{BB962C8B-B14F-4D97-AF65-F5344CB8AC3E}">
        <p14:creationId xmlns:p14="http://schemas.microsoft.com/office/powerpoint/2010/main" val="2135806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and Abraham in Public Domain: https://en.wikipedia.org/wiki/Sarah#/media/File:Sarah_Abraham.jpg</a:t>
            </a:r>
          </a:p>
          <a:p>
            <a:r>
              <a:rPr lang="en-US" dirty="0"/>
              <a:t>Jacob Wrestling in Public Domain: https://commons.wikimedia.org/wiki/File:Rembrandt_-_Jacob_Wrestling_with_the_Angel_-_Google_Art_Project.jpg</a:t>
            </a:r>
          </a:p>
          <a:p>
            <a:r>
              <a:rPr lang="en-US" dirty="0"/>
              <a:t>Jonah and Whale  </a:t>
            </a:r>
            <a:r>
              <a:rPr lang="en-US" dirty="0" err="1"/>
              <a:t>inPublic</a:t>
            </a:r>
            <a:r>
              <a:rPr lang="en-US" dirty="0"/>
              <a:t> Domain: https://commons.wikimedia.org/wiki/File:Pieter_Lastman_-_Jonah_and_the_Whale_-_Google_Art_Project.jpg</a:t>
            </a:r>
          </a:p>
          <a:p>
            <a:r>
              <a:rPr lang="en-US" dirty="0"/>
              <a:t>St. Paul in Public Domain: https://commons.wikimedia.org/wiki/File:Hans_Speckaert_-_Conversion_of_St_Paul_on_the_Road_to_Damascus_-_WGA21655.jpg</a:t>
            </a:r>
          </a:p>
          <a:p>
            <a:r>
              <a:rPr lang="en-US" dirty="0"/>
              <a:t>Apostles Fleeing in Public Domain: https://commons.wikimedia.org/wiki/File:Duccio_di_Buoninsegna_-_Christ_Taken_Prisoner_(detail)_-_WGA06794.jpg </a:t>
            </a:r>
          </a:p>
          <a:p>
            <a:r>
              <a:rPr lang="en-US" dirty="0"/>
              <a:t>Moses: https://commons.wikimedia.org/wiki/File:Moses_Pluchart.jpg</a:t>
            </a:r>
          </a:p>
          <a:p>
            <a:endParaRPr lang="en-US" dirty="0"/>
          </a:p>
        </p:txBody>
      </p:sp>
      <p:sp>
        <p:nvSpPr>
          <p:cNvPr id="4" name="Slide Number Placeholder 3"/>
          <p:cNvSpPr>
            <a:spLocks noGrp="1"/>
          </p:cNvSpPr>
          <p:nvPr>
            <p:ph type="sldNum" sz="quarter" idx="5"/>
          </p:nvPr>
        </p:nvSpPr>
        <p:spPr/>
        <p:txBody>
          <a:bodyPr/>
          <a:lstStyle/>
          <a:p>
            <a:fld id="{C04399E0-1B65-4F64-BA00-900CAD963026}" type="slidenum">
              <a:rPr lang="en-US" smtClean="0"/>
              <a:t>24</a:t>
            </a:fld>
            <a:endParaRPr lang="en-US"/>
          </a:p>
        </p:txBody>
      </p:sp>
    </p:spTree>
    <p:extLst>
      <p:ext uri="{BB962C8B-B14F-4D97-AF65-F5344CB8AC3E}">
        <p14:creationId xmlns:p14="http://schemas.microsoft.com/office/powerpoint/2010/main" val="2617202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C01AD5-79AF-4BE0-9E56-1BE97BD4FAF0}" type="slidenum">
              <a:rPr lang="en-US" smtClean="0"/>
              <a:t>25</a:t>
            </a:fld>
            <a:endParaRPr lang="en-US"/>
          </a:p>
        </p:txBody>
      </p:sp>
    </p:spTree>
    <p:extLst>
      <p:ext uri="{BB962C8B-B14F-4D97-AF65-F5344CB8AC3E}">
        <p14:creationId xmlns:p14="http://schemas.microsoft.com/office/powerpoint/2010/main" val="1366300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C01AD5-79AF-4BE0-9E56-1BE97BD4FAF0}" type="slidenum">
              <a:rPr lang="en-US" smtClean="0"/>
              <a:t>26</a:t>
            </a:fld>
            <a:endParaRPr lang="en-US"/>
          </a:p>
        </p:txBody>
      </p:sp>
    </p:spTree>
    <p:extLst>
      <p:ext uri="{BB962C8B-B14F-4D97-AF65-F5344CB8AC3E}">
        <p14:creationId xmlns:p14="http://schemas.microsoft.com/office/powerpoint/2010/main" val="1641022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They’ve given us a challenge – now it’s in our hands.</a:t>
            </a:r>
          </a:p>
        </p:txBody>
      </p:sp>
      <p:sp>
        <p:nvSpPr>
          <p:cNvPr id="4" name="Slide Number Placeholder 3"/>
          <p:cNvSpPr>
            <a:spLocks noGrp="1"/>
          </p:cNvSpPr>
          <p:nvPr>
            <p:ph type="sldNum" sz="quarter" idx="5"/>
          </p:nvPr>
        </p:nvSpPr>
        <p:spPr/>
        <p:txBody>
          <a:bodyPr/>
          <a:lstStyle/>
          <a:p>
            <a:fld id="{89C01AD5-79AF-4BE0-9E56-1BE97BD4FAF0}" type="slidenum">
              <a:rPr lang="en-US" smtClean="0"/>
              <a:t>27</a:t>
            </a:fld>
            <a:endParaRPr lang="en-US"/>
          </a:p>
        </p:txBody>
      </p:sp>
    </p:spTree>
    <p:extLst>
      <p:ext uri="{BB962C8B-B14F-4D97-AF65-F5344CB8AC3E}">
        <p14:creationId xmlns:p14="http://schemas.microsoft.com/office/powerpoint/2010/main" val="626354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Go slowly before ASKING THE QUESTION . . . give attendants a chance to reflect</a:t>
            </a:r>
          </a:p>
        </p:txBody>
      </p:sp>
      <p:sp>
        <p:nvSpPr>
          <p:cNvPr id="4" name="Slide Number Placeholder 3"/>
          <p:cNvSpPr>
            <a:spLocks noGrp="1"/>
          </p:cNvSpPr>
          <p:nvPr>
            <p:ph type="sldNum" sz="quarter" idx="5"/>
          </p:nvPr>
        </p:nvSpPr>
        <p:spPr/>
        <p:txBody>
          <a:bodyPr/>
          <a:lstStyle/>
          <a:p>
            <a:fld id="{89C01AD5-79AF-4BE0-9E56-1BE97BD4FAF0}" type="slidenum">
              <a:rPr lang="en-US" smtClean="0"/>
              <a:t>28</a:t>
            </a:fld>
            <a:endParaRPr lang="en-US"/>
          </a:p>
        </p:txBody>
      </p:sp>
    </p:spTree>
    <p:extLst>
      <p:ext uri="{BB962C8B-B14F-4D97-AF65-F5344CB8AC3E}">
        <p14:creationId xmlns:p14="http://schemas.microsoft.com/office/powerpoint/2010/main" val="2388928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C01AD5-79AF-4BE0-9E56-1BE97BD4FAF0}" type="slidenum">
              <a:rPr lang="en-US" smtClean="0"/>
              <a:t>30</a:t>
            </a:fld>
            <a:endParaRPr lang="en-US"/>
          </a:p>
        </p:txBody>
      </p:sp>
    </p:spTree>
    <p:extLst>
      <p:ext uri="{BB962C8B-B14F-4D97-AF65-F5344CB8AC3E}">
        <p14:creationId xmlns:p14="http://schemas.microsoft.com/office/powerpoint/2010/main" val="324810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back to that question . . . </a:t>
            </a:r>
          </a:p>
          <a:p>
            <a:endParaRPr lang="en-US" dirty="0"/>
          </a:p>
          <a:p>
            <a:r>
              <a:rPr lang="en-US" dirty="0"/>
              <a:t>How will that “renaissance”, rebuilding happen?</a:t>
            </a:r>
          </a:p>
        </p:txBody>
      </p:sp>
      <p:sp>
        <p:nvSpPr>
          <p:cNvPr id="4" name="Slide Number Placeholder 3"/>
          <p:cNvSpPr>
            <a:spLocks noGrp="1"/>
          </p:cNvSpPr>
          <p:nvPr>
            <p:ph type="sldNum" sz="quarter" idx="5"/>
          </p:nvPr>
        </p:nvSpPr>
        <p:spPr/>
        <p:txBody>
          <a:bodyPr/>
          <a:lstStyle/>
          <a:p>
            <a:fld id="{89C01AD5-79AF-4BE0-9E56-1BE97BD4FAF0}" type="slidenum">
              <a:rPr lang="en-US" smtClean="0"/>
              <a:t>31</a:t>
            </a:fld>
            <a:endParaRPr lang="en-US"/>
          </a:p>
        </p:txBody>
      </p:sp>
    </p:spTree>
    <p:extLst>
      <p:ext uri="{BB962C8B-B14F-4D97-AF65-F5344CB8AC3E}">
        <p14:creationId xmlns:p14="http://schemas.microsoft.com/office/powerpoint/2010/main" val="3886356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the LIVING STONES . . . </a:t>
            </a:r>
          </a:p>
        </p:txBody>
      </p:sp>
      <p:sp>
        <p:nvSpPr>
          <p:cNvPr id="4" name="Slide Number Placeholder 3"/>
          <p:cNvSpPr>
            <a:spLocks noGrp="1"/>
          </p:cNvSpPr>
          <p:nvPr>
            <p:ph type="sldNum" sz="quarter" idx="5"/>
          </p:nvPr>
        </p:nvSpPr>
        <p:spPr/>
        <p:txBody>
          <a:bodyPr/>
          <a:lstStyle/>
          <a:p>
            <a:fld id="{89C01AD5-79AF-4BE0-9E56-1BE97BD4FAF0}" type="slidenum">
              <a:rPr lang="en-US" smtClean="0"/>
              <a:t>32</a:t>
            </a:fld>
            <a:endParaRPr lang="en-US"/>
          </a:p>
        </p:txBody>
      </p:sp>
    </p:spTree>
    <p:extLst>
      <p:ext uri="{BB962C8B-B14F-4D97-AF65-F5344CB8AC3E}">
        <p14:creationId xmlns:p14="http://schemas.microsoft.com/office/powerpoint/2010/main" val="820818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C01AD5-79AF-4BE0-9E56-1BE97BD4FAF0}" type="slidenum">
              <a:rPr lang="en-US" smtClean="0"/>
              <a:t>33</a:t>
            </a:fld>
            <a:endParaRPr lang="en-US"/>
          </a:p>
        </p:txBody>
      </p:sp>
    </p:spTree>
    <p:extLst>
      <p:ext uri="{BB962C8B-B14F-4D97-AF65-F5344CB8AC3E}">
        <p14:creationId xmlns:p14="http://schemas.microsoft.com/office/powerpoint/2010/main" val="51427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C01AD5-79AF-4BE0-9E56-1BE97BD4FAF0}" type="slidenum">
              <a:rPr lang="en-US" smtClean="0"/>
              <a:t>34</a:t>
            </a:fld>
            <a:endParaRPr lang="en-US"/>
          </a:p>
        </p:txBody>
      </p:sp>
    </p:spTree>
    <p:extLst>
      <p:ext uri="{BB962C8B-B14F-4D97-AF65-F5344CB8AC3E}">
        <p14:creationId xmlns:p14="http://schemas.microsoft.com/office/powerpoint/2010/main" val="374402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article in AMERICA MAGAZINE in June of 2020, we were gifted with a wonderful article by our good Holy Father, Pope Francis.  In that article, he “ . . . spoke about ……</a:t>
            </a:r>
          </a:p>
          <a:p>
            <a:endParaRPr lang="en-US" dirty="0"/>
          </a:p>
          <a:p>
            <a:r>
              <a:rPr lang="en-US" dirty="0"/>
              <a:t> 		--- quote on Slide #2</a:t>
            </a:r>
          </a:p>
        </p:txBody>
      </p:sp>
      <p:sp>
        <p:nvSpPr>
          <p:cNvPr id="4" name="Slide Number Placeholder 3"/>
          <p:cNvSpPr>
            <a:spLocks noGrp="1"/>
          </p:cNvSpPr>
          <p:nvPr>
            <p:ph type="sldNum" sz="quarter" idx="5"/>
          </p:nvPr>
        </p:nvSpPr>
        <p:spPr/>
        <p:txBody>
          <a:bodyPr/>
          <a:lstStyle/>
          <a:p>
            <a:fld id="{89C01AD5-79AF-4BE0-9E56-1BE97BD4FAF0}" type="slidenum">
              <a:rPr lang="en-US" smtClean="0"/>
              <a:t>3</a:t>
            </a:fld>
            <a:endParaRPr lang="en-US" dirty="0"/>
          </a:p>
        </p:txBody>
      </p:sp>
    </p:spTree>
    <p:extLst>
      <p:ext uri="{BB962C8B-B14F-4D97-AF65-F5344CB8AC3E}">
        <p14:creationId xmlns:p14="http://schemas.microsoft.com/office/powerpoint/2010/main" val="3756880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“Wherever we are . . .place, hour, time of day . . . let us give thanks to the Most High and Supreme Eternal God Trinity and Unity, Father, Son and Holy Spirit . . . (“The Earlier Rule, FA:ED, Vol. 1, pp. 85-86).”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4399E0-1B65-4F64-BA00-900CAD9630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826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C01AD5-79AF-4BE0-9E56-1BE97BD4FAF0}" type="slidenum">
              <a:rPr lang="en-US" smtClean="0"/>
              <a:t>39</a:t>
            </a:fld>
            <a:endParaRPr lang="en-US"/>
          </a:p>
        </p:txBody>
      </p:sp>
    </p:spTree>
    <p:extLst>
      <p:ext uri="{BB962C8B-B14F-4D97-AF65-F5344CB8AC3E}">
        <p14:creationId xmlns:p14="http://schemas.microsoft.com/office/powerpoint/2010/main" val="2175683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C01AD5-79AF-4BE0-9E56-1BE97BD4FAF0}" type="slidenum">
              <a:rPr lang="en-US" smtClean="0"/>
              <a:t>41</a:t>
            </a:fld>
            <a:endParaRPr lang="en-US"/>
          </a:p>
        </p:txBody>
      </p:sp>
    </p:spTree>
    <p:extLst>
      <p:ext uri="{BB962C8B-B14F-4D97-AF65-F5344CB8AC3E}">
        <p14:creationId xmlns:p14="http://schemas.microsoft.com/office/powerpoint/2010/main" val="3658805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offered some wonderful wisdom from our good Fr. Christopher Panagoplos, TOR – showing that prophetic creativity is deeply rooted in the Rule of 1978 – there is no escaping its demands . . .</a:t>
            </a:r>
          </a:p>
          <a:p>
            <a:endParaRPr lang="en-US" dirty="0"/>
          </a:p>
          <a:p>
            <a:r>
              <a:rPr lang="en-US" dirty="0"/>
              <a:t>Empowered by the words of the Secular Franciscan Rule we already possess a blueprint of how the “message of Jesus” can be creatively proclaimed to the whole world.. </a:t>
            </a:r>
          </a:p>
        </p:txBody>
      </p:sp>
      <p:sp>
        <p:nvSpPr>
          <p:cNvPr id="4" name="Slide Number Placeholder 3"/>
          <p:cNvSpPr>
            <a:spLocks noGrp="1"/>
          </p:cNvSpPr>
          <p:nvPr>
            <p:ph type="sldNum" sz="quarter" idx="5"/>
          </p:nvPr>
        </p:nvSpPr>
        <p:spPr/>
        <p:txBody>
          <a:bodyPr/>
          <a:lstStyle/>
          <a:p>
            <a:fld id="{89C01AD5-79AF-4BE0-9E56-1BE97BD4FAF0}" type="slidenum">
              <a:rPr lang="en-US" smtClean="0"/>
              <a:t>42</a:t>
            </a:fld>
            <a:endParaRPr lang="en-US"/>
          </a:p>
        </p:txBody>
      </p:sp>
    </p:spTree>
    <p:extLst>
      <p:ext uri="{BB962C8B-B14F-4D97-AF65-F5344CB8AC3E}">
        <p14:creationId xmlns:p14="http://schemas.microsoft.com/office/powerpoint/2010/main" val="386203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preparation for the General Chapter,  Tibor </a:t>
            </a:r>
            <a:r>
              <a:rPr lang="en-US" dirty="0" err="1"/>
              <a:t>Kauser</a:t>
            </a:r>
            <a:r>
              <a:rPr lang="en-US" dirty="0"/>
              <a:t> and the General Presidency gave the Secular Franciscan Order the INSTRUMENTUM LABORIS to “Animate and Guide with Servant Leadership”</a:t>
            </a:r>
          </a:p>
          <a:p>
            <a:endParaRPr lang="en-US" dirty="0"/>
          </a:p>
          <a:p>
            <a:r>
              <a:rPr lang="en-US" dirty="0"/>
              <a:t>		Within that document we read:  “Service is not limited . . .”</a:t>
            </a:r>
          </a:p>
        </p:txBody>
      </p:sp>
      <p:sp>
        <p:nvSpPr>
          <p:cNvPr id="4" name="Slide Number Placeholder 3"/>
          <p:cNvSpPr>
            <a:spLocks noGrp="1"/>
          </p:cNvSpPr>
          <p:nvPr>
            <p:ph type="sldNum" sz="quarter" idx="5"/>
          </p:nvPr>
        </p:nvSpPr>
        <p:spPr/>
        <p:txBody>
          <a:bodyPr/>
          <a:lstStyle/>
          <a:p>
            <a:fld id="{89C01AD5-79AF-4BE0-9E56-1BE97BD4FAF0}" type="slidenum">
              <a:rPr lang="en-US" smtClean="0"/>
              <a:t>4</a:t>
            </a:fld>
            <a:endParaRPr lang="en-US"/>
          </a:p>
        </p:txBody>
      </p:sp>
    </p:spTree>
    <p:extLst>
      <p:ext uri="{BB962C8B-B14F-4D97-AF65-F5344CB8AC3E}">
        <p14:creationId xmlns:p14="http://schemas.microsoft.com/office/powerpoint/2010/main" val="1848787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C01AD5-79AF-4BE0-9E56-1BE97BD4FAF0}" type="slidenum">
              <a:rPr lang="en-US" smtClean="0"/>
              <a:t>5</a:t>
            </a:fld>
            <a:endParaRPr lang="en-US"/>
          </a:p>
        </p:txBody>
      </p:sp>
    </p:spTree>
    <p:extLst>
      <p:ext uri="{BB962C8B-B14F-4D97-AF65-F5344CB8AC3E}">
        <p14:creationId xmlns:p14="http://schemas.microsoft.com/office/powerpoint/2010/main" val="656323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Jan’s letter opens with a message from our sister, St. Clare:  “Let us be filled with a remarkable happiness and a spiritual joy.”</a:t>
            </a:r>
          </a:p>
          <a:p>
            <a:endParaRPr lang="en-US" dirty="0"/>
          </a:p>
          <a:p>
            <a:r>
              <a:rPr lang="en-US" dirty="0"/>
              <a:t>But the words of the Christmas Letter of the Franciscan Ministers General could and also should ring in our ears:  </a:t>
            </a:r>
            <a:r>
              <a:rPr lang="en-US" b="1" dirty="0"/>
              <a:t>HOPE IS BOLD!</a:t>
            </a:r>
            <a:endParaRPr lang="en-US" dirty="0"/>
          </a:p>
          <a:p>
            <a:endParaRPr lang="en-US" dirty="0"/>
          </a:p>
          <a:p>
            <a:r>
              <a:rPr lang="en-US" dirty="0"/>
              <a:t>We have spoken of </a:t>
            </a:r>
            <a:r>
              <a:rPr lang="en-US" b="1" dirty="0"/>
              <a:t>TOTAL RENEWAL </a:t>
            </a:r>
            <a:r>
              <a:rPr lang="en-US" b="0" dirty="0"/>
              <a:t> of our Order and the trajectory God has set us upon for its fulfillment.  It began 40 years with the promulgation of our Rule, and continued in following years . . . </a:t>
            </a:r>
          </a:p>
          <a:p>
            <a:endParaRPr lang="en-US" b="0" dirty="0"/>
          </a:p>
          <a:p>
            <a:r>
              <a:rPr lang="en-US" b="0" dirty="0"/>
              <a:t>It’s an exciting time for Franciscans as</a:t>
            </a:r>
          </a:p>
          <a:p>
            <a:endParaRPr lang="en-US" b="0" dirty="0"/>
          </a:p>
          <a:p>
            <a:r>
              <a:rPr lang="en-US" b="0" dirty="0"/>
              <a:t>For example    -- the visioning gatherings which have taken place during the past three years for</a:t>
            </a:r>
          </a:p>
          <a:p>
            <a:r>
              <a:rPr lang="en-US" b="0" dirty="0"/>
              <a:t>		-- Youth</a:t>
            </a:r>
          </a:p>
          <a:p>
            <a:r>
              <a:rPr lang="en-US" b="0" dirty="0"/>
              <a:t>                        	-- Justice and Peace</a:t>
            </a:r>
          </a:p>
          <a:p>
            <a:r>
              <a:rPr lang="en-US" b="0" dirty="0"/>
              <a:t>                        	-- Formation</a:t>
            </a:r>
          </a:p>
          <a:p>
            <a:endParaRPr lang="en-US" b="0" dirty="0"/>
          </a:p>
          <a:p>
            <a:r>
              <a:rPr lang="en-US" b="0" dirty="0"/>
              <a:t>But now the Holy Spirit is calling us again . . . And once again speaking in THREES!!!!</a:t>
            </a:r>
          </a:p>
          <a:p>
            <a:endParaRPr lang="en-US" b="0" dirty="0"/>
          </a:p>
          <a:p>
            <a:r>
              <a:rPr lang="en-US" b="0" dirty="0"/>
              <a:t>And as Jan wrote, “ . . . God gifts to the Franciscan Order </a:t>
            </a:r>
            <a:r>
              <a:rPr lang="en-US" b="0" i="1" dirty="0"/>
              <a:t> just keep coming . . . “  </a:t>
            </a:r>
            <a:r>
              <a:rPr lang="en-US" b="0" i="0" dirty="0"/>
              <a:t>And once again the Holy Spirit is speaking in threes . . . .  </a:t>
            </a:r>
            <a:r>
              <a:rPr lang="en-US" b="0" i="0" dirty="0">
                <a:solidFill>
                  <a:srgbClr val="FF0000"/>
                </a:solidFill>
              </a:rPr>
              <a:t>Wouldn’t St. Bonaventure love it??????</a:t>
            </a:r>
            <a:endParaRPr lang="en-US" i="0" dirty="0"/>
          </a:p>
        </p:txBody>
      </p:sp>
      <p:sp>
        <p:nvSpPr>
          <p:cNvPr id="4" name="Slide Number Placeholder 3"/>
          <p:cNvSpPr>
            <a:spLocks noGrp="1"/>
          </p:cNvSpPr>
          <p:nvPr>
            <p:ph type="sldNum" sz="quarter" idx="5"/>
          </p:nvPr>
        </p:nvSpPr>
        <p:spPr/>
        <p:txBody>
          <a:bodyPr/>
          <a:lstStyle/>
          <a:p>
            <a:fld id="{89C01AD5-79AF-4BE0-9E56-1BE97BD4FAF0}" type="slidenum">
              <a:rPr lang="en-US" smtClean="0"/>
              <a:t>6</a:t>
            </a:fld>
            <a:endParaRPr lang="en-US"/>
          </a:p>
        </p:txBody>
      </p:sp>
    </p:spTree>
    <p:extLst>
      <p:ext uri="{BB962C8B-B14F-4D97-AF65-F5344CB8AC3E}">
        <p14:creationId xmlns:p14="http://schemas.microsoft.com/office/powerpoint/2010/main" val="3012266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three gifts?  </a:t>
            </a:r>
          </a:p>
          <a:p>
            <a:endParaRPr lang="en-US" dirty="0"/>
          </a:p>
          <a:p>
            <a:pPr marL="228600" indent="-228600">
              <a:buAutoNum type="arabicPeriod"/>
            </a:pPr>
            <a:r>
              <a:rPr lang="en-US" dirty="0"/>
              <a:t>The INSTRUMENTUL LABORIS</a:t>
            </a:r>
          </a:p>
          <a:p>
            <a:pPr marL="228600" indent="-228600">
              <a:buAutoNum type="arabicPeriod"/>
            </a:pPr>
            <a:endParaRPr lang="en-US" dirty="0"/>
          </a:p>
          <a:p>
            <a:pPr marL="228600" indent="-228600">
              <a:buAutoNum type="arabicPeriod"/>
            </a:pPr>
            <a:r>
              <a:rPr lang="en-US" dirty="0"/>
              <a:t>The Encyclical Letter of our Holy Father, FRATELLI TUTTI</a:t>
            </a:r>
          </a:p>
          <a:p>
            <a:pPr marL="228600" indent="-228600">
              <a:buAutoNum type="arabicPeriod"/>
            </a:pPr>
            <a:endParaRPr lang="en-US" dirty="0"/>
          </a:p>
          <a:p>
            <a:pPr marL="228600" indent="-228600">
              <a:buAutoNum type="arabicPeriod" startAt="3"/>
            </a:pPr>
            <a:r>
              <a:rPr lang="en-US" dirty="0"/>
              <a:t>The CHRISTMAS LETTER of the Ministers General “HOPE IS BOLD”</a:t>
            </a:r>
          </a:p>
          <a:p>
            <a:pPr marL="228600" indent="-228600">
              <a:buAutoNum type="arabicPeriod" startAt="3"/>
            </a:pPr>
            <a:endParaRPr lang="en-US" dirty="0"/>
          </a:p>
          <a:p>
            <a:pPr marL="0" indent="0">
              <a:buNone/>
            </a:pPr>
            <a:endParaRPr lang="en-US" dirty="0"/>
          </a:p>
          <a:p>
            <a:pPr marL="0" indent="0">
              <a:buNone/>
            </a:pPr>
            <a:r>
              <a:rPr lang="en-US" dirty="0"/>
              <a:t>Together these three documents present a daring, but exciting challenge to REBUILD by taping into the </a:t>
            </a:r>
            <a:r>
              <a:rPr lang="en-US" i="1" dirty="0"/>
              <a:t>prophetic </a:t>
            </a:r>
            <a:r>
              <a:rPr lang="en-US" i="0" dirty="0"/>
              <a:t>gifts given to all of us at Baptism and Confirmation and through  our Profession of the Gospel life.</a:t>
            </a:r>
          </a:p>
          <a:p>
            <a:pPr marL="0" indent="0">
              <a:buNone/>
            </a:pPr>
            <a:endParaRPr lang="en-US" i="0" dirty="0"/>
          </a:p>
          <a:p>
            <a:pPr marL="0" indent="0">
              <a:buNone/>
            </a:pPr>
            <a:r>
              <a:rPr lang="en-US" i="0" dirty="0"/>
              <a:t>So, God is continuing to chart our course. </a:t>
            </a:r>
            <a:endParaRPr lang="en-US" dirty="0"/>
          </a:p>
        </p:txBody>
      </p:sp>
      <p:sp>
        <p:nvSpPr>
          <p:cNvPr id="4" name="Slide Number Placeholder 3"/>
          <p:cNvSpPr>
            <a:spLocks noGrp="1"/>
          </p:cNvSpPr>
          <p:nvPr>
            <p:ph type="sldNum" sz="quarter" idx="5"/>
          </p:nvPr>
        </p:nvSpPr>
        <p:spPr/>
        <p:txBody>
          <a:bodyPr/>
          <a:lstStyle/>
          <a:p>
            <a:fld id="{89C01AD5-79AF-4BE0-9E56-1BE97BD4FAF0}" type="slidenum">
              <a:rPr lang="en-US" smtClean="0"/>
              <a:t>7</a:t>
            </a:fld>
            <a:endParaRPr lang="en-US"/>
          </a:p>
        </p:txBody>
      </p:sp>
    </p:spTree>
    <p:extLst>
      <p:ext uri="{BB962C8B-B14F-4D97-AF65-F5344CB8AC3E}">
        <p14:creationId xmlns:p14="http://schemas.microsoft.com/office/powerpoint/2010/main" val="1985458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journey began with the promulgation of the Rule 40 years ago . . And continued with many events and gatherings even up to the present moment as you assemble here.  </a:t>
            </a:r>
          </a:p>
          <a:p>
            <a:endParaRPr lang="en-US" dirty="0"/>
          </a:p>
          <a:p>
            <a:r>
              <a:rPr lang="en-US" dirty="0"/>
              <a:t>Rooted in Baptism and our Profession the call to </a:t>
            </a:r>
            <a:r>
              <a:rPr lang="en-US" b="1" i="1" dirty="0"/>
              <a:t>PROCLAIM THE GOSPEL TO THE ENDS OF THE EARTH</a:t>
            </a:r>
            <a:r>
              <a:rPr lang="en-US" i="1" dirty="0"/>
              <a:t>, </a:t>
            </a:r>
            <a:r>
              <a:rPr lang="en-US" i="0" dirty="0"/>
              <a:t>still holds true and should ring loudly and clearly in our Franciscan ears and hearts.</a:t>
            </a:r>
          </a:p>
          <a:p>
            <a:endParaRPr lang="en-US" i="0" dirty="0"/>
          </a:p>
          <a:p>
            <a:r>
              <a:rPr lang="en-US" i="0" dirty="0"/>
              <a:t>Jan rightly wrote:  “ . . . I believe God is calling us to focus our </a:t>
            </a:r>
            <a:r>
              <a:rPr lang="en-US" b="1" i="0" dirty="0"/>
              <a:t>PRAYER</a:t>
            </a:r>
            <a:r>
              <a:rPr lang="en-US" i="0" dirty="0"/>
              <a:t> and </a:t>
            </a:r>
            <a:r>
              <a:rPr lang="en-US" b="1" i="0" dirty="0"/>
              <a:t>ENERGY</a:t>
            </a:r>
            <a:r>
              <a:rPr lang="en-US" i="0" dirty="0"/>
              <a:t> in this direction.” And, as Franciscans, it can not be either-or, following St. Francis it must be both-and PRAYER and ENERGY.</a:t>
            </a:r>
          </a:p>
          <a:p>
            <a:endParaRPr lang="en-US" i="0" dirty="0"/>
          </a:p>
          <a:p>
            <a:r>
              <a:rPr lang="en-US" i="0" dirty="0"/>
              <a:t>At our meeting in St. Louis, your former Minister General was quoted:</a:t>
            </a:r>
            <a:endParaRPr lang="en-US" dirty="0"/>
          </a:p>
        </p:txBody>
      </p:sp>
      <p:sp>
        <p:nvSpPr>
          <p:cNvPr id="4" name="Slide Number Placeholder 3"/>
          <p:cNvSpPr>
            <a:spLocks noGrp="1"/>
          </p:cNvSpPr>
          <p:nvPr>
            <p:ph type="sldNum" sz="quarter" idx="5"/>
          </p:nvPr>
        </p:nvSpPr>
        <p:spPr/>
        <p:txBody>
          <a:bodyPr/>
          <a:lstStyle/>
          <a:p>
            <a:fld id="{89C01AD5-79AF-4BE0-9E56-1BE97BD4FAF0}" type="slidenum">
              <a:rPr lang="en-US" smtClean="0"/>
              <a:t>8</a:t>
            </a:fld>
            <a:endParaRPr lang="en-US"/>
          </a:p>
        </p:txBody>
      </p:sp>
    </p:spTree>
    <p:extLst>
      <p:ext uri="{BB962C8B-B14F-4D97-AF65-F5344CB8AC3E}">
        <p14:creationId xmlns:p14="http://schemas.microsoft.com/office/powerpoint/2010/main" val="2571262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us gifted with being present as Fr. Jerome Schroeder, OFM Cap, spoke the last two months at the Gathering of the Franciscan Family Forum, our good brother made that concept </a:t>
            </a:r>
            <a:r>
              <a:rPr lang="en-US" b="1" dirty="0"/>
              <a:t>of  </a:t>
            </a:r>
            <a:r>
              <a:rPr lang="en-US" b="1" i="1" dirty="0"/>
              <a:t>BEING </a:t>
            </a:r>
            <a:r>
              <a:rPr lang="en-US" b="0" i="0" dirty="0"/>
              <a:t>resonate more and more deeply as he spoke so eloquently about its meaning.</a:t>
            </a:r>
            <a:endParaRPr lang="en-US" b="1" dirty="0"/>
          </a:p>
        </p:txBody>
      </p:sp>
      <p:sp>
        <p:nvSpPr>
          <p:cNvPr id="4" name="Slide Number Placeholder 3"/>
          <p:cNvSpPr>
            <a:spLocks noGrp="1"/>
          </p:cNvSpPr>
          <p:nvPr>
            <p:ph type="sldNum" sz="quarter" idx="5"/>
          </p:nvPr>
        </p:nvSpPr>
        <p:spPr/>
        <p:txBody>
          <a:bodyPr/>
          <a:lstStyle/>
          <a:p>
            <a:fld id="{89C01AD5-79AF-4BE0-9E56-1BE97BD4FAF0}" type="slidenum">
              <a:rPr lang="en-US" smtClean="0"/>
              <a:t>9</a:t>
            </a:fld>
            <a:endParaRPr lang="en-US"/>
          </a:p>
        </p:txBody>
      </p:sp>
    </p:spTree>
    <p:extLst>
      <p:ext uri="{BB962C8B-B14F-4D97-AF65-F5344CB8AC3E}">
        <p14:creationId xmlns:p14="http://schemas.microsoft.com/office/powerpoint/2010/main" val="481853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3342B272-125D-4A00-BF68-A96CF20ECE22}" type="datetime1">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1976192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1079FD-A46F-4057-BFB1-897F6C9B3D45}" type="datetime1">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138789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CFC3B9-0972-4818-80EA-D44FD36D518E}" type="datetime1">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3086118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96B249-80FD-43BB-A2EE-CBA8D950F3B5}" type="datetime1">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64541-C3B2-432C-9654-6EF7C08CEE07}"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13573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B89DEC-B907-4F1A-96E3-C971A5C3B9BE}" type="datetime1">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1664403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912B837-AB58-496C-BEE5-6BF735E9D00C}" type="datetime1">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3824217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BDE0411-7247-4906-B84A-24DF565786BE}" type="datetime1">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1768959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612471-E83D-414F-9B0D-7FD2A5A8D415}" type="datetime1">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3876050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7E4858-3A15-43FE-904A-A161F3C21516}" type="datetime1">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972382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A00934E-99F7-4174-9D29-BCF3EC6ECC52}" type="datetime1">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3978574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3DAE6C-8E0B-470F-857F-3FCF713F69DB}" type="datetime1">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2699329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57A697-5C43-42E9-B6F6-ACCE53120092}" type="datetime1">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2318208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500488-C9A1-47D0-B9D8-87ADF45DC971}" type="datetime1">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1435238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B2935C-1961-46EC-9DF4-79AA024594FC}" type="datetime1">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3274422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6DD580-83DF-414F-86B6-DFDCEE1BEAA5}" type="datetime1">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4003224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78F1AF-A6F3-4758-899A-D74C4C52237E}" type="datetime1">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2408787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066C6A-A16F-44C0-8ED2-A873C1F4BB25}" type="datetime1">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2275831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B24250-DA60-40C7-8804-F9B6D9067FC4}" type="datetime1">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443970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AE2DEC-E1DE-4A22-8C2F-69706505CE3F}" type="datetime1">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1621254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19494C-9D3A-45B3-A962-33FC9B970003}" type="datetime1">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1193894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71F03-9FE3-4BE4-9C5E-0774DFF486FD}" type="datetime1">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949383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C772C9-A7CF-480E-B882-86A5664637B2}" type="datetime1">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64541-C3B2-432C-9654-6EF7C08CEE07}"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56183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15D8EF-2BC0-4C63-9F52-7826A7363D21}" type="datetime1">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31850737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002B56-3538-4B1C-A156-A0A3FB457741}" type="datetime1">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3427866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3D4ED72-4CFF-4EAC-A4EB-124B0F218243}" type="datetime1">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889649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59A3A10-785C-48D6-B5C9-E13A983B22BF}" type="datetime1">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3954467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976379-D264-4F64-B16A-D32109F49ACC}" type="datetime1">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32546373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96B329-4A5A-4947-914C-58D09D588ABE}" type="datetime1">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126965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645E91-0521-47C9-A8F1-6E19174A44A2}" type="datetime1">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1329839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4BED67-A287-459E-B3F6-45A88E842DBE}" type="datetime1">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499448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06AC17-786E-4543-81CF-0EF3947C31FE}" type="datetime1">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1265995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4409E-DC98-48C4-BA22-749C88128867}" type="datetime1">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2163643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053D0E-F56C-427D-BB7E-149CFC33E39C}" type="datetime1">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2941807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E8E73F-1579-4DD5-8D98-65E51A8CBEC2}" type="datetime1">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64541-C3B2-432C-9654-6EF7C08CEE07}" type="slidenum">
              <a:rPr lang="en-US" smtClean="0"/>
              <a:t>‹#›</a:t>
            </a:fld>
            <a:endParaRPr lang="en-US"/>
          </a:p>
        </p:txBody>
      </p:sp>
    </p:spTree>
    <p:extLst>
      <p:ext uri="{BB962C8B-B14F-4D97-AF65-F5344CB8AC3E}">
        <p14:creationId xmlns:p14="http://schemas.microsoft.com/office/powerpoint/2010/main" val="2442765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2003479-49D8-4629-8879-C3B488268C09}" type="datetime1">
              <a:rPr lang="en-US" smtClean="0"/>
              <a:t>1/18/2022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DA64541-C3B2-432C-9654-6EF7C08CEE07}" type="slidenum">
              <a:rPr lang="en-US" smtClean="0"/>
              <a:t>‹#›</a:t>
            </a:fld>
            <a:endParaRPr lang="en-US"/>
          </a:p>
        </p:txBody>
      </p:sp>
    </p:spTree>
    <p:extLst>
      <p:ext uri="{BB962C8B-B14F-4D97-AF65-F5344CB8AC3E}">
        <p14:creationId xmlns:p14="http://schemas.microsoft.com/office/powerpoint/2010/main" val="22608534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3428AB85-BE10-4463-8FF6-567F885EA065}" type="datetime1">
              <a:rPr lang="en-US" smtClean="0"/>
              <a:t>1/18/2022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DA64541-C3B2-432C-9654-6EF7C08CEE07}" type="slidenum">
              <a:rPr lang="en-US" smtClean="0"/>
              <a:t>‹#›</a:t>
            </a:fld>
            <a:endParaRPr lang="en-US"/>
          </a:p>
        </p:txBody>
      </p:sp>
    </p:spTree>
    <p:extLst>
      <p:ext uri="{BB962C8B-B14F-4D97-AF65-F5344CB8AC3E}">
        <p14:creationId xmlns:p14="http://schemas.microsoft.com/office/powerpoint/2010/main" val="1371796891"/>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1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ofsongoing.com/2021/03/08/a-call-to-prophetic-creativity/"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www.ofsongoing.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3B3FD5-89EB-4D6B-9ACB-6FC25A715159}"/>
              </a:ext>
            </a:extLst>
          </p:cNvPr>
          <p:cNvSpPr>
            <a:spLocks noGrp="1"/>
          </p:cNvSpPr>
          <p:nvPr>
            <p:ph type="title"/>
          </p:nvPr>
        </p:nvSpPr>
        <p:spPr>
          <a:xfrm>
            <a:off x="5379860" y="2309018"/>
            <a:ext cx="6461480" cy="2853532"/>
          </a:xfrm>
        </p:spPr>
        <p:txBody>
          <a:bodyPr>
            <a:noAutofit/>
          </a:bodyPr>
          <a:lstStyle/>
          <a:p>
            <a:pPr marL="0" marR="0" lvl="0" indent="0" algn="ctr" defTabSz="457200" rtl="0" eaLnBrk="1" fontAlgn="auto" latinLnBrk="0" hangingPunct="1">
              <a:lnSpc>
                <a:spcPct val="100000"/>
              </a:lnSpc>
              <a:spcBef>
                <a:spcPct val="0"/>
              </a:spcBef>
              <a:spcAft>
                <a:spcPts val="600"/>
              </a:spcAft>
              <a:tabLst/>
              <a:defRPr/>
            </a:pPr>
            <a:r>
              <a:rPr kumimoji="0" lang="en-US" b="1" i="0" u="none" strike="noStrike" kern="1200" cap="none" spc="0" normalizeH="0" baseline="0" noProof="0" dirty="0">
                <a:ln>
                  <a:noFill/>
                </a:ln>
                <a:solidFill>
                  <a:schemeClr val="tx1"/>
                </a:solidFill>
                <a:effectLst/>
                <a:uLnTx/>
                <a:uFillTx/>
                <a:latin typeface="Tempus Sans ITC" panose="04020404030D07020202" pitchFamily="82" charset="0"/>
                <a:ea typeface="+mn-ea"/>
                <a:cs typeface="+mn-cs"/>
              </a:rPr>
              <a:t>A Call to Prophetic Creativity</a:t>
            </a:r>
            <a:endParaRPr lang="en-US" sz="4400" b="1" dirty="0">
              <a:solidFill>
                <a:schemeClr val="tx1"/>
              </a:solidFill>
            </a:endParaRPr>
          </a:p>
        </p:txBody>
      </p:sp>
      <p:sp>
        <p:nvSpPr>
          <p:cNvPr id="6" name="TextBox 5">
            <a:extLst>
              <a:ext uri="{FF2B5EF4-FFF2-40B4-BE49-F238E27FC236}">
                <a16:creationId xmlns:a16="http://schemas.microsoft.com/office/drawing/2014/main" xmlns="" id="{51CB2DD3-9E52-4C4F-A9A4-1B6AF26448FE}"/>
              </a:ext>
            </a:extLst>
          </p:cNvPr>
          <p:cNvSpPr txBox="1"/>
          <p:nvPr/>
        </p:nvSpPr>
        <p:spPr>
          <a:xfrm>
            <a:off x="240554" y="367812"/>
            <a:ext cx="4815456" cy="5692329"/>
          </a:xfrm>
          <a:prstGeom prst="rect">
            <a:avLst/>
          </a:prstGeom>
          <a:solidFill>
            <a:schemeClr val="accent4">
              <a:lumMod val="75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5" name="Content Placeholder 4">
            <a:extLst>
              <a:ext uri="{FF2B5EF4-FFF2-40B4-BE49-F238E27FC236}">
                <a16:creationId xmlns:a16="http://schemas.microsoft.com/office/drawing/2014/main" xmlns="" id="{64C20978-5DA9-4ECA-A101-669F6E2D34DA}"/>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8611"/>
          <a:stretch/>
        </p:blipFill>
        <p:spPr>
          <a:xfrm>
            <a:off x="508578" y="564906"/>
            <a:ext cx="4332363" cy="5286512"/>
          </a:xfrm>
        </p:spPr>
      </p:pic>
      <p:sp>
        <p:nvSpPr>
          <p:cNvPr id="7" name="Title 1">
            <a:extLst>
              <a:ext uri="{FF2B5EF4-FFF2-40B4-BE49-F238E27FC236}">
                <a16:creationId xmlns:a16="http://schemas.microsoft.com/office/drawing/2014/main" xmlns="" id="{C0B72FE1-6A6F-4ED9-9DCB-DE62F48C2220}"/>
              </a:ext>
            </a:extLst>
          </p:cNvPr>
          <p:cNvSpPr txBox="1">
            <a:spLocks/>
          </p:cNvSpPr>
          <p:nvPr/>
        </p:nvSpPr>
        <p:spPr>
          <a:xfrm>
            <a:off x="5166116" y="4595275"/>
            <a:ext cx="6785330" cy="12561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empus Sans ITC" panose="04020404030D07020202" pitchFamily="82" charset="0"/>
                <a:ea typeface="+mj-ea"/>
                <a:cs typeface="+mj-cs"/>
              </a:rPr>
              <a:t>Presented by:  Sr. Agnes Marie Regan, OSF</a:t>
            </a:r>
            <a:endParaRPr kumimoji="0" lang="en-US" sz="2800" b="1" i="0" u="none" strike="noStrike" kern="1200" cap="none" spc="0" normalizeH="0" baseline="0" noProof="0" dirty="0">
              <a:ln>
                <a:noFill/>
              </a:ln>
              <a:solidFill>
                <a:prstClr val="white"/>
              </a:solidFill>
              <a:effectLst/>
              <a:uLnTx/>
              <a:uFillTx/>
              <a:latin typeface="Corbel" panose="020B0503020204020204"/>
              <a:ea typeface="+mj-ea"/>
              <a:cs typeface="+mj-cs"/>
            </a:endParaRPr>
          </a:p>
        </p:txBody>
      </p:sp>
    </p:spTree>
    <p:extLst>
      <p:ext uri="{BB962C8B-B14F-4D97-AF65-F5344CB8AC3E}">
        <p14:creationId xmlns:p14="http://schemas.microsoft.com/office/powerpoint/2010/main" val="1052624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ormation Friday - January 1, 2020 | Juan de Padilla">
            <a:extLst>
              <a:ext uri="{FF2B5EF4-FFF2-40B4-BE49-F238E27FC236}">
                <a16:creationId xmlns:a16="http://schemas.microsoft.com/office/drawing/2014/main" xmlns="" id="{4D9FAEAB-ABB4-463A-B6ED-C64BBF779B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2" r="1" b="4696"/>
          <a:stretch/>
        </p:blipFill>
        <p:spPr bwMode="auto">
          <a:xfrm>
            <a:off x="402503" y="1767840"/>
            <a:ext cx="4718907" cy="3322320"/>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1B8E2747-18E4-46F8-8632-41A5A7EA6A25}"/>
              </a:ext>
            </a:extLst>
          </p:cNvPr>
          <p:cNvSpPr txBox="1"/>
          <p:nvPr/>
        </p:nvSpPr>
        <p:spPr>
          <a:xfrm>
            <a:off x="5503787" y="1118347"/>
            <a:ext cx="5863665" cy="4621306"/>
          </a:xfrm>
          <a:prstGeom prst="rect">
            <a:avLst/>
          </a:prstGeom>
        </p:spPr>
        <p:txBody>
          <a:bodyPr vert="horz" lIns="91440" tIns="45720" rIns="91440" bIns="45720" rtlCol="0">
            <a:noAutofit/>
          </a:bodyPr>
          <a:lstStyle/>
          <a:p>
            <a:pPr>
              <a:lnSpc>
                <a:spcPct val="90000"/>
              </a:lnSpc>
              <a:spcBef>
                <a:spcPts val="1000"/>
              </a:spcBef>
              <a:buClr>
                <a:schemeClr val="bg2">
                  <a:lumMod val="40000"/>
                  <a:lumOff val="60000"/>
                </a:schemeClr>
              </a:buClr>
              <a:buSzPct val="80000"/>
              <a:buFont typeface="Wingdings 3" charset="2"/>
              <a:buChar char=""/>
            </a:pPr>
            <a:r>
              <a:rPr lang="en-US" sz="2400" dirty="0">
                <a:latin typeface="+mj-lt"/>
                <a:ea typeface="+mj-ea"/>
                <a:cs typeface="+mj-cs"/>
              </a:rPr>
              <a:t>That challenge to all of us is exactly what we read in the </a:t>
            </a:r>
            <a:r>
              <a:rPr lang="en-US" sz="2400" dirty="0">
                <a:solidFill>
                  <a:srgbClr val="FFC000"/>
                </a:solidFill>
                <a:latin typeface="+mj-lt"/>
                <a:ea typeface="+mj-ea"/>
                <a:cs typeface="+mj-cs"/>
              </a:rPr>
              <a:t>INSTRUMENTUM LABORIS </a:t>
            </a:r>
            <a:r>
              <a:rPr lang="en-US" sz="2400" dirty="0">
                <a:latin typeface="+mj-lt"/>
                <a:ea typeface="+mj-ea"/>
                <a:cs typeface="+mj-cs"/>
              </a:rPr>
              <a:t>:</a:t>
            </a:r>
          </a:p>
          <a:p>
            <a:pPr>
              <a:lnSpc>
                <a:spcPct val="90000"/>
              </a:lnSpc>
              <a:spcBef>
                <a:spcPts val="1000"/>
              </a:spcBef>
              <a:buClr>
                <a:schemeClr val="bg2">
                  <a:lumMod val="40000"/>
                  <a:lumOff val="60000"/>
                </a:schemeClr>
              </a:buClr>
              <a:buSzPct val="80000"/>
              <a:buFont typeface="Wingdings 3" charset="2"/>
              <a:buChar char=""/>
            </a:pPr>
            <a:endParaRPr lang="en-US" sz="2400" dirty="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sz="2400" dirty="0">
                <a:latin typeface="+mj-lt"/>
                <a:ea typeface="+mj-ea"/>
                <a:cs typeface="+mj-cs"/>
              </a:rPr>
              <a:t>	[Service] “ . . . is not limited to “bureaucratic issues” nor to the execution of the “guidelines “ of the Council of the higher level,  but requires </a:t>
            </a:r>
            <a:r>
              <a:rPr lang="en-US" sz="2800" dirty="0">
                <a:solidFill>
                  <a:srgbClr val="FFC000"/>
                </a:solidFill>
                <a:latin typeface="+mj-lt"/>
                <a:ea typeface="+mj-ea"/>
                <a:cs typeface="+mj-cs"/>
              </a:rPr>
              <a:t>“prophetic creativity” </a:t>
            </a:r>
            <a:r>
              <a:rPr lang="en-US" sz="2400" dirty="0">
                <a:latin typeface="+mj-lt"/>
                <a:ea typeface="+mj-ea"/>
                <a:cs typeface="+mj-cs"/>
              </a:rPr>
              <a:t>for the realization of the Secular Franciscan life, both as individuals and as Fraternity, consistent with the Gospel and the Magisterium of the Church (</a:t>
            </a:r>
            <a:r>
              <a:rPr lang="en-US" sz="2400" u="sng" dirty="0">
                <a:latin typeface="+mj-lt"/>
                <a:ea typeface="+mj-ea"/>
                <a:cs typeface="+mj-cs"/>
              </a:rPr>
              <a:t>Instrumentum Laboris</a:t>
            </a:r>
            <a:r>
              <a:rPr lang="en-US" sz="2400" dirty="0">
                <a:latin typeface="+mj-lt"/>
                <a:ea typeface="+mj-ea"/>
                <a:cs typeface="+mj-cs"/>
              </a:rPr>
              <a:t> page 5).”</a:t>
            </a:r>
          </a:p>
        </p:txBody>
      </p:sp>
      <p:sp>
        <p:nvSpPr>
          <p:cNvPr id="3" name="Slide Number Placeholder 2">
            <a:extLst>
              <a:ext uri="{FF2B5EF4-FFF2-40B4-BE49-F238E27FC236}">
                <a16:creationId xmlns:a16="http://schemas.microsoft.com/office/drawing/2014/main" xmlns="" id="{925EB8E9-0147-408C-8887-EACC007B9E32}"/>
              </a:ext>
            </a:extLst>
          </p:cNvPr>
          <p:cNvSpPr>
            <a:spLocks noGrp="1"/>
          </p:cNvSpPr>
          <p:nvPr>
            <p:ph type="sldNum" sz="quarter" idx="12"/>
          </p:nvPr>
        </p:nvSpPr>
        <p:spPr/>
        <p:txBody>
          <a:bodyPr/>
          <a:lstStyle/>
          <a:p>
            <a:fld id="{4DA64541-C3B2-432C-9654-6EF7C08CEE07}" type="slidenum">
              <a:rPr lang="en-US" smtClean="0"/>
              <a:t>10</a:t>
            </a:fld>
            <a:endParaRPr lang="en-US"/>
          </a:p>
        </p:txBody>
      </p:sp>
    </p:spTree>
    <p:extLst>
      <p:ext uri="{BB962C8B-B14F-4D97-AF65-F5344CB8AC3E}">
        <p14:creationId xmlns:p14="http://schemas.microsoft.com/office/powerpoint/2010/main" val="20409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1BC719-752E-4473-AC57-D5E4FF12FAC8}"/>
              </a:ext>
            </a:extLst>
          </p:cNvPr>
          <p:cNvSpPr>
            <a:spLocks noGrp="1"/>
          </p:cNvSpPr>
          <p:nvPr>
            <p:ph type="title"/>
          </p:nvPr>
        </p:nvSpPr>
        <p:spPr>
          <a:xfrm>
            <a:off x="5187847" y="532928"/>
            <a:ext cx="6741556" cy="894819"/>
          </a:xfrm>
        </p:spPr>
        <p:txBody>
          <a:bodyPr vert="horz" lIns="91440" tIns="45720" rIns="91440" bIns="45720" rtlCol="0" anchor="t">
            <a:normAutofit/>
          </a:bodyPr>
          <a:lstStyle/>
          <a:p>
            <a:pPr>
              <a:lnSpc>
                <a:spcPct val="90000"/>
              </a:lnSpc>
            </a:pPr>
            <a:r>
              <a:rPr lang="en-US" sz="3600" dirty="0"/>
              <a:t>What is PROPHETIC CREATIVITY?</a:t>
            </a:r>
          </a:p>
        </p:txBody>
      </p:sp>
      <p:pic>
        <p:nvPicPr>
          <p:cNvPr id="1026" name="Picture 2">
            <a:extLst>
              <a:ext uri="{FF2B5EF4-FFF2-40B4-BE49-F238E27FC236}">
                <a16:creationId xmlns:a16="http://schemas.microsoft.com/office/drawing/2014/main" xmlns="" id="{37057E81-92A2-408E-B632-042BE94E87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9" r="8928"/>
          <a:stretch/>
        </p:blipFill>
        <p:spPr bwMode="auto">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9768CD0D-B838-449F-BDCF-AA484E74BDE1}"/>
              </a:ext>
            </a:extLst>
          </p:cNvPr>
          <p:cNvSpPr txBox="1"/>
          <p:nvPr/>
        </p:nvSpPr>
        <p:spPr>
          <a:xfrm>
            <a:off x="5187847" y="1698221"/>
            <a:ext cx="6741556" cy="4626851"/>
          </a:xfrm>
          <a:prstGeom prst="rect">
            <a:avLst/>
          </a:prstGeom>
        </p:spPr>
        <p:txBody>
          <a:bodyPr vert="horz" lIns="91440" tIns="45720" rIns="91440" bIns="45720" rtlCol="0">
            <a:noAutofit/>
          </a:bodyPr>
          <a:lstStyle/>
          <a:p>
            <a:pPr>
              <a:lnSpc>
                <a:spcPct val="90000"/>
              </a:lnSpc>
              <a:spcAft>
                <a:spcPts val="1800"/>
              </a:spcAft>
              <a:buClr>
                <a:schemeClr val="bg2">
                  <a:lumMod val="40000"/>
                  <a:lumOff val="60000"/>
                </a:schemeClr>
              </a:buClr>
              <a:buSzPct val="80000"/>
              <a:buFont typeface="Wingdings 3" charset="2"/>
              <a:buChar char=""/>
            </a:pPr>
            <a:r>
              <a:rPr lang="en-US" sz="2400" dirty="0">
                <a:latin typeface="+mj-lt"/>
                <a:ea typeface="+mj-ea"/>
                <a:cs typeface="+mj-cs"/>
              </a:rPr>
              <a:t> To see as God sees with spiritual eyes– and then to act, allowing God’s grace to strengthen us to do his will</a:t>
            </a:r>
          </a:p>
          <a:p>
            <a:pPr>
              <a:lnSpc>
                <a:spcPct val="90000"/>
              </a:lnSpc>
              <a:spcAft>
                <a:spcPts val="1800"/>
              </a:spcAft>
              <a:buClr>
                <a:schemeClr val="bg2">
                  <a:lumMod val="40000"/>
                  <a:lumOff val="60000"/>
                </a:schemeClr>
              </a:buClr>
              <a:buSzPct val="80000"/>
              <a:buFont typeface="Wingdings 3" charset="2"/>
              <a:buChar char=""/>
            </a:pPr>
            <a:r>
              <a:rPr lang="en-US" sz="2400" dirty="0">
                <a:latin typeface="+mj-lt"/>
                <a:ea typeface="+mj-ea"/>
                <a:cs typeface="+mj-cs"/>
              </a:rPr>
              <a:t> It is innovative action taken in response to the Holy Spirit working with and within us</a:t>
            </a:r>
          </a:p>
          <a:p>
            <a:pPr>
              <a:lnSpc>
                <a:spcPct val="90000"/>
              </a:lnSpc>
              <a:spcAft>
                <a:spcPts val="1800"/>
              </a:spcAft>
              <a:buClr>
                <a:schemeClr val="bg2">
                  <a:lumMod val="40000"/>
                  <a:lumOff val="60000"/>
                </a:schemeClr>
              </a:buClr>
              <a:buSzPct val="80000"/>
              <a:buFont typeface="Wingdings 3" charset="2"/>
              <a:buChar char=""/>
            </a:pPr>
            <a:r>
              <a:rPr lang="en-US" sz="2400" dirty="0">
                <a:latin typeface="+mj-lt"/>
                <a:ea typeface="+mj-ea"/>
                <a:cs typeface="+mj-cs"/>
              </a:rPr>
              <a:t> Example of Pope Francis:  uses “create” no less than 44 times </a:t>
            </a:r>
          </a:p>
          <a:p>
            <a:pPr>
              <a:lnSpc>
                <a:spcPct val="90000"/>
              </a:lnSpc>
              <a:spcAft>
                <a:spcPts val="1800"/>
              </a:spcAft>
              <a:buClr>
                <a:schemeClr val="bg2">
                  <a:lumMod val="40000"/>
                  <a:lumOff val="60000"/>
                </a:schemeClr>
              </a:buClr>
              <a:buSzPct val="80000"/>
              <a:buFont typeface="Wingdings 3" charset="2"/>
              <a:buChar char=""/>
            </a:pPr>
            <a:r>
              <a:rPr lang="en-US" sz="2400" dirty="0">
                <a:latin typeface="+mj-lt"/>
                <a:ea typeface="+mj-ea"/>
                <a:cs typeface="+mj-cs"/>
              </a:rPr>
              <a:t> GENERAL MINISTERS:  CONVERSION impossible without motivation 	and change</a:t>
            </a:r>
          </a:p>
          <a:p>
            <a:pPr>
              <a:lnSpc>
                <a:spcPct val="90000"/>
              </a:lnSpc>
              <a:spcAft>
                <a:spcPts val="1800"/>
              </a:spcAft>
              <a:buClr>
                <a:schemeClr val="bg2">
                  <a:lumMod val="40000"/>
                  <a:lumOff val="60000"/>
                </a:schemeClr>
              </a:buClr>
              <a:buSzPct val="80000"/>
              <a:buFont typeface="Wingdings 3" charset="2"/>
              <a:buChar char=""/>
            </a:pPr>
            <a:r>
              <a:rPr lang="en-US" sz="2400" dirty="0">
                <a:latin typeface="+mj-lt"/>
                <a:ea typeface="+mj-ea"/>
                <a:cs typeface="+mj-cs"/>
              </a:rPr>
              <a:t> It directs us to look at Jesus . . . and to Francis for our examples</a:t>
            </a:r>
          </a:p>
        </p:txBody>
      </p:sp>
      <p:sp>
        <p:nvSpPr>
          <p:cNvPr id="4" name="Slide Number Placeholder 3">
            <a:extLst>
              <a:ext uri="{FF2B5EF4-FFF2-40B4-BE49-F238E27FC236}">
                <a16:creationId xmlns:a16="http://schemas.microsoft.com/office/drawing/2014/main" xmlns="" id="{346D49A8-8880-48F5-B2D5-22BE2B496F94}"/>
              </a:ext>
            </a:extLst>
          </p:cNvPr>
          <p:cNvSpPr>
            <a:spLocks noGrp="1"/>
          </p:cNvSpPr>
          <p:nvPr>
            <p:ph type="sldNum" sz="quarter" idx="12"/>
          </p:nvPr>
        </p:nvSpPr>
        <p:spPr/>
        <p:txBody>
          <a:bodyPr/>
          <a:lstStyle/>
          <a:p>
            <a:fld id="{4DA64541-C3B2-432C-9654-6EF7C08CEE07}" type="slidenum">
              <a:rPr lang="en-US" smtClean="0"/>
              <a:t>11</a:t>
            </a:fld>
            <a:endParaRPr lang="en-US"/>
          </a:p>
        </p:txBody>
      </p:sp>
    </p:spTree>
    <p:extLst>
      <p:ext uri="{BB962C8B-B14F-4D97-AF65-F5344CB8AC3E}">
        <p14:creationId xmlns:p14="http://schemas.microsoft.com/office/powerpoint/2010/main" val="247459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265F1E-E616-42BC-A336-C3535977CAF8}"/>
              </a:ext>
            </a:extLst>
          </p:cNvPr>
          <p:cNvSpPr>
            <a:spLocks noGrp="1"/>
          </p:cNvSpPr>
          <p:nvPr>
            <p:ph type="title"/>
          </p:nvPr>
        </p:nvSpPr>
        <p:spPr>
          <a:xfrm>
            <a:off x="4670370" y="208012"/>
            <a:ext cx="6016481" cy="1400530"/>
          </a:xfrm>
        </p:spPr>
        <p:txBody>
          <a:bodyPr vert="horz" lIns="91440" tIns="45720" rIns="91440" bIns="45720" rtlCol="0" anchor="t">
            <a:normAutofit/>
          </a:bodyPr>
          <a:lstStyle/>
          <a:p>
            <a:r>
              <a:rPr lang="en-US" sz="4200" dirty="0"/>
              <a:t>THOUGHT QUESTIONS</a:t>
            </a:r>
          </a:p>
        </p:txBody>
      </p:sp>
      <p:sp>
        <p:nvSpPr>
          <p:cNvPr id="3" name="Text Placeholder 2">
            <a:extLst>
              <a:ext uri="{FF2B5EF4-FFF2-40B4-BE49-F238E27FC236}">
                <a16:creationId xmlns:a16="http://schemas.microsoft.com/office/drawing/2014/main" xmlns="" id="{EB1BBEEF-0198-4EFC-8D5D-7268E137B0E5}"/>
              </a:ext>
            </a:extLst>
          </p:cNvPr>
          <p:cNvSpPr>
            <a:spLocks noGrp="1"/>
          </p:cNvSpPr>
          <p:nvPr>
            <p:ph type="body" sz="half" idx="2"/>
          </p:nvPr>
        </p:nvSpPr>
        <p:spPr>
          <a:xfrm>
            <a:off x="4783452" y="1848396"/>
            <a:ext cx="6848254" cy="4195481"/>
          </a:xfrm>
        </p:spPr>
        <p:txBody>
          <a:bodyPr vert="horz" lIns="91440" tIns="45720" rIns="91440" bIns="45720" rtlCol="0">
            <a:noAutofit/>
          </a:bodyPr>
          <a:lstStyle/>
          <a:p>
            <a:pPr>
              <a:buFont typeface="Wingdings 3" charset="2"/>
              <a:buChar char=""/>
            </a:pPr>
            <a:r>
              <a:rPr lang="en-US" sz="2400" dirty="0"/>
              <a:t>How many times did [Francis] hear the Word of God speaking directly to him and immediately put it into practice?</a:t>
            </a:r>
          </a:p>
          <a:p>
            <a:pPr>
              <a:buFont typeface="Wingdings 3" charset="2"/>
              <a:buChar char=""/>
            </a:pPr>
            <a:endParaRPr lang="en-US" sz="2400" dirty="0"/>
          </a:p>
          <a:p>
            <a:pPr>
              <a:buFont typeface="Wingdings 3" charset="2"/>
              <a:buChar char=""/>
            </a:pPr>
            <a:r>
              <a:rPr lang="en-US" sz="2400" dirty="0"/>
              <a:t>	-- How do I do that?  How does my fraternity do that? my Franciscan Order?</a:t>
            </a:r>
          </a:p>
          <a:p>
            <a:pPr>
              <a:buFont typeface="Wingdings 3" charset="2"/>
              <a:buChar char=""/>
            </a:pPr>
            <a:endParaRPr lang="en-US" sz="2400" dirty="0"/>
          </a:p>
          <a:p>
            <a:pPr>
              <a:buFont typeface="Wingdings 3" charset="2"/>
              <a:buChar char=""/>
            </a:pPr>
            <a:r>
              <a:rPr lang="en-US" sz="2400" dirty="0"/>
              <a:t>If we follow in the footsteps of St. Francis, how can we not do that and still be faithful to what we promised?</a:t>
            </a:r>
          </a:p>
        </p:txBody>
      </p:sp>
      <p:sp>
        <p:nvSpPr>
          <p:cNvPr id="4" name="Speech Bubble: Rectangle with Corners Rounded 3">
            <a:extLst>
              <a:ext uri="{FF2B5EF4-FFF2-40B4-BE49-F238E27FC236}">
                <a16:creationId xmlns:a16="http://schemas.microsoft.com/office/drawing/2014/main" xmlns="" id="{66D16DDA-463B-433E-8EBE-1B5C259258F5}"/>
              </a:ext>
            </a:extLst>
          </p:cNvPr>
          <p:cNvSpPr/>
          <p:nvPr/>
        </p:nvSpPr>
        <p:spPr>
          <a:xfrm>
            <a:off x="4599095" y="988221"/>
            <a:ext cx="7003331" cy="3354866"/>
          </a:xfrm>
          <a:prstGeom prst="wedgeRoundRectCallout">
            <a:avLst>
              <a:gd name="adj1" fmla="val -38663"/>
              <a:gd name="adj2" fmla="val 62500"/>
              <a:gd name="adj3" fmla="val 16667"/>
            </a:avLst>
          </a:prstGeom>
          <a:solidFill>
            <a:srgbClr val="5EAD9A"/>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A09ED15-B461-4A54-A349-58505CBFA5A4}"/>
              </a:ext>
            </a:extLst>
          </p:cNvPr>
          <p:cNvSpPr txBox="1"/>
          <p:nvPr/>
        </p:nvSpPr>
        <p:spPr>
          <a:xfrm>
            <a:off x="5337060" y="1634603"/>
            <a:ext cx="5100752" cy="2062103"/>
          </a:xfrm>
          <a:prstGeom prst="rect">
            <a:avLst/>
          </a:prstGeom>
          <a:noFill/>
        </p:spPr>
        <p:txBody>
          <a:bodyPr wrap="square" rtlCol="0">
            <a:spAutoFit/>
          </a:bodyPr>
          <a:lstStyle/>
          <a:p>
            <a:r>
              <a:rPr lang="en-US" sz="3200" dirty="0"/>
              <a:t>“ . . . To be a faithful witness and instrument of the (Church’s) mission among all people (</a:t>
            </a:r>
            <a:r>
              <a:rPr lang="en-US" sz="3200" b="1" dirty="0"/>
              <a:t>Ritual</a:t>
            </a:r>
            <a:r>
              <a:rPr lang="en-US" sz="3200" dirty="0"/>
              <a:t> p. 25).”</a:t>
            </a:r>
          </a:p>
        </p:txBody>
      </p:sp>
      <p:pic>
        <p:nvPicPr>
          <p:cNvPr id="7" name="Picture 6" descr="Shape&#10;&#10;Description automatically generated with low confidence">
            <a:extLst>
              <a:ext uri="{FF2B5EF4-FFF2-40B4-BE49-F238E27FC236}">
                <a16:creationId xmlns:a16="http://schemas.microsoft.com/office/drawing/2014/main" xmlns="" id="{56E91A5C-A0DA-4A07-8EED-07124B07BC5B}"/>
              </a:ext>
            </a:extLst>
          </p:cNvPr>
          <p:cNvPicPr>
            <a:picLocks noChangeAspect="1"/>
          </p:cNvPicPr>
          <p:nvPr/>
        </p:nvPicPr>
        <p:blipFill>
          <a:blip r:embed="rId3">
            <a:duotone>
              <a:schemeClr val="accent2">
                <a:shade val="45000"/>
                <a:satMod val="135000"/>
              </a:schemeClr>
              <a:prstClr val="white"/>
            </a:duotone>
          </a:blip>
          <a:stretch>
            <a:fillRect/>
          </a:stretch>
        </p:blipFill>
        <p:spPr>
          <a:xfrm>
            <a:off x="302185" y="186478"/>
            <a:ext cx="3789056" cy="6290522"/>
          </a:xfrm>
          <a:prstGeom prst="rect">
            <a:avLst/>
          </a:prstGeom>
        </p:spPr>
      </p:pic>
      <p:sp>
        <p:nvSpPr>
          <p:cNvPr id="6" name="Slide Number Placeholder 5">
            <a:extLst>
              <a:ext uri="{FF2B5EF4-FFF2-40B4-BE49-F238E27FC236}">
                <a16:creationId xmlns:a16="http://schemas.microsoft.com/office/drawing/2014/main" xmlns="" id="{E1A85A14-F40D-4E78-8541-A6EC7A2B0FF9}"/>
              </a:ext>
            </a:extLst>
          </p:cNvPr>
          <p:cNvSpPr>
            <a:spLocks noGrp="1"/>
          </p:cNvSpPr>
          <p:nvPr>
            <p:ph type="sldNum" sz="quarter" idx="12"/>
          </p:nvPr>
        </p:nvSpPr>
        <p:spPr/>
        <p:txBody>
          <a:bodyPr/>
          <a:lstStyle/>
          <a:p>
            <a:fld id="{4DA64541-C3B2-432C-9654-6EF7C08CEE07}" type="slidenum">
              <a:rPr lang="en-US" smtClean="0"/>
              <a:t>12</a:t>
            </a:fld>
            <a:endParaRPr lang="en-US"/>
          </a:p>
        </p:txBody>
      </p:sp>
    </p:spTree>
    <p:extLst>
      <p:ext uri="{BB962C8B-B14F-4D97-AF65-F5344CB8AC3E}">
        <p14:creationId xmlns:p14="http://schemas.microsoft.com/office/powerpoint/2010/main" val="36465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194D351-F9A1-4BDF-93CB-5A3BC9171C94}"/>
              </a:ext>
            </a:extLst>
          </p:cNvPr>
          <p:cNvSpPr txBox="1"/>
          <p:nvPr/>
        </p:nvSpPr>
        <p:spPr>
          <a:xfrm rot="16200000">
            <a:off x="-1862421" y="2954036"/>
            <a:ext cx="5862922" cy="707886"/>
          </a:xfrm>
          <a:prstGeom prst="rect">
            <a:avLst/>
          </a:prstGeom>
          <a:noFill/>
        </p:spPr>
        <p:txBody>
          <a:bodyPr wrap="square" rtlCol="0">
            <a:spAutoFit/>
          </a:bodyPr>
          <a:lstStyle/>
          <a:p>
            <a:pPr algn="ctr"/>
            <a:r>
              <a:rPr lang="en-US" sz="4000" dirty="0">
                <a:solidFill>
                  <a:srgbClr val="00B0F0"/>
                </a:solidFill>
              </a:rPr>
              <a:t>PROPHETIC CREATIVITY</a:t>
            </a:r>
          </a:p>
        </p:txBody>
      </p:sp>
      <p:sp>
        <p:nvSpPr>
          <p:cNvPr id="7" name="TextBox 6">
            <a:extLst>
              <a:ext uri="{FF2B5EF4-FFF2-40B4-BE49-F238E27FC236}">
                <a16:creationId xmlns:a16="http://schemas.microsoft.com/office/drawing/2014/main" xmlns="" id="{959CB967-41A3-4B5A-8FFC-05E21367C909}"/>
              </a:ext>
            </a:extLst>
          </p:cNvPr>
          <p:cNvSpPr txBox="1"/>
          <p:nvPr/>
        </p:nvSpPr>
        <p:spPr>
          <a:xfrm>
            <a:off x="1492624" y="2689412"/>
            <a:ext cx="1882588" cy="1631216"/>
          </a:xfrm>
          <a:prstGeom prst="rect">
            <a:avLst/>
          </a:prstGeom>
          <a:noFill/>
        </p:spPr>
        <p:txBody>
          <a:bodyPr wrap="square" rtlCol="0">
            <a:spAutoFit/>
          </a:bodyPr>
          <a:lstStyle/>
          <a:p>
            <a:pPr algn="ctr"/>
            <a:r>
              <a:rPr lang="en-US" sz="2800" dirty="0">
                <a:solidFill>
                  <a:srgbClr val="FFFF00"/>
                </a:solidFill>
              </a:rPr>
              <a:t>Servant</a:t>
            </a:r>
          </a:p>
          <a:p>
            <a:pPr algn="ctr"/>
            <a:r>
              <a:rPr lang="en-US" sz="2800" dirty="0">
                <a:solidFill>
                  <a:srgbClr val="FFFF00"/>
                </a:solidFill>
              </a:rPr>
              <a:t>Leadership</a:t>
            </a:r>
          </a:p>
          <a:p>
            <a:pPr algn="ctr"/>
            <a:r>
              <a:rPr lang="en-US" sz="2200" dirty="0"/>
              <a:t>That means </a:t>
            </a:r>
            <a:r>
              <a:rPr lang="en-US" sz="2200" dirty="0">
                <a:solidFill>
                  <a:srgbClr val="FFC000"/>
                </a:solidFill>
              </a:rPr>
              <a:t>ALL</a:t>
            </a:r>
            <a:r>
              <a:rPr lang="en-US" sz="2200" dirty="0"/>
              <a:t> of us!</a:t>
            </a:r>
          </a:p>
        </p:txBody>
      </p:sp>
      <p:sp>
        <p:nvSpPr>
          <p:cNvPr id="8" name="TextBox 7">
            <a:extLst>
              <a:ext uri="{FF2B5EF4-FFF2-40B4-BE49-F238E27FC236}">
                <a16:creationId xmlns:a16="http://schemas.microsoft.com/office/drawing/2014/main" xmlns="" id="{FDC4578A-923D-4E2C-9AE3-B981925175AC}"/>
              </a:ext>
            </a:extLst>
          </p:cNvPr>
          <p:cNvSpPr txBox="1"/>
          <p:nvPr/>
        </p:nvSpPr>
        <p:spPr>
          <a:xfrm>
            <a:off x="3913094" y="1734671"/>
            <a:ext cx="1694330" cy="523220"/>
          </a:xfrm>
          <a:prstGeom prst="rect">
            <a:avLst/>
          </a:prstGeom>
          <a:noFill/>
        </p:spPr>
        <p:txBody>
          <a:bodyPr wrap="square" rtlCol="0">
            <a:spAutoFit/>
          </a:bodyPr>
          <a:lstStyle/>
          <a:p>
            <a:pPr algn="ctr"/>
            <a:r>
              <a:rPr lang="en-US" sz="2800" dirty="0">
                <a:solidFill>
                  <a:srgbClr val="FFC000"/>
                </a:solidFill>
              </a:rPr>
              <a:t>Animate</a:t>
            </a:r>
          </a:p>
        </p:txBody>
      </p:sp>
      <p:sp>
        <p:nvSpPr>
          <p:cNvPr id="9" name="TextBox 8">
            <a:extLst>
              <a:ext uri="{FF2B5EF4-FFF2-40B4-BE49-F238E27FC236}">
                <a16:creationId xmlns:a16="http://schemas.microsoft.com/office/drawing/2014/main" xmlns="" id="{C0C7CF48-C5D4-4D50-96D9-848DC458183F}"/>
              </a:ext>
            </a:extLst>
          </p:cNvPr>
          <p:cNvSpPr txBox="1"/>
          <p:nvPr/>
        </p:nvSpPr>
        <p:spPr>
          <a:xfrm>
            <a:off x="4067735" y="3982709"/>
            <a:ext cx="1385047" cy="523220"/>
          </a:xfrm>
          <a:prstGeom prst="rect">
            <a:avLst/>
          </a:prstGeom>
          <a:noFill/>
        </p:spPr>
        <p:txBody>
          <a:bodyPr wrap="square" rtlCol="0">
            <a:spAutoFit/>
          </a:bodyPr>
          <a:lstStyle/>
          <a:p>
            <a:pPr algn="ctr"/>
            <a:r>
              <a:rPr lang="en-US" sz="2800" dirty="0">
                <a:solidFill>
                  <a:srgbClr val="FFC000"/>
                </a:solidFill>
              </a:rPr>
              <a:t>Guide</a:t>
            </a:r>
          </a:p>
        </p:txBody>
      </p:sp>
      <p:cxnSp>
        <p:nvCxnSpPr>
          <p:cNvPr id="11" name="Straight Arrow Connector 10">
            <a:extLst>
              <a:ext uri="{FF2B5EF4-FFF2-40B4-BE49-F238E27FC236}">
                <a16:creationId xmlns:a16="http://schemas.microsoft.com/office/drawing/2014/main" xmlns="" id="{5F69EF7A-2D8C-4E09-9BB0-8A66896DCCFC}"/>
              </a:ext>
            </a:extLst>
          </p:cNvPr>
          <p:cNvCxnSpPr>
            <a:cxnSpLocks/>
          </p:cNvCxnSpPr>
          <p:nvPr/>
        </p:nvCxnSpPr>
        <p:spPr>
          <a:xfrm flipV="1">
            <a:off x="3385587" y="2234013"/>
            <a:ext cx="1035423" cy="11478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F37CE2DD-CC60-43AB-B870-B5C9B203DEA8}"/>
              </a:ext>
            </a:extLst>
          </p:cNvPr>
          <p:cNvCxnSpPr>
            <a:cxnSpLocks/>
          </p:cNvCxnSpPr>
          <p:nvPr/>
        </p:nvCxnSpPr>
        <p:spPr>
          <a:xfrm>
            <a:off x="3376747" y="3384094"/>
            <a:ext cx="1072692" cy="6007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39226986-8FA8-4880-8E4C-07DC08C7C308}"/>
              </a:ext>
            </a:extLst>
          </p:cNvPr>
          <p:cNvSpPr txBox="1"/>
          <p:nvPr/>
        </p:nvSpPr>
        <p:spPr>
          <a:xfrm>
            <a:off x="5886993" y="1134506"/>
            <a:ext cx="4679577" cy="954107"/>
          </a:xfrm>
          <a:prstGeom prst="rect">
            <a:avLst/>
          </a:prstGeom>
          <a:noFill/>
        </p:spPr>
        <p:txBody>
          <a:bodyPr wrap="square" rtlCol="0">
            <a:spAutoFit/>
          </a:bodyPr>
          <a:lstStyle/>
          <a:p>
            <a:r>
              <a:rPr lang="en-US" sz="2800" b="1" dirty="0"/>
              <a:t>NOT </a:t>
            </a:r>
            <a:r>
              <a:rPr lang="en-US" sz="2800" dirty="0"/>
              <a:t>limited to administration   	and bureaucracy</a:t>
            </a:r>
            <a:endParaRPr lang="en-US" sz="2800" b="1" dirty="0"/>
          </a:p>
        </p:txBody>
      </p:sp>
      <p:sp>
        <p:nvSpPr>
          <p:cNvPr id="18" name="TextBox 17">
            <a:extLst>
              <a:ext uri="{FF2B5EF4-FFF2-40B4-BE49-F238E27FC236}">
                <a16:creationId xmlns:a16="http://schemas.microsoft.com/office/drawing/2014/main" xmlns="" id="{95E6838F-1DFD-4F8D-A685-0B26BE15DAED}"/>
              </a:ext>
            </a:extLst>
          </p:cNvPr>
          <p:cNvSpPr txBox="1"/>
          <p:nvPr/>
        </p:nvSpPr>
        <p:spPr>
          <a:xfrm>
            <a:off x="5886991" y="2473968"/>
            <a:ext cx="5327853" cy="1261884"/>
          </a:xfrm>
          <a:prstGeom prst="rect">
            <a:avLst/>
          </a:prstGeom>
          <a:noFill/>
        </p:spPr>
        <p:txBody>
          <a:bodyPr wrap="square" rtlCol="0">
            <a:spAutoFit/>
          </a:bodyPr>
          <a:lstStyle/>
          <a:p>
            <a:r>
              <a:rPr lang="en-US" sz="2800" b="1" dirty="0"/>
              <a:t>MOST IMPORTANTLY </a:t>
            </a:r>
            <a:r>
              <a:rPr lang="en-US" sz="2800" dirty="0"/>
              <a:t>focused on 	the </a:t>
            </a:r>
            <a:r>
              <a:rPr lang="en-US" sz="2800" dirty="0">
                <a:solidFill>
                  <a:srgbClr val="FF0000"/>
                </a:solidFill>
              </a:rPr>
              <a:t>HEART</a:t>
            </a:r>
            <a:r>
              <a:rPr lang="en-US" sz="2800" dirty="0"/>
              <a:t> of our call . . .</a:t>
            </a:r>
          </a:p>
          <a:p>
            <a:endParaRPr lang="en-US" sz="2000" b="1" dirty="0"/>
          </a:p>
        </p:txBody>
      </p:sp>
      <p:sp>
        <p:nvSpPr>
          <p:cNvPr id="19" name="TextBox 18">
            <a:extLst>
              <a:ext uri="{FF2B5EF4-FFF2-40B4-BE49-F238E27FC236}">
                <a16:creationId xmlns:a16="http://schemas.microsoft.com/office/drawing/2014/main" xmlns="" id="{818E26E5-93D5-4389-B008-9D725BE12E29}"/>
              </a:ext>
            </a:extLst>
          </p:cNvPr>
          <p:cNvSpPr txBox="1"/>
          <p:nvPr/>
        </p:nvSpPr>
        <p:spPr>
          <a:xfrm>
            <a:off x="7265316" y="5612185"/>
            <a:ext cx="1922929" cy="769441"/>
          </a:xfrm>
          <a:prstGeom prst="rect">
            <a:avLst/>
          </a:prstGeom>
          <a:noFill/>
        </p:spPr>
        <p:txBody>
          <a:bodyPr wrap="square" rtlCol="0">
            <a:spAutoFit/>
          </a:bodyPr>
          <a:lstStyle/>
          <a:p>
            <a:pPr algn="ctr"/>
            <a:r>
              <a:rPr lang="en-US" sz="4400" dirty="0"/>
              <a:t>HOW?</a:t>
            </a:r>
          </a:p>
        </p:txBody>
      </p:sp>
      <p:sp>
        <p:nvSpPr>
          <p:cNvPr id="2" name="Right Brace 1">
            <a:extLst>
              <a:ext uri="{FF2B5EF4-FFF2-40B4-BE49-F238E27FC236}">
                <a16:creationId xmlns:a16="http://schemas.microsoft.com/office/drawing/2014/main" xmlns="" id="{37C6A3E1-17D9-49D0-9588-D5536823F07D}"/>
              </a:ext>
            </a:extLst>
          </p:cNvPr>
          <p:cNvSpPr/>
          <p:nvPr/>
        </p:nvSpPr>
        <p:spPr>
          <a:xfrm>
            <a:off x="5351929" y="730949"/>
            <a:ext cx="255495" cy="4567192"/>
          </a:xfrm>
          <a:prstGeom prst="rightBrace">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13" name="TextBox 12">
            <a:extLst>
              <a:ext uri="{FF2B5EF4-FFF2-40B4-BE49-F238E27FC236}">
                <a16:creationId xmlns:a16="http://schemas.microsoft.com/office/drawing/2014/main" xmlns="" id="{0FF6D84F-7371-4B22-8519-136C372C1BD5}"/>
              </a:ext>
            </a:extLst>
          </p:cNvPr>
          <p:cNvSpPr txBox="1"/>
          <p:nvPr/>
        </p:nvSpPr>
        <p:spPr>
          <a:xfrm>
            <a:off x="6096000" y="3684494"/>
            <a:ext cx="5327853" cy="1200329"/>
          </a:xfrm>
          <a:prstGeom prst="rect">
            <a:avLst/>
          </a:prstGeom>
          <a:noFill/>
        </p:spPr>
        <p:txBody>
          <a:bodyPr wrap="square" rtlCol="0">
            <a:spAutoFit/>
          </a:bodyPr>
          <a:lstStyle/>
          <a:p>
            <a:pPr algn="ctr"/>
            <a:r>
              <a:rPr lang="en-US" sz="3600" dirty="0">
                <a:solidFill>
                  <a:srgbClr val="FFC000"/>
                </a:solidFill>
              </a:rPr>
              <a:t>Living the Gospel of Our Lord Jesus Christ </a:t>
            </a:r>
          </a:p>
        </p:txBody>
      </p:sp>
      <p:sp>
        <p:nvSpPr>
          <p:cNvPr id="3" name="Slide Number Placeholder 2">
            <a:extLst>
              <a:ext uri="{FF2B5EF4-FFF2-40B4-BE49-F238E27FC236}">
                <a16:creationId xmlns:a16="http://schemas.microsoft.com/office/drawing/2014/main" xmlns="" id="{686D4BD3-DA96-4E5B-9CE1-6E99C5151697}"/>
              </a:ext>
            </a:extLst>
          </p:cNvPr>
          <p:cNvSpPr>
            <a:spLocks noGrp="1"/>
          </p:cNvSpPr>
          <p:nvPr>
            <p:ph type="sldNum" sz="quarter" idx="12"/>
          </p:nvPr>
        </p:nvSpPr>
        <p:spPr/>
        <p:txBody>
          <a:bodyPr/>
          <a:lstStyle/>
          <a:p>
            <a:fld id="{4DA64541-C3B2-432C-9654-6EF7C08CEE07}" type="slidenum">
              <a:rPr lang="en-US" smtClean="0"/>
              <a:t>13</a:t>
            </a:fld>
            <a:endParaRPr lang="en-US"/>
          </a:p>
        </p:txBody>
      </p:sp>
    </p:spTree>
    <p:extLst>
      <p:ext uri="{BB962C8B-B14F-4D97-AF65-F5344CB8AC3E}">
        <p14:creationId xmlns:p14="http://schemas.microsoft.com/office/powerpoint/2010/main" val="127549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7" grpId="0"/>
      <p:bldP spid="19" grpId="0"/>
      <p:bldP spid="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ACCB1CD-A80A-49A9-9304-F40FE228DF1D}"/>
              </a:ext>
            </a:extLst>
          </p:cNvPr>
          <p:cNvSpPr txBox="1"/>
          <p:nvPr/>
        </p:nvSpPr>
        <p:spPr>
          <a:xfrm>
            <a:off x="3797259" y="846000"/>
            <a:ext cx="7695961" cy="4924425"/>
          </a:xfrm>
          <a:prstGeom prst="rect">
            <a:avLst/>
          </a:prstGeom>
          <a:noFill/>
        </p:spPr>
        <p:txBody>
          <a:bodyPr wrap="square" rtlCol="0">
            <a:spAutoFit/>
          </a:bodyPr>
          <a:lstStyle/>
          <a:p>
            <a:pPr>
              <a:spcAft>
                <a:spcPts val="1200"/>
              </a:spcAft>
            </a:pPr>
            <a:r>
              <a:rPr lang="en-US" sz="4000" dirty="0">
                <a:solidFill>
                  <a:schemeClr val="accent1">
                    <a:lumMod val="60000"/>
                    <a:lumOff val="40000"/>
                  </a:schemeClr>
                </a:solidFill>
                <a:latin typeface="Tempus Sans ITC" panose="04020404030D07020202" pitchFamily="82" charset="0"/>
                <a:ea typeface="Tahoma" panose="020B0604030504040204" pitchFamily="34" charset="0"/>
                <a:cs typeface="Tahoma" panose="020B0604030504040204" pitchFamily="34" charset="0"/>
              </a:rPr>
              <a:t>INSTRUMENTUM LABORIS</a:t>
            </a:r>
            <a:r>
              <a:rPr lang="en-US" sz="4000" dirty="0">
                <a:latin typeface="Tempus Sans ITC" panose="04020404030D07020202" pitchFamily="82" charset="0"/>
                <a:ea typeface="Tahoma" panose="020B0604030504040204" pitchFamily="34" charset="0"/>
                <a:cs typeface="Tahoma" panose="020B0604030504040204" pitchFamily="34" charset="0"/>
              </a:rPr>
              <a:t>: </a:t>
            </a:r>
          </a:p>
          <a:p>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mj-lt"/>
              <a:buAutoNum type="arabicPeriod"/>
            </a:pPr>
            <a:r>
              <a:rPr lang="en-US" sz="2400" dirty="0">
                <a:latin typeface="Tahoma" panose="020B0604030504040204" pitchFamily="34" charset="0"/>
                <a:ea typeface="Tahoma" panose="020B0604030504040204" pitchFamily="34" charset="0"/>
                <a:cs typeface="Tahoma" panose="020B0604030504040204" pitchFamily="34" charset="0"/>
              </a:rPr>
              <a:t>Seek new ways to help development of fraternities – both new ones and by infusing life into older ones</a:t>
            </a:r>
          </a:p>
          <a:p>
            <a:pPr marL="457200" indent="-457200">
              <a:buFont typeface="+mj-lt"/>
              <a:buAutoNum type="arabicPeriod"/>
            </a:pP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mj-lt"/>
              <a:buAutoNum type="arabicPeriod"/>
            </a:pPr>
            <a:r>
              <a:rPr lang="en-US" sz="2400" dirty="0">
                <a:latin typeface="Tahoma" panose="020B0604030504040204" pitchFamily="34" charset="0"/>
                <a:ea typeface="Tahoma" panose="020B0604030504040204" pitchFamily="34" charset="0"/>
                <a:cs typeface="Tahoma" panose="020B0604030504040204" pitchFamily="34" charset="0"/>
              </a:rPr>
              <a:t>Seek new ways to help the development of the spiritual life of the sisters and brothers: they’re hungry for a deeper relationship with God and a broader understanding of their Franciscan calling</a:t>
            </a:r>
          </a:p>
          <a:p>
            <a:pPr marL="457200" indent="-457200">
              <a:buFont typeface="+mj-lt"/>
              <a:buAutoNum type="arabicPeriod"/>
            </a:pP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mj-lt"/>
              <a:buAutoNum type="arabicPeriod"/>
            </a:pPr>
            <a:r>
              <a:rPr lang="en-US" sz="2400" dirty="0">
                <a:latin typeface="Tahoma" panose="020B0604030504040204" pitchFamily="34" charset="0"/>
                <a:ea typeface="Tahoma" panose="020B0604030504040204" pitchFamily="34" charset="0"/>
                <a:cs typeface="Tahoma" panose="020B0604030504040204" pitchFamily="34" charset="0"/>
              </a:rPr>
              <a:t>Being open to and responding to the voice of the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Holy Spirit </a:t>
            </a:r>
            <a:r>
              <a:rPr lang="en-US" sz="2400" dirty="0">
                <a:latin typeface="Tahoma" panose="020B0604030504040204" pitchFamily="34" charset="0"/>
                <a:ea typeface="Tahoma" panose="020B0604030504040204" pitchFamily="34" charset="0"/>
                <a:cs typeface="Tahoma" panose="020B0604030504040204" pitchFamily="34" charset="0"/>
              </a:rPr>
              <a:t>along with the signs of the times.</a:t>
            </a:r>
          </a:p>
        </p:txBody>
      </p:sp>
      <p:pic>
        <p:nvPicPr>
          <p:cNvPr id="4098" name="Picture 2" descr="Holy Spirit Dove – Eucharist Church">
            <a:extLst>
              <a:ext uri="{FF2B5EF4-FFF2-40B4-BE49-F238E27FC236}">
                <a16:creationId xmlns:a16="http://schemas.microsoft.com/office/drawing/2014/main" xmlns="" id="{A12EDD4D-90BD-48C2-81C7-50D5F2FD3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639" y="2235013"/>
            <a:ext cx="2704861" cy="238797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xmlns="" id="{955DA9C5-129E-4384-88DD-D68F8B94DEDD}"/>
              </a:ext>
            </a:extLst>
          </p:cNvPr>
          <p:cNvSpPr>
            <a:spLocks noGrp="1"/>
          </p:cNvSpPr>
          <p:nvPr>
            <p:ph type="sldNum" sz="quarter" idx="12"/>
          </p:nvPr>
        </p:nvSpPr>
        <p:spPr/>
        <p:txBody>
          <a:bodyPr/>
          <a:lstStyle/>
          <a:p>
            <a:fld id="{4DA64541-C3B2-432C-9654-6EF7C08CEE07}" type="slidenum">
              <a:rPr lang="en-US" smtClean="0"/>
              <a:t>14</a:t>
            </a:fld>
            <a:endParaRPr lang="en-US"/>
          </a:p>
        </p:txBody>
      </p:sp>
    </p:spTree>
    <p:extLst>
      <p:ext uri="{BB962C8B-B14F-4D97-AF65-F5344CB8AC3E}">
        <p14:creationId xmlns:p14="http://schemas.microsoft.com/office/powerpoint/2010/main" val="318003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265F1E-E616-42BC-A336-C3535977CAF8}"/>
              </a:ext>
            </a:extLst>
          </p:cNvPr>
          <p:cNvSpPr>
            <a:spLocks noGrp="1"/>
          </p:cNvSpPr>
          <p:nvPr>
            <p:ph type="title"/>
          </p:nvPr>
        </p:nvSpPr>
        <p:spPr>
          <a:xfrm>
            <a:off x="4783452" y="447866"/>
            <a:ext cx="6016481" cy="1400530"/>
          </a:xfrm>
        </p:spPr>
        <p:txBody>
          <a:bodyPr vert="horz" lIns="91440" tIns="45720" rIns="91440" bIns="45720" rtlCol="0" anchor="t">
            <a:normAutofit/>
          </a:bodyPr>
          <a:lstStyle/>
          <a:p>
            <a:r>
              <a:rPr lang="en-US" sz="4200" dirty="0"/>
              <a:t>THOUGHT QUESTION</a:t>
            </a:r>
          </a:p>
        </p:txBody>
      </p:sp>
      <p:sp>
        <p:nvSpPr>
          <p:cNvPr id="3" name="Text Placeholder 2">
            <a:extLst>
              <a:ext uri="{FF2B5EF4-FFF2-40B4-BE49-F238E27FC236}">
                <a16:creationId xmlns:a16="http://schemas.microsoft.com/office/drawing/2014/main" xmlns="" id="{EB1BBEEF-0198-4EFC-8D5D-7268E137B0E5}"/>
              </a:ext>
            </a:extLst>
          </p:cNvPr>
          <p:cNvSpPr>
            <a:spLocks noGrp="1"/>
          </p:cNvSpPr>
          <p:nvPr>
            <p:ph type="body" sz="half" idx="2"/>
          </p:nvPr>
        </p:nvSpPr>
        <p:spPr>
          <a:xfrm>
            <a:off x="4783452" y="1848396"/>
            <a:ext cx="6848254" cy="4195481"/>
          </a:xfrm>
        </p:spPr>
        <p:txBody>
          <a:bodyPr vert="horz" lIns="91440" tIns="45720" rIns="91440" bIns="45720" rtlCol="0">
            <a:noAutofit/>
          </a:bodyPr>
          <a:lstStyle/>
          <a:p>
            <a:r>
              <a:rPr lang="en-US" sz="3200" dirty="0"/>
              <a:t>What will move our fraternities, and our Order(s) forward, so we become what the Church expects as the </a:t>
            </a:r>
            <a:r>
              <a:rPr lang="en-US" sz="3200" i="1" dirty="0">
                <a:solidFill>
                  <a:schemeClr val="tx1"/>
                </a:solidFill>
              </a:rPr>
              <a:t>Instrumentum Laboris  </a:t>
            </a:r>
            <a:r>
              <a:rPr lang="en-US" sz="3200" dirty="0"/>
              <a:t>challenges us?</a:t>
            </a:r>
          </a:p>
          <a:p>
            <a:endParaRPr lang="en-US" sz="2400" dirty="0"/>
          </a:p>
        </p:txBody>
      </p:sp>
      <p:pic>
        <p:nvPicPr>
          <p:cNvPr id="7" name="Picture 6" descr="Shape&#10;&#10;Description automatically generated with low confidence">
            <a:extLst>
              <a:ext uri="{FF2B5EF4-FFF2-40B4-BE49-F238E27FC236}">
                <a16:creationId xmlns:a16="http://schemas.microsoft.com/office/drawing/2014/main" xmlns="" id="{56E91A5C-A0DA-4A07-8EED-07124B07BC5B}"/>
              </a:ext>
            </a:extLst>
          </p:cNvPr>
          <p:cNvPicPr>
            <a:picLocks noChangeAspect="1"/>
          </p:cNvPicPr>
          <p:nvPr/>
        </p:nvPicPr>
        <p:blipFill>
          <a:blip r:embed="rId3">
            <a:duotone>
              <a:schemeClr val="accent2">
                <a:shade val="45000"/>
                <a:satMod val="135000"/>
              </a:schemeClr>
              <a:prstClr val="white"/>
            </a:duotone>
          </a:blip>
          <a:stretch>
            <a:fillRect/>
          </a:stretch>
        </p:blipFill>
        <p:spPr>
          <a:xfrm>
            <a:off x="302185" y="186478"/>
            <a:ext cx="3789056" cy="6290522"/>
          </a:xfrm>
          <a:prstGeom prst="rect">
            <a:avLst/>
          </a:prstGeom>
        </p:spPr>
      </p:pic>
      <p:sp>
        <p:nvSpPr>
          <p:cNvPr id="4" name="Slide Number Placeholder 3">
            <a:extLst>
              <a:ext uri="{FF2B5EF4-FFF2-40B4-BE49-F238E27FC236}">
                <a16:creationId xmlns:a16="http://schemas.microsoft.com/office/drawing/2014/main" xmlns="" id="{D1DBD437-8B35-4ED4-9B8F-240866F9A0D4}"/>
              </a:ext>
            </a:extLst>
          </p:cNvPr>
          <p:cNvSpPr>
            <a:spLocks noGrp="1"/>
          </p:cNvSpPr>
          <p:nvPr>
            <p:ph type="sldNum" sz="quarter" idx="12"/>
          </p:nvPr>
        </p:nvSpPr>
        <p:spPr/>
        <p:txBody>
          <a:bodyPr/>
          <a:lstStyle/>
          <a:p>
            <a:fld id="{4DA64541-C3B2-432C-9654-6EF7C08CEE07}" type="slidenum">
              <a:rPr lang="en-US" smtClean="0"/>
              <a:t>15</a:t>
            </a:fld>
            <a:endParaRPr lang="en-US"/>
          </a:p>
        </p:txBody>
      </p:sp>
    </p:spTree>
    <p:extLst>
      <p:ext uri="{BB962C8B-B14F-4D97-AF65-F5344CB8AC3E}">
        <p14:creationId xmlns:p14="http://schemas.microsoft.com/office/powerpoint/2010/main" val="151465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A4C4956-6A3C-48F9-B565-12D211A1ED44}"/>
              </a:ext>
            </a:extLst>
          </p:cNvPr>
          <p:cNvSpPr txBox="1"/>
          <p:nvPr/>
        </p:nvSpPr>
        <p:spPr>
          <a:xfrm>
            <a:off x="709780" y="246530"/>
            <a:ext cx="11284099" cy="2862322"/>
          </a:xfrm>
          <a:prstGeom prst="rect">
            <a:avLst/>
          </a:prstGeom>
          <a:noFill/>
        </p:spPr>
        <p:txBody>
          <a:bodyPr wrap="square" rtlCol="0">
            <a:spAutoFit/>
          </a:bodyPr>
          <a:lstStyle/>
          <a:p>
            <a:r>
              <a:rPr lang="en-US" sz="3600" dirty="0">
                <a:latin typeface="Tempus Sans ITC" panose="04020404030D07020202" pitchFamily="82" charset="0"/>
                <a:ea typeface="Tahoma" panose="020B0604030504040204" pitchFamily="34" charset="0"/>
                <a:cs typeface="Tahoma" panose="020B0604030504040204" pitchFamily="34" charset="0"/>
              </a:rPr>
              <a:t>A GOOD QUESTION: does </a:t>
            </a:r>
            <a:r>
              <a:rPr lang="en-US" sz="3600" dirty="0">
                <a:solidFill>
                  <a:srgbClr val="00B0F0"/>
                </a:solidFill>
                <a:latin typeface="Tempus Sans ITC" panose="04020404030D07020202" pitchFamily="82" charset="0"/>
                <a:ea typeface="Tahoma" panose="020B0604030504040204" pitchFamily="34" charset="0"/>
                <a:cs typeface="Tahoma" panose="020B0604030504040204" pitchFamily="34" charset="0"/>
              </a:rPr>
              <a:t>PROPHETIC CREATIVITY </a:t>
            </a:r>
            <a:r>
              <a:rPr lang="en-US" sz="3600" dirty="0">
                <a:latin typeface="Tempus Sans ITC" panose="04020404030D07020202" pitchFamily="82" charset="0"/>
                <a:ea typeface="Tahoma" panose="020B0604030504040204" pitchFamily="34" charset="0"/>
                <a:cs typeface="Tahoma" panose="020B0604030504040204" pitchFamily="34" charset="0"/>
              </a:rPr>
              <a:t>apply only 	to servant leaders?</a:t>
            </a:r>
          </a:p>
          <a:p>
            <a:endParaRPr lang="en-US" sz="2400" dirty="0">
              <a:solidFill>
                <a:srgbClr val="00B0F0"/>
              </a:solidFill>
              <a:latin typeface="Tahoma" panose="020B0604030504040204" pitchFamily="34" charset="0"/>
              <a:ea typeface="Tahoma" panose="020B0604030504040204" pitchFamily="34" charset="0"/>
              <a:cs typeface="Tahoma" panose="020B0604030504040204" pitchFamily="34" charset="0"/>
            </a:endParaRPr>
          </a:p>
          <a:p>
            <a:pPr algn="ctr"/>
            <a:r>
              <a:rPr lang="en-US" sz="2800" dirty="0">
                <a:solidFill>
                  <a:srgbClr val="FFC000"/>
                </a:solidFill>
                <a:latin typeface="Tahoma" panose="020B0604030504040204" pitchFamily="34" charset="0"/>
                <a:ea typeface="Tahoma" panose="020B0604030504040204" pitchFamily="34" charset="0"/>
                <a:cs typeface="Tahoma" panose="020B0604030504040204" pitchFamily="34" charset="0"/>
              </a:rPr>
              <a:t>CO-REPONSONSIBILITY</a:t>
            </a:r>
          </a:p>
          <a:p>
            <a:pPr algn="ctr"/>
            <a:endParaRPr lang="en-US" sz="2800" dirty="0">
              <a:solidFill>
                <a:srgbClr val="00B0F0"/>
              </a:solidFill>
              <a:latin typeface="Tahoma" panose="020B0604030504040204" pitchFamily="34" charset="0"/>
              <a:ea typeface="Tahoma" panose="020B0604030504040204" pitchFamily="34" charset="0"/>
              <a:cs typeface="Tahoma" panose="020B0604030504040204" pitchFamily="34" charset="0"/>
            </a:endParaRPr>
          </a:p>
          <a:p>
            <a:pPr algn="ctr"/>
            <a:r>
              <a:rPr lang="en-US" sz="2800" dirty="0">
                <a:latin typeface="Tahoma" panose="020B0604030504040204" pitchFamily="34" charset="0"/>
                <a:ea typeface="Tahoma" panose="020B0604030504040204" pitchFamily="34" charset="0"/>
                <a:cs typeface="Tahoma" panose="020B0604030504040204" pitchFamily="34" charset="0"/>
              </a:rPr>
              <a:t>Applies to every member of the Order</a:t>
            </a:r>
          </a:p>
        </p:txBody>
      </p:sp>
      <p:sp>
        <p:nvSpPr>
          <p:cNvPr id="3" name="TextBox 2">
            <a:extLst>
              <a:ext uri="{FF2B5EF4-FFF2-40B4-BE49-F238E27FC236}">
                <a16:creationId xmlns:a16="http://schemas.microsoft.com/office/drawing/2014/main" xmlns="" id="{87370DF9-FA5A-49C4-A118-E4AD7EB075B6}"/>
              </a:ext>
            </a:extLst>
          </p:cNvPr>
          <p:cNvSpPr txBox="1"/>
          <p:nvPr/>
        </p:nvSpPr>
        <p:spPr>
          <a:xfrm>
            <a:off x="709780" y="3413652"/>
            <a:ext cx="11040259" cy="2923877"/>
          </a:xfrm>
          <a:prstGeom prst="rect">
            <a:avLst/>
          </a:prstGeom>
          <a:noFill/>
        </p:spPr>
        <p:txBody>
          <a:bodyPr wrap="square" rtlCol="0">
            <a:spAutoFit/>
          </a:bodyPr>
          <a:lstStyle/>
          <a:p>
            <a:r>
              <a:rPr lang="en-US" sz="2400" i="1" dirty="0"/>
              <a:t>“The brothers and sisters </a:t>
            </a:r>
            <a:r>
              <a:rPr lang="en-US" sz="2400" i="1" dirty="0">
                <a:solidFill>
                  <a:srgbClr val="FFC000"/>
                </a:solidFill>
              </a:rPr>
              <a:t>are co-responsible for the life of the fraternity</a:t>
            </a:r>
            <a:r>
              <a:rPr lang="en-US" sz="2400" i="1" dirty="0"/>
              <a:t> to which they belong and for the OFS as the organic union of all fraternities throughout the world (Article 30. 1).”</a:t>
            </a:r>
          </a:p>
          <a:p>
            <a:endParaRPr lang="en-US" sz="2000" i="1" dirty="0"/>
          </a:p>
          <a:p>
            <a:r>
              <a:rPr lang="en-US" sz="2400" i="1" dirty="0"/>
              <a:t>“The sense of co-responsibility of the members requires </a:t>
            </a:r>
            <a:r>
              <a:rPr lang="en-US" sz="2400" i="1" dirty="0">
                <a:solidFill>
                  <a:srgbClr val="FFC000"/>
                </a:solidFill>
              </a:rPr>
              <a:t>personal presence, witness, prayer, and active collaboration</a:t>
            </a:r>
            <a:r>
              <a:rPr lang="en-US" sz="2400" i="1" dirty="0"/>
              <a:t>, in accordance with each one's situation and possible obligations for the animation of the fraternity (Article 30.2).”</a:t>
            </a:r>
          </a:p>
          <a:p>
            <a:endParaRPr lang="en-US" sz="2000" i="1" dirty="0"/>
          </a:p>
        </p:txBody>
      </p:sp>
      <p:sp>
        <p:nvSpPr>
          <p:cNvPr id="4" name="Slide Number Placeholder 3">
            <a:extLst>
              <a:ext uri="{FF2B5EF4-FFF2-40B4-BE49-F238E27FC236}">
                <a16:creationId xmlns:a16="http://schemas.microsoft.com/office/drawing/2014/main" xmlns="" id="{0C7F1B87-6508-46F3-A2D6-5C0489AE6F1F}"/>
              </a:ext>
            </a:extLst>
          </p:cNvPr>
          <p:cNvSpPr>
            <a:spLocks noGrp="1"/>
          </p:cNvSpPr>
          <p:nvPr>
            <p:ph type="sldNum" sz="quarter" idx="12"/>
          </p:nvPr>
        </p:nvSpPr>
        <p:spPr/>
        <p:txBody>
          <a:bodyPr/>
          <a:lstStyle/>
          <a:p>
            <a:fld id="{4DA64541-C3B2-432C-9654-6EF7C08CEE07}" type="slidenum">
              <a:rPr lang="en-US" smtClean="0"/>
              <a:t>16</a:t>
            </a:fld>
            <a:endParaRPr lang="en-US"/>
          </a:p>
        </p:txBody>
      </p:sp>
    </p:spTree>
    <p:extLst>
      <p:ext uri="{BB962C8B-B14F-4D97-AF65-F5344CB8AC3E}">
        <p14:creationId xmlns:p14="http://schemas.microsoft.com/office/powerpoint/2010/main" val="206430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265F1E-E616-42BC-A336-C3535977CAF8}"/>
              </a:ext>
            </a:extLst>
          </p:cNvPr>
          <p:cNvSpPr>
            <a:spLocks noGrp="1"/>
          </p:cNvSpPr>
          <p:nvPr>
            <p:ph type="title"/>
          </p:nvPr>
        </p:nvSpPr>
        <p:spPr>
          <a:xfrm>
            <a:off x="5329025" y="183777"/>
            <a:ext cx="4638903" cy="1400530"/>
          </a:xfrm>
        </p:spPr>
        <p:txBody>
          <a:bodyPr vert="horz" lIns="91440" tIns="45720" rIns="91440" bIns="45720" rtlCol="0" anchor="t">
            <a:normAutofit/>
          </a:bodyPr>
          <a:lstStyle/>
          <a:p>
            <a:r>
              <a:rPr lang="en-US" sz="4200" dirty="0"/>
              <a:t>THOUGHT QUESTIONS</a:t>
            </a:r>
          </a:p>
        </p:txBody>
      </p:sp>
      <p:sp>
        <p:nvSpPr>
          <p:cNvPr id="3" name="Text Placeholder 2">
            <a:extLst>
              <a:ext uri="{FF2B5EF4-FFF2-40B4-BE49-F238E27FC236}">
                <a16:creationId xmlns:a16="http://schemas.microsoft.com/office/drawing/2014/main" xmlns="" id="{EB1BBEEF-0198-4EFC-8D5D-7268E137B0E5}"/>
              </a:ext>
            </a:extLst>
          </p:cNvPr>
          <p:cNvSpPr>
            <a:spLocks noGrp="1"/>
          </p:cNvSpPr>
          <p:nvPr>
            <p:ph type="body" sz="half" idx="2"/>
          </p:nvPr>
        </p:nvSpPr>
        <p:spPr>
          <a:xfrm>
            <a:off x="5329025" y="1844489"/>
            <a:ext cx="6125038" cy="2496670"/>
          </a:xfrm>
        </p:spPr>
        <p:txBody>
          <a:bodyPr vert="horz" lIns="91440" tIns="45720" rIns="91440" bIns="45720" rtlCol="0">
            <a:normAutofit/>
          </a:bodyPr>
          <a:lstStyle/>
          <a:p>
            <a:pPr>
              <a:buFont typeface="Wingdings 3" charset="2"/>
              <a:buChar char=""/>
            </a:pPr>
            <a:r>
              <a:rPr lang="en-US" sz="2800" dirty="0"/>
              <a:t>Co-responsibility:  what is </a:t>
            </a:r>
            <a:r>
              <a:rPr lang="en-US" sz="2800" dirty="0">
                <a:solidFill>
                  <a:srgbClr val="FFC000"/>
                </a:solidFill>
              </a:rPr>
              <a:t>MY</a:t>
            </a:r>
            <a:r>
              <a:rPr lang="en-US" sz="2800" dirty="0"/>
              <a:t> part?</a:t>
            </a:r>
          </a:p>
          <a:p>
            <a:pPr>
              <a:buFont typeface="Wingdings 3" charset="2"/>
              <a:buChar char=""/>
            </a:pPr>
            <a:endParaRPr lang="en-US" sz="2800" dirty="0"/>
          </a:p>
          <a:p>
            <a:pPr>
              <a:buFont typeface="Wingdings 3" charset="2"/>
              <a:buChar char=""/>
            </a:pPr>
            <a:r>
              <a:rPr lang="en-US" sz="2800" dirty="0"/>
              <a:t>What would result </a:t>
            </a:r>
            <a:r>
              <a:rPr lang="en-US" sz="2800" dirty="0">
                <a:solidFill>
                  <a:srgbClr val="FFC000"/>
                </a:solidFill>
              </a:rPr>
              <a:t>if we all responded </a:t>
            </a:r>
            <a:r>
              <a:rPr lang="en-US" sz="2800" dirty="0"/>
              <a:t>to the Holy Spirit’s call as did Francis and Clare?</a:t>
            </a:r>
          </a:p>
        </p:txBody>
      </p:sp>
      <p:sp>
        <p:nvSpPr>
          <p:cNvPr id="4" name="Arrow: Down 3">
            <a:extLst>
              <a:ext uri="{FF2B5EF4-FFF2-40B4-BE49-F238E27FC236}">
                <a16:creationId xmlns:a16="http://schemas.microsoft.com/office/drawing/2014/main" xmlns="" id="{9ED98453-557D-4907-974A-8FACF85F251A}"/>
              </a:ext>
            </a:extLst>
          </p:cNvPr>
          <p:cNvSpPr/>
          <p:nvPr/>
        </p:nvSpPr>
        <p:spPr>
          <a:xfrm>
            <a:off x="6705600" y="4601341"/>
            <a:ext cx="1354143" cy="1973151"/>
          </a:xfrm>
          <a:prstGeom prst="downArrow">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10;&#10;Description automatically generated with low confidence">
            <a:extLst>
              <a:ext uri="{FF2B5EF4-FFF2-40B4-BE49-F238E27FC236}">
                <a16:creationId xmlns:a16="http://schemas.microsoft.com/office/drawing/2014/main" xmlns="" id="{3D6B8533-0FE3-4401-99D8-251BE86557A4}"/>
              </a:ext>
            </a:extLst>
          </p:cNvPr>
          <p:cNvPicPr>
            <a:picLocks noChangeAspect="1"/>
          </p:cNvPicPr>
          <p:nvPr/>
        </p:nvPicPr>
        <p:blipFill>
          <a:blip r:embed="rId3">
            <a:duotone>
              <a:schemeClr val="accent2">
                <a:shade val="45000"/>
                <a:satMod val="135000"/>
              </a:schemeClr>
              <a:prstClr val="white"/>
            </a:duotone>
          </a:blip>
          <a:stretch>
            <a:fillRect/>
          </a:stretch>
        </p:blipFill>
        <p:spPr>
          <a:xfrm>
            <a:off x="302185" y="186478"/>
            <a:ext cx="3789056" cy="6290522"/>
          </a:xfrm>
          <a:prstGeom prst="rect">
            <a:avLst/>
          </a:prstGeom>
        </p:spPr>
      </p:pic>
      <p:sp>
        <p:nvSpPr>
          <p:cNvPr id="5" name="Slide Number Placeholder 4">
            <a:extLst>
              <a:ext uri="{FF2B5EF4-FFF2-40B4-BE49-F238E27FC236}">
                <a16:creationId xmlns:a16="http://schemas.microsoft.com/office/drawing/2014/main" xmlns="" id="{D260C230-F0E3-457E-9D87-E1816DF01E96}"/>
              </a:ext>
            </a:extLst>
          </p:cNvPr>
          <p:cNvSpPr>
            <a:spLocks noGrp="1"/>
          </p:cNvSpPr>
          <p:nvPr>
            <p:ph type="sldNum" sz="quarter" idx="12"/>
          </p:nvPr>
        </p:nvSpPr>
        <p:spPr/>
        <p:txBody>
          <a:bodyPr/>
          <a:lstStyle/>
          <a:p>
            <a:fld id="{4DA64541-C3B2-432C-9654-6EF7C08CEE07}" type="slidenum">
              <a:rPr lang="en-US" smtClean="0"/>
              <a:t>17</a:t>
            </a:fld>
            <a:endParaRPr lang="en-US"/>
          </a:p>
        </p:txBody>
      </p:sp>
    </p:spTree>
    <p:extLst>
      <p:ext uri="{BB962C8B-B14F-4D97-AF65-F5344CB8AC3E}">
        <p14:creationId xmlns:p14="http://schemas.microsoft.com/office/powerpoint/2010/main" val="407661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B9D84CE-4B54-4710-8DE7-D90BC55F41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47284" y="1184252"/>
            <a:ext cx="4439753" cy="4091595"/>
          </a:xfrm>
          <a:prstGeom prst="heart">
            <a:avLst/>
          </a:prstGeom>
          <a:effectLst/>
        </p:spPr>
      </p:pic>
      <p:sp>
        <p:nvSpPr>
          <p:cNvPr id="2" name="TextBox 1">
            <a:extLst>
              <a:ext uri="{FF2B5EF4-FFF2-40B4-BE49-F238E27FC236}">
                <a16:creationId xmlns:a16="http://schemas.microsoft.com/office/drawing/2014/main" xmlns="" id="{2FB90543-A563-4419-A191-51767A6F3E80}"/>
              </a:ext>
            </a:extLst>
          </p:cNvPr>
          <p:cNvSpPr txBox="1"/>
          <p:nvPr/>
        </p:nvSpPr>
        <p:spPr>
          <a:xfrm>
            <a:off x="648120" y="999637"/>
            <a:ext cx="6249986" cy="3785419"/>
          </a:xfrm>
          <a:prstGeom prst="rect">
            <a:avLst/>
          </a:prstGeom>
        </p:spPr>
        <p:txBody>
          <a:bodyPr vert="horz" lIns="91440" tIns="45720" rIns="91440" bIns="45720" rtlCol="0">
            <a:noAutofit/>
          </a:bodyPr>
          <a:lstStyle/>
          <a:p>
            <a:pPr>
              <a:lnSpc>
                <a:spcPct val="90000"/>
              </a:lnSpc>
              <a:spcBef>
                <a:spcPts val="1000"/>
              </a:spcBef>
              <a:buClr>
                <a:schemeClr val="bg2">
                  <a:lumMod val="40000"/>
                  <a:lumOff val="60000"/>
                </a:schemeClr>
              </a:buClr>
              <a:buSzPct val="80000"/>
              <a:buFont typeface="Wingdings 3" charset="2"/>
              <a:buChar char=""/>
            </a:pPr>
            <a:endParaRPr lang="en-US" sz="2000" dirty="0">
              <a:solidFill>
                <a:srgbClr val="FFFFFF"/>
              </a:solidFill>
              <a:latin typeface="+mj-lt"/>
              <a:ea typeface="+mj-ea"/>
              <a:cs typeface="+mj-cs"/>
            </a:endParaRPr>
          </a:p>
          <a:p>
            <a:pPr marL="457200" indent="-457200">
              <a:lnSpc>
                <a:spcPct val="90000"/>
              </a:lnSpc>
              <a:spcBef>
                <a:spcPts val="1000"/>
              </a:spcBef>
              <a:spcAft>
                <a:spcPts val="1200"/>
              </a:spcAft>
              <a:buClr>
                <a:schemeClr val="bg2">
                  <a:lumMod val="40000"/>
                  <a:lumOff val="60000"/>
                </a:schemeClr>
              </a:buClr>
              <a:buSzPct val="80000"/>
              <a:buFont typeface="Wingdings 3" charset="2"/>
              <a:buChar char=""/>
            </a:pPr>
            <a:r>
              <a:rPr lang="en-US" sz="2800" dirty="0">
                <a:solidFill>
                  <a:srgbClr val="FFFFFF"/>
                </a:solidFill>
                <a:latin typeface="+mj-lt"/>
                <a:ea typeface="+mj-ea"/>
                <a:cs typeface="+mj-cs"/>
              </a:rPr>
              <a:t>We would grow closer to God and to each other</a:t>
            </a:r>
          </a:p>
          <a:p>
            <a:pPr marL="457200" indent="-457200">
              <a:lnSpc>
                <a:spcPct val="90000"/>
              </a:lnSpc>
              <a:spcBef>
                <a:spcPts val="1000"/>
              </a:spcBef>
              <a:spcAft>
                <a:spcPts val="1200"/>
              </a:spcAft>
              <a:buClr>
                <a:schemeClr val="bg2">
                  <a:lumMod val="40000"/>
                  <a:lumOff val="60000"/>
                </a:schemeClr>
              </a:buClr>
              <a:buSzPct val="80000"/>
              <a:buFont typeface="Wingdings 3" charset="2"/>
              <a:buChar char=""/>
            </a:pPr>
            <a:r>
              <a:rPr lang="en-US" sz="2800" dirty="0">
                <a:solidFill>
                  <a:srgbClr val="FFFFFF"/>
                </a:solidFill>
                <a:latin typeface="+mj-lt"/>
                <a:ea typeface="+mj-ea"/>
                <a:cs typeface="+mj-cs"/>
              </a:rPr>
              <a:t>We would engage more deeply in our vocation and what we have promised and there would be a re-birth of our Franciscan Order</a:t>
            </a:r>
          </a:p>
          <a:p>
            <a:pPr marL="457200" indent="-457200">
              <a:lnSpc>
                <a:spcPct val="90000"/>
              </a:lnSpc>
              <a:spcBef>
                <a:spcPts val="1000"/>
              </a:spcBef>
              <a:buClr>
                <a:schemeClr val="bg2">
                  <a:lumMod val="40000"/>
                  <a:lumOff val="60000"/>
                </a:schemeClr>
              </a:buClr>
              <a:buSzPct val="80000"/>
              <a:buFont typeface="Wingdings 3" charset="2"/>
              <a:buChar char=""/>
            </a:pPr>
            <a:r>
              <a:rPr lang="en-US" sz="2800" dirty="0">
                <a:solidFill>
                  <a:srgbClr val="FFFFFF"/>
                </a:solidFill>
                <a:latin typeface="+mj-lt"/>
                <a:ea typeface="+mj-ea"/>
                <a:cs typeface="+mj-cs"/>
              </a:rPr>
              <a:t>Our fraternities would be more alive with enthusiasm, joy, and hope </a:t>
            </a:r>
          </a:p>
          <a:p>
            <a:pPr marL="457200" indent="-457200">
              <a:lnSpc>
                <a:spcPct val="90000"/>
              </a:lnSpc>
              <a:spcBef>
                <a:spcPts val="1000"/>
              </a:spcBef>
              <a:buClr>
                <a:schemeClr val="bg2">
                  <a:lumMod val="40000"/>
                  <a:lumOff val="60000"/>
                </a:schemeClr>
              </a:buClr>
              <a:buSzPct val="80000"/>
              <a:buFont typeface="Wingdings 3" charset="2"/>
              <a:buChar char=""/>
            </a:pPr>
            <a:endParaRPr lang="en-US" sz="2000" dirty="0">
              <a:solidFill>
                <a:srgbClr val="FFFFFF"/>
              </a:solidFill>
              <a:latin typeface="+mj-lt"/>
              <a:ea typeface="+mj-ea"/>
              <a:cs typeface="+mj-cs"/>
            </a:endParaRPr>
          </a:p>
          <a:p>
            <a:pPr>
              <a:lnSpc>
                <a:spcPct val="90000"/>
              </a:lnSpc>
              <a:spcBef>
                <a:spcPts val="1000"/>
              </a:spcBef>
              <a:buClr>
                <a:schemeClr val="bg2">
                  <a:lumMod val="40000"/>
                  <a:lumOff val="60000"/>
                </a:schemeClr>
              </a:buClr>
              <a:buSzPct val="80000"/>
            </a:pPr>
            <a:r>
              <a:rPr lang="en-US" sz="3600" dirty="0">
                <a:solidFill>
                  <a:schemeClr val="accent3"/>
                </a:solidFill>
                <a:latin typeface="+mj-lt"/>
                <a:ea typeface="+mj-ea"/>
                <a:cs typeface="+mj-cs"/>
              </a:rPr>
              <a:t>HOW can this happen?</a:t>
            </a:r>
          </a:p>
          <a:p>
            <a:pPr>
              <a:lnSpc>
                <a:spcPct val="90000"/>
              </a:lnSpc>
              <a:spcBef>
                <a:spcPts val="1000"/>
              </a:spcBef>
              <a:buClr>
                <a:schemeClr val="bg2">
                  <a:lumMod val="40000"/>
                  <a:lumOff val="60000"/>
                </a:schemeClr>
              </a:buClr>
              <a:buSzPct val="80000"/>
            </a:pPr>
            <a:endParaRPr lang="en-US" sz="2000" dirty="0">
              <a:solidFill>
                <a:srgbClr val="FFFFFF"/>
              </a:solidFill>
              <a:latin typeface="+mj-lt"/>
              <a:ea typeface="+mj-ea"/>
              <a:cs typeface="+mj-cs"/>
            </a:endParaRPr>
          </a:p>
          <a:p>
            <a:pPr marL="457200" indent="-457200">
              <a:lnSpc>
                <a:spcPct val="90000"/>
              </a:lnSpc>
              <a:spcBef>
                <a:spcPts val="1000"/>
              </a:spcBef>
              <a:buClr>
                <a:schemeClr val="bg2">
                  <a:lumMod val="40000"/>
                  <a:lumOff val="60000"/>
                </a:schemeClr>
              </a:buClr>
              <a:buSzPct val="80000"/>
              <a:buFont typeface="Wingdings 3" charset="2"/>
              <a:buChar char=""/>
            </a:pPr>
            <a:endParaRPr lang="en-US" sz="2000" dirty="0">
              <a:solidFill>
                <a:srgbClr val="FFFFFF"/>
              </a:solidFill>
              <a:latin typeface="+mj-lt"/>
              <a:ea typeface="+mj-ea"/>
              <a:cs typeface="+mj-cs"/>
            </a:endParaRPr>
          </a:p>
          <a:p>
            <a:pPr>
              <a:lnSpc>
                <a:spcPct val="90000"/>
              </a:lnSpc>
              <a:spcBef>
                <a:spcPts val="1000"/>
              </a:spcBef>
              <a:buClr>
                <a:schemeClr val="bg2">
                  <a:lumMod val="40000"/>
                  <a:lumOff val="60000"/>
                </a:schemeClr>
              </a:buClr>
              <a:buSzPct val="80000"/>
            </a:pPr>
            <a:endParaRPr lang="en-US" sz="2000" dirty="0">
              <a:solidFill>
                <a:srgbClr val="FFFFFF"/>
              </a:solidFill>
              <a:latin typeface="+mj-lt"/>
              <a:ea typeface="+mj-ea"/>
              <a:cs typeface="+mj-cs"/>
            </a:endParaRPr>
          </a:p>
          <a:p>
            <a:pPr marL="457200" indent="-457200">
              <a:lnSpc>
                <a:spcPct val="90000"/>
              </a:lnSpc>
              <a:spcBef>
                <a:spcPts val="1000"/>
              </a:spcBef>
              <a:buClr>
                <a:schemeClr val="bg2">
                  <a:lumMod val="40000"/>
                  <a:lumOff val="60000"/>
                </a:schemeClr>
              </a:buClr>
              <a:buSzPct val="80000"/>
              <a:buFont typeface="Wingdings 3" charset="2"/>
              <a:buChar char=""/>
            </a:pPr>
            <a:endParaRPr lang="en-US" sz="2000" dirty="0">
              <a:solidFill>
                <a:srgbClr val="FFFFFF"/>
              </a:solidFill>
              <a:latin typeface="+mj-lt"/>
              <a:ea typeface="+mj-ea"/>
              <a:cs typeface="+mj-cs"/>
            </a:endParaRPr>
          </a:p>
          <a:p>
            <a:pPr marL="457200" indent="-457200">
              <a:lnSpc>
                <a:spcPct val="90000"/>
              </a:lnSpc>
              <a:spcBef>
                <a:spcPts val="1000"/>
              </a:spcBef>
              <a:buClr>
                <a:schemeClr val="bg2">
                  <a:lumMod val="40000"/>
                  <a:lumOff val="60000"/>
                </a:schemeClr>
              </a:buClr>
              <a:buSzPct val="80000"/>
              <a:buFont typeface="Wingdings 3" charset="2"/>
              <a:buChar char=""/>
            </a:pPr>
            <a:endParaRPr lang="en-US" sz="2000" dirty="0">
              <a:solidFill>
                <a:srgbClr val="FFFFFF"/>
              </a:solidFill>
              <a:latin typeface="+mj-lt"/>
              <a:ea typeface="+mj-ea"/>
              <a:cs typeface="+mj-cs"/>
            </a:endParaRPr>
          </a:p>
        </p:txBody>
      </p:sp>
      <p:sp>
        <p:nvSpPr>
          <p:cNvPr id="3" name="Slide Number Placeholder 2">
            <a:extLst>
              <a:ext uri="{FF2B5EF4-FFF2-40B4-BE49-F238E27FC236}">
                <a16:creationId xmlns:a16="http://schemas.microsoft.com/office/drawing/2014/main" xmlns="" id="{48ADE6E5-9B14-4B59-8401-9DBAFEA55214}"/>
              </a:ext>
            </a:extLst>
          </p:cNvPr>
          <p:cNvSpPr>
            <a:spLocks noGrp="1"/>
          </p:cNvSpPr>
          <p:nvPr>
            <p:ph type="sldNum" sz="quarter" idx="12"/>
          </p:nvPr>
        </p:nvSpPr>
        <p:spPr/>
        <p:txBody>
          <a:bodyPr/>
          <a:lstStyle/>
          <a:p>
            <a:fld id="{4DA64541-C3B2-432C-9654-6EF7C08CEE07}" type="slidenum">
              <a:rPr lang="en-US" smtClean="0"/>
              <a:t>18</a:t>
            </a:fld>
            <a:endParaRPr lang="en-US"/>
          </a:p>
        </p:txBody>
      </p:sp>
    </p:spTree>
    <p:extLst>
      <p:ext uri="{BB962C8B-B14F-4D97-AF65-F5344CB8AC3E}">
        <p14:creationId xmlns:p14="http://schemas.microsoft.com/office/powerpoint/2010/main" val="41083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C514A3FD-9D46-48E9-8EEF-6A91B38CADDF}"/>
              </a:ext>
            </a:extLst>
          </p:cNvPr>
          <p:cNvSpPr txBox="1"/>
          <p:nvPr/>
        </p:nvSpPr>
        <p:spPr>
          <a:xfrm>
            <a:off x="411924" y="1921466"/>
            <a:ext cx="11368152" cy="2103120"/>
          </a:xfrm>
          <a:prstGeom prst="rect">
            <a:avLst/>
          </a:prstGeom>
          <a:solidFill>
            <a:schemeClr val="accent4">
              <a:lumMod val="75000"/>
            </a:schemeClr>
          </a:solidFill>
          <a:effectLst>
            <a:outerShdw blurRad="50800" dist="38100" dir="2700000" algn="tl" rotWithShape="0">
              <a:prstClr val="black">
                <a:alpha val="40000"/>
              </a:prstClr>
            </a:outerShdw>
          </a:effectLst>
        </p:spPr>
        <p:txBody>
          <a:bodyPr wrap="square" rtlCol="0">
            <a:spAutoFit/>
          </a:bodyPr>
          <a:lstStyle/>
          <a:p>
            <a:endParaRPr lang="en-US" dirty="0"/>
          </a:p>
        </p:txBody>
      </p:sp>
      <p:sp>
        <p:nvSpPr>
          <p:cNvPr id="2" name="Title 1">
            <a:extLst>
              <a:ext uri="{FF2B5EF4-FFF2-40B4-BE49-F238E27FC236}">
                <a16:creationId xmlns:a16="http://schemas.microsoft.com/office/drawing/2014/main" xmlns="" id="{769994CE-EAEF-41A3-A408-F58E595D5952}"/>
              </a:ext>
            </a:extLst>
          </p:cNvPr>
          <p:cNvSpPr>
            <a:spLocks noGrp="1"/>
          </p:cNvSpPr>
          <p:nvPr>
            <p:ph type="title"/>
          </p:nvPr>
        </p:nvSpPr>
        <p:spPr/>
        <p:txBody>
          <a:bodyPr>
            <a:normAutofit/>
          </a:bodyPr>
          <a:lstStyle/>
          <a:p>
            <a:r>
              <a:rPr kumimoji="0" lang="en-US" b="0" i="0" u="none" strike="noStrike" kern="1200" cap="none" spc="0" normalizeH="0" baseline="0" noProof="0" dirty="0">
                <a:ln>
                  <a:noFill/>
                </a:ln>
                <a:solidFill>
                  <a:srgbClr val="FFC000"/>
                </a:solidFill>
                <a:effectLst/>
                <a:uLnTx/>
                <a:uFillTx/>
                <a:latin typeface="Tempus Sans ITC" panose="04020404030D07020202" pitchFamily="82" charset="0"/>
                <a:ea typeface="+mj-ea"/>
                <a:cs typeface="+mj-cs"/>
              </a:rPr>
              <a:t>The three gifts . . . </a:t>
            </a:r>
            <a:endParaRPr lang="en-US" sz="7200" dirty="0">
              <a:solidFill>
                <a:srgbClr val="FFC000"/>
              </a:solidFill>
              <a:latin typeface="Tempus Sans ITC" panose="04020404030D07020202" pitchFamily="82" charset="0"/>
            </a:endParaRPr>
          </a:p>
        </p:txBody>
      </p:sp>
      <p:sp>
        <p:nvSpPr>
          <p:cNvPr id="3" name="Text Placeholder 2">
            <a:extLst>
              <a:ext uri="{FF2B5EF4-FFF2-40B4-BE49-F238E27FC236}">
                <a16:creationId xmlns:a16="http://schemas.microsoft.com/office/drawing/2014/main" xmlns="" id="{5997A34F-3DDB-4BE1-8373-A29171203CE3}"/>
              </a:ext>
            </a:extLst>
          </p:cNvPr>
          <p:cNvSpPr>
            <a:spLocks noGrp="1"/>
          </p:cNvSpPr>
          <p:nvPr>
            <p:ph type="body" idx="1"/>
          </p:nvPr>
        </p:nvSpPr>
        <p:spPr>
          <a:xfrm>
            <a:off x="411924" y="4034081"/>
            <a:ext cx="3545557" cy="443475"/>
          </a:xfrm>
        </p:spPr>
        <p:txBody>
          <a:bodyPr/>
          <a:lstStyle/>
          <a:p>
            <a:pPr algn="ctr"/>
            <a:r>
              <a:rPr lang="en-US" dirty="0"/>
              <a:t>“Instrumentum Laboris”</a:t>
            </a:r>
          </a:p>
        </p:txBody>
      </p:sp>
      <p:pic>
        <p:nvPicPr>
          <p:cNvPr id="13" name="Picture Placeholder 12">
            <a:extLst>
              <a:ext uri="{FF2B5EF4-FFF2-40B4-BE49-F238E27FC236}">
                <a16:creationId xmlns:a16="http://schemas.microsoft.com/office/drawing/2014/main" xmlns="" id="{06FD1DE7-CB27-4402-9267-F0B6EED00F40}"/>
              </a:ext>
            </a:extLst>
          </p:cNvPr>
          <p:cNvPicPr>
            <a:picLocks noGrp="1" noChangeAspect="1"/>
          </p:cNvPicPr>
          <p:nvPr>
            <p:ph type="pic" idx="15"/>
          </p:nvPr>
        </p:nvPicPr>
        <p:blipFill>
          <a:blip r:embed="rId3"/>
          <a:srcRect t="3937" b="3937"/>
          <a:stretch>
            <a:fillRect/>
          </a:stretch>
        </p:blipFill>
        <p:spPr>
          <a:xfrm>
            <a:off x="3940066" y="2181422"/>
            <a:ext cx="2940050" cy="1524000"/>
          </a:xfrm>
        </p:spPr>
      </p:pic>
      <p:sp>
        <p:nvSpPr>
          <p:cNvPr id="5" name="Text Placeholder 4">
            <a:extLst>
              <a:ext uri="{FF2B5EF4-FFF2-40B4-BE49-F238E27FC236}">
                <a16:creationId xmlns:a16="http://schemas.microsoft.com/office/drawing/2014/main" xmlns="" id="{3D206D51-11C9-4A8E-A33C-1DA6356B2FDD}"/>
              </a:ext>
            </a:extLst>
          </p:cNvPr>
          <p:cNvSpPr>
            <a:spLocks noGrp="1"/>
          </p:cNvSpPr>
          <p:nvPr>
            <p:ph type="body" sz="half" idx="18"/>
          </p:nvPr>
        </p:nvSpPr>
        <p:spPr>
          <a:xfrm>
            <a:off x="669925" y="4464132"/>
            <a:ext cx="2940050" cy="659189"/>
          </a:xfrm>
        </p:spPr>
        <p:txBody>
          <a:bodyPr>
            <a:normAutofit/>
          </a:bodyPr>
          <a:lstStyle/>
          <a:p>
            <a:pPr algn="ctr"/>
            <a:r>
              <a:rPr lang="en-US" sz="1800" dirty="0"/>
              <a:t>CIOFS Presidency</a:t>
            </a:r>
          </a:p>
        </p:txBody>
      </p:sp>
      <p:sp>
        <p:nvSpPr>
          <p:cNvPr id="6" name="Text Placeholder 5">
            <a:extLst>
              <a:ext uri="{FF2B5EF4-FFF2-40B4-BE49-F238E27FC236}">
                <a16:creationId xmlns:a16="http://schemas.microsoft.com/office/drawing/2014/main" xmlns="" id="{8F1C69E2-D91A-40D1-9AD8-3D0616C8A0E9}"/>
              </a:ext>
            </a:extLst>
          </p:cNvPr>
          <p:cNvSpPr>
            <a:spLocks noGrp="1"/>
          </p:cNvSpPr>
          <p:nvPr>
            <p:ph type="body" sz="quarter" idx="3"/>
          </p:nvPr>
        </p:nvSpPr>
        <p:spPr>
          <a:xfrm>
            <a:off x="3940066" y="4012375"/>
            <a:ext cx="3180663" cy="465181"/>
          </a:xfrm>
        </p:spPr>
        <p:txBody>
          <a:bodyPr/>
          <a:lstStyle/>
          <a:p>
            <a:pPr algn="ctr"/>
            <a:r>
              <a:rPr lang="en-US" dirty="0"/>
              <a:t>“Fratelli tutti”	</a:t>
            </a:r>
          </a:p>
        </p:txBody>
      </p:sp>
      <p:sp>
        <p:nvSpPr>
          <p:cNvPr id="8" name="Text Placeholder 7">
            <a:extLst>
              <a:ext uri="{FF2B5EF4-FFF2-40B4-BE49-F238E27FC236}">
                <a16:creationId xmlns:a16="http://schemas.microsoft.com/office/drawing/2014/main" xmlns="" id="{A1A6B97A-B924-43C0-9C33-41B93670E889}"/>
              </a:ext>
            </a:extLst>
          </p:cNvPr>
          <p:cNvSpPr>
            <a:spLocks noGrp="1"/>
          </p:cNvSpPr>
          <p:nvPr>
            <p:ph type="body" sz="half" idx="19"/>
          </p:nvPr>
        </p:nvSpPr>
        <p:spPr>
          <a:xfrm>
            <a:off x="4063194" y="4508558"/>
            <a:ext cx="2934406" cy="659189"/>
          </a:xfrm>
        </p:spPr>
        <p:txBody>
          <a:bodyPr>
            <a:normAutofit/>
          </a:bodyPr>
          <a:lstStyle/>
          <a:p>
            <a:pPr algn="ctr"/>
            <a:r>
              <a:rPr lang="en-US" sz="1800" dirty="0"/>
              <a:t>His Holiness Pope Francis</a:t>
            </a:r>
          </a:p>
        </p:txBody>
      </p:sp>
      <p:sp>
        <p:nvSpPr>
          <p:cNvPr id="9" name="Text Placeholder 8">
            <a:extLst>
              <a:ext uri="{FF2B5EF4-FFF2-40B4-BE49-F238E27FC236}">
                <a16:creationId xmlns:a16="http://schemas.microsoft.com/office/drawing/2014/main" xmlns="" id="{CE12FAE2-3047-4FD8-9A92-0DA5ED360A5B}"/>
              </a:ext>
            </a:extLst>
          </p:cNvPr>
          <p:cNvSpPr>
            <a:spLocks noGrp="1"/>
          </p:cNvSpPr>
          <p:nvPr>
            <p:ph type="body" sz="quarter" idx="13"/>
          </p:nvPr>
        </p:nvSpPr>
        <p:spPr>
          <a:xfrm>
            <a:off x="7916862" y="3862129"/>
            <a:ext cx="2932113" cy="576262"/>
          </a:xfrm>
        </p:spPr>
        <p:txBody>
          <a:bodyPr/>
          <a:lstStyle/>
          <a:p>
            <a:pPr algn="ctr"/>
            <a:r>
              <a:rPr lang="en-US" dirty="0"/>
              <a:t>Christmas Letter </a:t>
            </a:r>
          </a:p>
        </p:txBody>
      </p:sp>
      <p:sp>
        <p:nvSpPr>
          <p:cNvPr id="10" name="Picture Placeholder 9">
            <a:extLst>
              <a:ext uri="{FF2B5EF4-FFF2-40B4-BE49-F238E27FC236}">
                <a16:creationId xmlns:a16="http://schemas.microsoft.com/office/drawing/2014/main" xmlns="" id="{0E9E0B55-2B13-4DA9-AEB6-E7C6CDFE72FD}"/>
              </a:ext>
            </a:extLst>
          </p:cNvPr>
          <p:cNvSpPr>
            <a:spLocks noGrp="1"/>
          </p:cNvSpPr>
          <p:nvPr>
            <p:ph type="pic" idx="22"/>
          </p:nvPr>
        </p:nvSpPr>
        <p:spPr>
          <a:xfrm>
            <a:off x="7804321" y="2256354"/>
            <a:ext cx="2932113" cy="1172646"/>
          </a:xfrm>
        </p:spPr>
      </p:sp>
      <p:sp>
        <p:nvSpPr>
          <p:cNvPr id="11" name="Text Placeholder 10">
            <a:extLst>
              <a:ext uri="{FF2B5EF4-FFF2-40B4-BE49-F238E27FC236}">
                <a16:creationId xmlns:a16="http://schemas.microsoft.com/office/drawing/2014/main" xmlns="" id="{239F13C5-62AD-4F9F-B126-74BCBD5B1DF8}"/>
              </a:ext>
            </a:extLst>
          </p:cNvPr>
          <p:cNvSpPr>
            <a:spLocks noGrp="1"/>
          </p:cNvSpPr>
          <p:nvPr>
            <p:ph type="body" sz="half" idx="20"/>
          </p:nvPr>
        </p:nvSpPr>
        <p:spPr>
          <a:xfrm>
            <a:off x="7916862" y="4508558"/>
            <a:ext cx="2935997" cy="659189"/>
          </a:xfrm>
        </p:spPr>
        <p:txBody>
          <a:bodyPr>
            <a:normAutofit/>
          </a:bodyPr>
          <a:lstStyle/>
          <a:p>
            <a:pPr algn="ctr"/>
            <a:r>
              <a:rPr lang="en-US" sz="1800" dirty="0"/>
              <a:t> Ministers General</a:t>
            </a:r>
          </a:p>
        </p:txBody>
      </p:sp>
      <p:pic>
        <p:nvPicPr>
          <p:cNvPr id="2052" name="Picture 4" descr="PRESIDENCY – Ordo Franciscanus Saecularis">
            <a:extLst>
              <a:ext uri="{FF2B5EF4-FFF2-40B4-BE49-F238E27FC236}">
                <a16:creationId xmlns:a16="http://schemas.microsoft.com/office/drawing/2014/main" xmlns="" id="{D3784495-BFC0-4D90-BB33-A6EB13809358}"/>
              </a:ext>
            </a:extLst>
          </p:cNvPr>
          <p:cNvPicPr>
            <a:picLocks noGrp="1" noChangeAspect="1" noChangeArrowheads="1"/>
          </p:cNvPicPr>
          <p:nvPr>
            <p:ph type="pic" idx="21"/>
          </p:nvPr>
        </p:nvPicPr>
        <p:blipFill>
          <a:blip r:embed="rId4" cstate="print">
            <a:extLst>
              <a:ext uri="{28A0092B-C50C-407E-A947-70E740481C1C}">
                <a14:useLocalDpi xmlns:a14="http://schemas.microsoft.com/office/drawing/2010/main" val="0"/>
              </a:ext>
            </a:extLst>
          </a:blip>
          <a:srcRect l="11974" r="11974"/>
          <a:stretch>
            <a:fillRect/>
          </a:stretch>
        </p:blipFill>
        <p:spPr bwMode="auto">
          <a:xfrm>
            <a:off x="669925" y="2156965"/>
            <a:ext cx="293052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xmlns="" id="{C7C79128-7735-4E60-B819-13C74A18727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9791" b="6497"/>
          <a:stretch/>
        </p:blipFill>
        <p:spPr bwMode="auto">
          <a:xfrm>
            <a:off x="7333425" y="2179967"/>
            <a:ext cx="4098986" cy="157288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6FD470B6-4101-495A-AA4A-A0173D0EDB8E}"/>
              </a:ext>
            </a:extLst>
          </p:cNvPr>
          <p:cNvSpPr txBox="1"/>
          <p:nvPr/>
        </p:nvSpPr>
        <p:spPr>
          <a:xfrm>
            <a:off x="948548" y="5294766"/>
            <a:ext cx="9467660" cy="707886"/>
          </a:xfrm>
          <a:prstGeom prst="rect">
            <a:avLst/>
          </a:prstGeom>
          <a:noFill/>
        </p:spPr>
        <p:txBody>
          <a:bodyPr wrap="square" rtlCol="0">
            <a:spAutoFit/>
          </a:bodyPr>
          <a:lstStyle/>
          <a:p>
            <a:r>
              <a:rPr kumimoji="0" lang="en-US" sz="4000" b="0" i="0" u="none" strike="noStrike" kern="1200" cap="none" spc="0" normalizeH="0" baseline="0" noProof="0" dirty="0">
                <a:ln>
                  <a:noFill/>
                </a:ln>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ffectLst/>
                <a:uLnTx/>
                <a:uFillTx/>
                <a:latin typeface="Tempus Sans ITC" panose="04020404030D07020202" pitchFamily="82" charset="0"/>
                <a:ea typeface="+mj-ea"/>
                <a:cs typeface="+mj-cs"/>
              </a:rPr>
              <a:t>God will continue to chart our course . . .</a:t>
            </a:r>
            <a:endParaRPr lang="en-US" sz="2400" dirty="0">
              <a:solidFill>
                <a:schemeClr val="bg2">
                  <a:lumMod val="60000"/>
                  <a:lumOff val="40000"/>
                </a:schemeClr>
              </a:solidFill>
            </a:endParaRPr>
          </a:p>
        </p:txBody>
      </p:sp>
      <p:sp>
        <p:nvSpPr>
          <p:cNvPr id="4" name="Slide Number Placeholder 3">
            <a:extLst>
              <a:ext uri="{FF2B5EF4-FFF2-40B4-BE49-F238E27FC236}">
                <a16:creationId xmlns:a16="http://schemas.microsoft.com/office/drawing/2014/main" xmlns="" id="{5B702024-9CDF-4AE8-A8F0-17746E710384}"/>
              </a:ext>
            </a:extLst>
          </p:cNvPr>
          <p:cNvSpPr>
            <a:spLocks noGrp="1"/>
          </p:cNvSpPr>
          <p:nvPr>
            <p:ph type="sldNum" sz="quarter" idx="12"/>
          </p:nvPr>
        </p:nvSpPr>
        <p:spPr/>
        <p:txBody>
          <a:bodyPr/>
          <a:lstStyle/>
          <a:p>
            <a:fld id="{4DA64541-C3B2-432C-9654-6EF7C08CEE07}" type="slidenum">
              <a:rPr lang="en-US" smtClean="0"/>
              <a:t>19</a:t>
            </a:fld>
            <a:endParaRPr lang="en-US"/>
          </a:p>
        </p:txBody>
      </p:sp>
    </p:spTree>
    <p:extLst>
      <p:ext uri="{BB962C8B-B14F-4D97-AF65-F5344CB8AC3E}">
        <p14:creationId xmlns:p14="http://schemas.microsoft.com/office/powerpoint/2010/main" val="395892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P spid="8" grpId="0" build="p"/>
      <p:bldP spid="9" grpId="0" build="p"/>
      <p:bldP spid="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3B3FD5-89EB-4D6B-9ACB-6FC25A715159}"/>
              </a:ext>
            </a:extLst>
          </p:cNvPr>
          <p:cNvSpPr>
            <a:spLocks noGrp="1"/>
          </p:cNvSpPr>
          <p:nvPr>
            <p:ph type="title"/>
          </p:nvPr>
        </p:nvSpPr>
        <p:spPr>
          <a:xfrm>
            <a:off x="5353050" y="2766218"/>
            <a:ext cx="5829300" cy="1325563"/>
          </a:xfrm>
        </p:spPr>
        <p:txBody>
          <a:bodyPr>
            <a:noAutofit/>
          </a:bodyPr>
          <a:lstStyle/>
          <a:p>
            <a:pPr marL="0" marR="0" lvl="0" indent="0" algn="ctr" defTabSz="457200" rtl="0" eaLnBrk="1" fontAlgn="auto" latinLnBrk="0" hangingPunct="1">
              <a:lnSpc>
                <a:spcPct val="100000"/>
              </a:lnSpc>
              <a:spcBef>
                <a:spcPct val="0"/>
              </a:spcBef>
              <a:spcAft>
                <a:spcPts val="600"/>
              </a:spcAft>
              <a:tabLst/>
              <a:defRPr/>
            </a:pPr>
            <a:r>
              <a:rPr kumimoji="0" lang="en-US" sz="6600" b="0" i="0" u="none" strike="noStrike" kern="1200" cap="none" spc="0" normalizeH="0" baseline="0" noProof="0" dirty="0">
                <a:ln>
                  <a:noFill/>
                </a:ln>
                <a:solidFill>
                  <a:srgbClr val="EBEBEB"/>
                </a:solidFill>
                <a:effectLst/>
                <a:uLnTx/>
                <a:uFillTx/>
                <a:latin typeface="Tempus Sans ITC" panose="04020404030D07020202" pitchFamily="82" charset="0"/>
                <a:ea typeface="+mn-ea"/>
                <a:cs typeface="+mn-cs"/>
              </a:rPr>
              <a:t>May the Lord give you peace!</a:t>
            </a:r>
            <a:endParaRPr lang="en-US" dirty="0"/>
          </a:p>
        </p:txBody>
      </p:sp>
      <p:pic>
        <p:nvPicPr>
          <p:cNvPr id="5" name="Content Placeholder 4" descr="Diagram&#10;&#10;Description automatically generated">
            <a:extLst>
              <a:ext uri="{FF2B5EF4-FFF2-40B4-BE49-F238E27FC236}">
                <a16:creationId xmlns:a16="http://schemas.microsoft.com/office/drawing/2014/main" xmlns="" id="{64C20978-5DA9-4ECA-A101-669F6E2D34D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4871973" cy="6858000"/>
          </a:xfrm>
        </p:spPr>
      </p:pic>
      <p:sp>
        <p:nvSpPr>
          <p:cNvPr id="3" name="Slide Number Placeholder 2">
            <a:extLst>
              <a:ext uri="{FF2B5EF4-FFF2-40B4-BE49-F238E27FC236}">
                <a16:creationId xmlns:a16="http://schemas.microsoft.com/office/drawing/2014/main" xmlns="" id="{C91A6580-0751-4810-8A08-05B560D5C9AA}"/>
              </a:ext>
            </a:extLst>
          </p:cNvPr>
          <p:cNvSpPr>
            <a:spLocks noGrp="1"/>
          </p:cNvSpPr>
          <p:nvPr>
            <p:ph type="sldNum" sz="quarter" idx="12"/>
          </p:nvPr>
        </p:nvSpPr>
        <p:spPr/>
        <p:txBody>
          <a:bodyPr/>
          <a:lstStyle/>
          <a:p>
            <a:fld id="{4DA64541-C3B2-432C-9654-6EF7C08CEE07}" type="slidenum">
              <a:rPr lang="en-US" smtClean="0"/>
              <a:t>2</a:t>
            </a:fld>
            <a:endParaRPr lang="en-US"/>
          </a:p>
        </p:txBody>
      </p:sp>
    </p:spTree>
    <p:extLst>
      <p:ext uri="{BB962C8B-B14F-4D97-AF65-F5344CB8AC3E}">
        <p14:creationId xmlns:p14="http://schemas.microsoft.com/office/powerpoint/2010/main" val="2355614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CEF8B2B-BF4D-4578-9065-71FBFF930523}"/>
              </a:ext>
            </a:extLst>
          </p:cNvPr>
          <p:cNvSpPr txBox="1"/>
          <p:nvPr/>
        </p:nvSpPr>
        <p:spPr>
          <a:xfrm>
            <a:off x="587457" y="436765"/>
            <a:ext cx="8297236" cy="830997"/>
          </a:xfrm>
          <a:prstGeom prst="rect">
            <a:avLst/>
          </a:prstGeom>
          <a:noFill/>
        </p:spPr>
        <p:txBody>
          <a:bodyPr wrap="square" rtlCol="0">
            <a:spAutoFit/>
          </a:bodyPr>
          <a:lstStyle/>
          <a:p>
            <a:r>
              <a:rPr lang="en-US" sz="2400" dirty="0"/>
              <a:t>“We need to unpack them in the months ahead as a part of Ongoing Formation in local fraternities . . . ”</a:t>
            </a:r>
          </a:p>
        </p:txBody>
      </p:sp>
      <p:sp>
        <p:nvSpPr>
          <p:cNvPr id="3" name="TextBox 2">
            <a:extLst>
              <a:ext uri="{FF2B5EF4-FFF2-40B4-BE49-F238E27FC236}">
                <a16:creationId xmlns:a16="http://schemas.microsoft.com/office/drawing/2014/main" xmlns="" id="{117C6C16-488C-43C9-8620-3DD592313D33}"/>
              </a:ext>
            </a:extLst>
          </p:cNvPr>
          <p:cNvSpPr txBox="1"/>
          <p:nvPr/>
        </p:nvSpPr>
        <p:spPr>
          <a:xfrm>
            <a:off x="850232" y="1935246"/>
            <a:ext cx="5135718" cy="2554545"/>
          </a:xfrm>
          <a:prstGeom prst="rect">
            <a:avLst/>
          </a:prstGeom>
          <a:noFill/>
        </p:spPr>
        <p:txBody>
          <a:bodyPr wrap="square" rtlCol="0">
            <a:spAutoFit/>
          </a:bodyPr>
          <a:lstStyle/>
          <a:p>
            <a:r>
              <a:rPr lang="en-US" sz="3200" dirty="0">
                <a:solidFill>
                  <a:schemeClr val="accent3">
                    <a:lumMod val="60000"/>
                    <a:lumOff val="40000"/>
                  </a:schemeClr>
                </a:solidFill>
                <a:latin typeface="Tempus Sans ITC" panose="04020404030D07020202" pitchFamily="82" charset="0"/>
              </a:rPr>
              <a:t>“I believe strongly more than ever God is calling us to live a </a:t>
            </a:r>
            <a:r>
              <a:rPr lang="en-US" sz="3200" dirty="0" smtClean="0">
                <a:solidFill>
                  <a:schemeClr val="accent3">
                    <a:lumMod val="60000"/>
                    <a:lumOff val="40000"/>
                  </a:schemeClr>
                </a:solidFill>
                <a:latin typeface="Tempus Sans ITC" panose="04020404030D07020202" pitchFamily="82" charset="0"/>
              </a:rPr>
              <a:t>life worthy </a:t>
            </a:r>
            <a:r>
              <a:rPr lang="en-US" sz="3200" dirty="0">
                <a:solidFill>
                  <a:schemeClr val="accent3">
                    <a:lumMod val="60000"/>
                    <a:lumOff val="40000"/>
                  </a:schemeClr>
                </a:solidFill>
                <a:latin typeface="Tempus Sans ITC" panose="04020404030D07020202" pitchFamily="82" charset="0"/>
              </a:rPr>
              <a:t>of our call, and as always, he is providing us with all we need . . .</a:t>
            </a:r>
          </a:p>
        </p:txBody>
      </p:sp>
      <p:grpSp>
        <p:nvGrpSpPr>
          <p:cNvPr id="6" name="Group 5">
            <a:extLst>
              <a:ext uri="{FF2B5EF4-FFF2-40B4-BE49-F238E27FC236}">
                <a16:creationId xmlns:a16="http://schemas.microsoft.com/office/drawing/2014/main" xmlns="" id="{94CE3003-5AD7-4FDD-BDBC-2FE2C4483961}"/>
              </a:ext>
            </a:extLst>
          </p:cNvPr>
          <p:cNvGrpSpPr/>
          <p:nvPr/>
        </p:nvGrpSpPr>
        <p:grpSpPr>
          <a:xfrm>
            <a:off x="7222638" y="1281706"/>
            <a:ext cx="4584352" cy="4685957"/>
            <a:chOff x="7222638" y="1281706"/>
            <a:chExt cx="4584352" cy="4685957"/>
          </a:xfrm>
        </p:grpSpPr>
        <p:pic>
          <p:nvPicPr>
            <p:cNvPr id="4" name="Picture 3">
              <a:extLst>
                <a:ext uri="{FF2B5EF4-FFF2-40B4-BE49-F238E27FC236}">
                  <a16:creationId xmlns:a16="http://schemas.microsoft.com/office/drawing/2014/main" xmlns="" id="{69ABC206-3122-47A7-994B-FB3CBBB55481}"/>
                </a:ext>
              </a:extLst>
            </p:cNvPr>
            <p:cNvPicPr>
              <a:picLocks noChangeAspect="1"/>
            </p:cNvPicPr>
            <p:nvPr/>
          </p:nvPicPr>
          <p:blipFill>
            <a:blip r:embed="rId2"/>
            <a:stretch>
              <a:fillRect/>
            </a:stretch>
          </p:blipFill>
          <p:spPr>
            <a:xfrm>
              <a:off x="7222638" y="1281706"/>
              <a:ext cx="4584352" cy="4685957"/>
            </a:xfrm>
            <a:prstGeom prst="rect">
              <a:avLst/>
            </a:prstGeom>
          </p:spPr>
        </p:pic>
        <p:pic>
          <p:nvPicPr>
            <p:cNvPr id="7" name="Picture 6">
              <a:extLst>
                <a:ext uri="{FF2B5EF4-FFF2-40B4-BE49-F238E27FC236}">
                  <a16:creationId xmlns:a16="http://schemas.microsoft.com/office/drawing/2014/main" xmlns="" id="{224F2A04-6B0F-45A8-91B6-F28F5AF3A5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61642" y="1571512"/>
              <a:ext cx="4106343" cy="4106343"/>
            </a:xfrm>
            <a:prstGeom prst="rect">
              <a:avLst/>
            </a:prstGeom>
          </p:spPr>
        </p:pic>
      </p:grpSp>
      <p:sp>
        <p:nvSpPr>
          <p:cNvPr id="5" name="Slide Number Placeholder 4">
            <a:extLst>
              <a:ext uri="{FF2B5EF4-FFF2-40B4-BE49-F238E27FC236}">
                <a16:creationId xmlns:a16="http://schemas.microsoft.com/office/drawing/2014/main" xmlns="" id="{51050C3F-86DD-4131-80DC-CFB0A0C43CBD}"/>
              </a:ext>
            </a:extLst>
          </p:cNvPr>
          <p:cNvSpPr>
            <a:spLocks noGrp="1"/>
          </p:cNvSpPr>
          <p:nvPr>
            <p:ph type="sldNum" sz="quarter" idx="12"/>
          </p:nvPr>
        </p:nvSpPr>
        <p:spPr/>
        <p:txBody>
          <a:bodyPr/>
          <a:lstStyle/>
          <a:p>
            <a:fld id="{4DA64541-C3B2-432C-9654-6EF7C08CEE07}" type="slidenum">
              <a:rPr lang="en-US" smtClean="0"/>
              <a:t>20</a:t>
            </a:fld>
            <a:endParaRPr lang="en-US"/>
          </a:p>
        </p:txBody>
      </p:sp>
    </p:spTree>
    <p:extLst>
      <p:ext uri="{BB962C8B-B14F-4D97-AF65-F5344CB8AC3E}">
        <p14:creationId xmlns:p14="http://schemas.microsoft.com/office/powerpoint/2010/main" val="201573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E94577B-40A6-4A0C-B95A-A2B9549EE543}"/>
              </a:ext>
            </a:extLst>
          </p:cNvPr>
          <p:cNvSpPr txBox="1"/>
          <p:nvPr/>
        </p:nvSpPr>
        <p:spPr>
          <a:xfrm>
            <a:off x="5333135" y="1610328"/>
            <a:ext cx="5812023" cy="4195481"/>
          </a:xfrm>
          <a:prstGeom prst="rect">
            <a:avLst/>
          </a:prstGeom>
        </p:spPr>
        <p:txBody>
          <a:bodyPr vert="horz" lIns="91440" tIns="45720" rIns="91440" bIns="45720" rtlCol="0">
            <a:noAutofit/>
          </a:bodyPr>
          <a:lstStyle/>
          <a:p>
            <a:pPr>
              <a:spcBef>
                <a:spcPts val="1000"/>
              </a:spcBef>
              <a:buClr>
                <a:schemeClr val="bg2">
                  <a:lumMod val="40000"/>
                  <a:lumOff val="60000"/>
                </a:schemeClr>
              </a:buClr>
              <a:buSzPct val="80000"/>
              <a:buFont typeface="Wingdings 3" charset="2"/>
              <a:buChar char=""/>
            </a:pPr>
            <a:r>
              <a:rPr lang="en-US" sz="2400" dirty="0">
                <a:latin typeface="+mj-lt"/>
                <a:ea typeface="+mj-ea"/>
                <a:cs typeface="+mj-cs"/>
              </a:rPr>
              <a:t>“It is true that our God is the God of surprises.  Each day carries another surprise! . . . We will never move forward if we do not have the courage </a:t>
            </a:r>
            <a:r>
              <a:rPr lang="en-US" sz="2400" b="1" dirty="0">
                <a:solidFill>
                  <a:srgbClr val="FFC000"/>
                </a:solidFill>
                <a:latin typeface="+mj-lt"/>
                <a:ea typeface="+mj-ea"/>
                <a:cs typeface="+mj-cs"/>
              </a:rPr>
              <a:t>[HOPE IS BOLD] </a:t>
            </a:r>
            <a:r>
              <a:rPr lang="en-US" sz="2400" dirty="0">
                <a:latin typeface="+mj-lt"/>
                <a:ea typeface="+mj-ea"/>
                <a:cs typeface="+mj-cs"/>
              </a:rPr>
              <a:t>to break the mold, for our God impels us to do the following:</a:t>
            </a:r>
          </a:p>
          <a:p>
            <a:pPr>
              <a:spcBef>
                <a:spcPts val="1000"/>
              </a:spcBef>
              <a:buClr>
                <a:schemeClr val="bg2">
                  <a:lumMod val="40000"/>
                  <a:lumOff val="60000"/>
                </a:schemeClr>
              </a:buClr>
              <a:buSzPct val="80000"/>
              <a:buFont typeface="Wingdings 3" charset="2"/>
              <a:buChar char=""/>
            </a:pPr>
            <a:endParaRPr lang="en-US" sz="2400" dirty="0">
              <a:latin typeface="+mj-lt"/>
              <a:ea typeface="+mj-ea"/>
              <a:cs typeface="+mj-cs"/>
            </a:endParaRPr>
          </a:p>
          <a:p>
            <a:pPr>
              <a:spcBef>
                <a:spcPts val="1000"/>
              </a:spcBef>
              <a:buClr>
                <a:schemeClr val="bg2">
                  <a:lumMod val="40000"/>
                  <a:lumOff val="60000"/>
                </a:schemeClr>
              </a:buClr>
              <a:buSzPct val="80000"/>
              <a:buFont typeface="Wingdings 3" charset="2"/>
              <a:buChar char=""/>
            </a:pPr>
            <a:r>
              <a:rPr lang="en-US" sz="3200" dirty="0">
                <a:solidFill>
                  <a:schemeClr val="bg2">
                    <a:lumMod val="60000"/>
                    <a:lumOff val="40000"/>
                  </a:schemeClr>
                </a:solidFill>
                <a:latin typeface="Tempus Sans ITC" panose="04020404030D07020202" pitchFamily="82" charset="0"/>
                <a:ea typeface="+mj-ea"/>
                <a:cs typeface="+mj-cs"/>
              </a:rPr>
              <a:t>BE CREATIVE ABOUT THE                     			FUTURE!!</a:t>
            </a:r>
          </a:p>
          <a:p>
            <a:pPr>
              <a:spcBef>
                <a:spcPts val="1000"/>
              </a:spcBef>
              <a:buClr>
                <a:schemeClr val="bg2">
                  <a:lumMod val="40000"/>
                  <a:lumOff val="60000"/>
                </a:schemeClr>
              </a:buClr>
              <a:buSzPct val="80000"/>
              <a:buFont typeface="Wingdings 3" charset="2"/>
              <a:buChar char=""/>
            </a:pPr>
            <a:endParaRPr lang="en-US" sz="2400" dirty="0">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sz="2400" dirty="0">
              <a:latin typeface="+mj-lt"/>
              <a:ea typeface="+mj-ea"/>
              <a:cs typeface="+mj-cs"/>
            </a:endParaRPr>
          </a:p>
        </p:txBody>
      </p:sp>
      <p:pic>
        <p:nvPicPr>
          <p:cNvPr id="2050" name="Picture 2" descr="Greetings from Pope Francis | KofC.org">
            <a:extLst>
              <a:ext uri="{FF2B5EF4-FFF2-40B4-BE49-F238E27FC236}">
                <a16:creationId xmlns:a16="http://schemas.microsoft.com/office/drawing/2014/main" xmlns="" id="{8313028D-C035-45C0-9AD3-810038124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259" y="1574179"/>
            <a:ext cx="4440859" cy="370964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xmlns="" id="{15013AF9-38AF-4B3E-B226-67DC459AD83F}"/>
              </a:ext>
            </a:extLst>
          </p:cNvPr>
          <p:cNvSpPr>
            <a:spLocks noGrp="1"/>
          </p:cNvSpPr>
          <p:nvPr>
            <p:ph type="sldNum" sz="quarter" idx="12"/>
          </p:nvPr>
        </p:nvSpPr>
        <p:spPr/>
        <p:txBody>
          <a:bodyPr/>
          <a:lstStyle/>
          <a:p>
            <a:fld id="{4DA64541-C3B2-432C-9654-6EF7C08CEE07}" type="slidenum">
              <a:rPr lang="en-US" smtClean="0"/>
              <a:t>21</a:t>
            </a:fld>
            <a:endParaRPr lang="en-US"/>
          </a:p>
        </p:txBody>
      </p:sp>
    </p:spTree>
    <p:extLst>
      <p:ext uri="{BB962C8B-B14F-4D97-AF65-F5344CB8AC3E}">
        <p14:creationId xmlns:p14="http://schemas.microsoft.com/office/powerpoint/2010/main" val="2500271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2E098E6-563A-42B7-AD99-1367D29AC9BF}"/>
              </a:ext>
            </a:extLst>
          </p:cNvPr>
          <p:cNvSpPr txBox="1"/>
          <p:nvPr/>
        </p:nvSpPr>
        <p:spPr>
          <a:xfrm>
            <a:off x="266700" y="1548385"/>
            <a:ext cx="4706353" cy="3905931"/>
          </a:xfrm>
          <a:prstGeom prst="rect">
            <a:avLst/>
          </a:prstGeom>
        </p:spPr>
        <p:txBody>
          <a:bodyPr vert="horz" lIns="91440" tIns="45720" rIns="91440" bIns="45720" rtlCol="0">
            <a:noAutofit/>
          </a:bodyPr>
          <a:lstStyle/>
          <a:p>
            <a:pPr>
              <a:lnSpc>
                <a:spcPct val="90000"/>
              </a:lnSpc>
              <a:spcBef>
                <a:spcPts val="1000"/>
              </a:spcBef>
              <a:buClr>
                <a:schemeClr val="bg2">
                  <a:lumMod val="40000"/>
                  <a:lumOff val="60000"/>
                </a:schemeClr>
              </a:buClr>
              <a:buSzPct val="80000"/>
              <a:buFont typeface="Wingdings 3" charset="2"/>
              <a:buChar char=""/>
            </a:pPr>
            <a:r>
              <a:rPr lang="en-US" sz="4000" dirty="0">
                <a:solidFill>
                  <a:srgbClr val="FFC000"/>
                </a:solidFill>
                <a:latin typeface="+mj-lt"/>
                <a:ea typeface="+mj-ea"/>
                <a:cs typeface="+mj-cs"/>
              </a:rPr>
              <a:t>YOU </a:t>
            </a:r>
            <a:r>
              <a:rPr lang="en-US" sz="2400" dirty="0">
                <a:latin typeface="+mj-lt"/>
                <a:ea typeface="+mj-ea"/>
                <a:cs typeface="+mj-cs"/>
              </a:rPr>
              <a:t>. . . shall be called a   	prophet of the Most High</a:t>
            </a:r>
          </a:p>
          <a:p>
            <a:pPr>
              <a:lnSpc>
                <a:spcPct val="90000"/>
              </a:lnSpc>
              <a:spcBef>
                <a:spcPts val="1000"/>
              </a:spcBef>
              <a:buClr>
                <a:schemeClr val="bg2">
                  <a:lumMod val="40000"/>
                  <a:lumOff val="60000"/>
                </a:schemeClr>
              </a:buClr>
              <a:buSzPct val="80000"/>
              <a:buFont typeface="Wingdings 3" charset="2"/>
              <a:buChar char=""/>
            </a:pPr>
            <a:endParaRPr lang="en-US" sz="2400" dirty="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sz="2400" dirty="0">
                <a:latin typeface="+mj-lt"/>
                <a:ea typeface="+mj-ea"/>
                <a:cs typeface="+mj-cs"/>
              </a:rPr>
              <a:t>	for you will go before the Lord to prepare His ways and</a:t>
            </a:r>
          </a:p>
          <a:p>
            <a:pPr>
              <a:lnSpc>
                <a:spcPct val="90000"/>
              </a:lnSpc>
              <a:spcBef>
                <a:spcPts val="1000"/>
              </a:spcBef>
              <a:buClr>
                <a:schemeClr val="bg2">
                  <a:lumMod val="40000"/>
                  <a:lumOff val="60000"/>
                </a:schemeClr>
              </a:buClr>
              <a:buSzPct val="80000"/>
              <a:buFont typeface="Wingdings 3" charset="2"/>
              <a:buChar char=""/>
            </a:pPr>
            <a:endParaRPr lang="en-US" sz="2400" dirty="0">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sz="2400" dirty="0">
                <a:latin typeface="+mj-lt"/>
                <a:ea typeface="+mj-ea"/>
                <a:cs typeface="+mj-cs"/>
              </a:rPr>
              <a:t>	to give knowledge of 				salvation to his people . . .</a:t>
            </a:r>
          </a:p>
          <a:p>
            <a:pPr>
              <a:lnSpc>
                <a:spcPct val="90000"/>
              </a:lnSpc>
              <a:spcBef>
                <a:spcPts val="1000"/>
              </a:spcBef>
              <a:buClr>
                <a:schemeClr val="bg2">
                  <a:lumMod val="40000"/>
                  <a:lumOff val="60000"/>
                </a:schemeClr>
              </a:buClr>
              <a:buSzPct val="80000"/>
              <a:buFont typeface="Wingdings 3" charset="2"/>
              <a:buChar char=""/>
            </a:pPr>
            <a:endParaRPr lang="en-US" sz="2000" dirty="0">
              <a:latin typeface="+mj-lt"/>
              <a:ea typeface="+mj-ea"/>
              <a:cs typeface="+mj-cs"/>
            </a:endParaRPr>
          </a:p>
          <a:p>
            <a:pPr>
              <a:lnSpc>
                <a:spcPct val="90000"/>
              </a:lnSpc>
              <a:spcBef>
                <a:spcPts val="1000"/>
              </a:spcBef>
              <a:buClr>
                <a:schemeClr val="bg2">
                  <a:lumMod val="40000"/>
                  <a:lumOff val="60000"/>
                </a:schemeClr>
              </a:buClr>
              <a:buSzPct val="80000"/>
            </a:pPr>
            <a:r>
              <a:rPr lang="en-US" sz="2000" dirty="0">
                <a:latin typeface="+mj-lt"/>
                <a:ea typeface="+mj-ea"/>
                <a:cs typeface="+mj-cs"/>
              </a:rPr>
              <a:t>	</a:t>
            </a:r>
          </a:p>
        </p:txBody>
      </p:sp>
      <p:pic>
        <p:nvPicPr>
          <p:cNvPr id="11" name="Picture 10">
            <a:extLst>
              <a:ext uri="{FF2B5EF4-FFF2-40B4-BE49-F238E27FC236}">
                <a16:creationId xmlns:a16="http://schemas.microsoft.com/office/drawing/2014/main" xmlns="" id="{CD7D9EFD-1DA3-4026-8CA1-CF3477922C57}"/>
              </a:ext>
            </a:extLst>
          </p:cNvPr>
          <p:cNvPicPr>
            <a:picLocks noChangeAspect="1"/>
          </p:cNvPicPr>
          <p:nvPr/>
        </p:nvPicPr>
        <p:blipFill>
          <a:blip r:embed="rId2"/>
          <a:stretch>
            <a:fillRect/>
          </a:stretch>
        </p:blipFill>
        <p:spPr>
          <a:xfrm>
            <a:off x="4973053" y="1090863"/>
            <a:ext cx="7120848" cy="5133474"/>
          </a:xfrm>
          <a:prstGeom prst="rect">
            <a:avLst/>
          </a:prstGeom>
        </p:spPr>
      </p:pic>
      <p:pic>
        <p:nvPicPr>
          <p:cNvPr id="2050" name="Picture 2">
            <a:extLst>
              <a:ext uri="{FF2B5EF4-FFF2-40B4-BE49-F238E27FC236}">
                <a16:creationId xmlns:a16="http://schemas.microsoft.com/office/drawing/2014/main" xmlns="" id="{38C98D38-DBC4-4A06-846C-11BE794AAF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663" r="2663"/>
          <a:stretch/>
        </p:blipFill>
        <p:spPr bwMode="auto">
          <a:xfrm>
            <a:off x="5194768" y="1319462"/>
            <a:ext cx="6493910" cy="4572001"/>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xmlns="" id="{80E0F518-F8E5-41FA-85F7-0B4B8556E16C}"/>
              </a:ext>
            </a:extLst>
          </p:cNvPr>
          <p:cNvSpPr>
            <a:spLocks noGrp="1"/>
          </p:cNvSpPr>
          <p:nvPr>
            <p:ph type="sldNum" sz="quarter" idx="12"/>
          </p:nvPr>
        </p:nvSpPr>
        <p:spPr/>
        <p:txBody>
          <a:bodyPr/>
          <a:lstStyle/>
          <a:p>
            <a:fld id="{4DA64541-C3B2-432C-9654-6EF7C08CEE07}" type="slidenum">
              <a:rPr lang="en-US" smtClean="0"/>
              <a:t>22</a:t>
            </a:fld>
            <a:endParaRPr lang="en-US"/>
          </a:p>
        </p:txBody>
      </p:sp>
    </p:spTree>
    <p:extLst>
      <p:ext uri="{BB962C8B-B14F-4D97-AF65-F5344CB8AC3E}">
        <p14:creationId xmlns:p14="http://schemas.microsoft.com/office/powerpoint/2010/main" val="3760670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31F88E7-EFA1-43B1-B6D3-A9E8A7133D6E}"/>
              </a:ext>
            </a:extLst>
          </p:cNvPr>
          <p:cNvPicPr>
            <a:picLocks noChangeAspect="1"/>
          </p:cNvPicPr>
          <p:nvPr/>
        </p:nvPicPr>
        <p:blipFill>
          <a:blip r:embed="rId2"/>
          <a:stretch>
            <a:fillRect/>
          </a:stretch>
        </p:blipFill>
        <p:spPr>
          <a:xfrm>
            <a:off x="1716506" y="130342"/>
            <a:ext cx="8261684" cy="5027656"/>
          </a:xfrm>
          <a:prstGeom prst="rect">
            <a:avLst/>
          </a:prstGeom>
        </p:spPr>
      </p:pic>
      <p:sp>
        <p:nvSpPr>
          <p:cNvPr id="6" name="TextBox 5">
            <a:extLst>
              <a:ext uri="{FF2B5EF4-FFF2-40B4-BE49-F238E27FC236}">
                <a16:creationId xmlns:a16="http://schemas.microsoft.com/office/drawing/2014/main" xmlns="" id="{B88E2F8A-E82B-4BE4-AFB3-4E2CA151F37F}"/>
              </a:ext>
            </a:extLst>
          </p:cNvPr>
          <p:cNvSpPr txBox="1"/>
          <p:nvPr/>
        </p:nvSpPr>
        <p:spPr>
          <a:xfrm>
            <a:off x="2478489" y="5157998"/>
            <a:ext cx="7235021" cy="1569660"/>
          </a:xfrm>
          <a:prstGeom prst="rect">
            <a:avLst/>
          </a:prstGeom>
          <a:noFill/>
        </p:spPr>
        <p:txBody>
          <a:bodyPr wrap="square" rtlCol="0">
            <a:spAutoFit/>
          </a:bodyPr>
          <a:lstStyle/>
          <a:p>
            <a:r>
              <a:rPr lang="en-US" sz="2400" dirty="0">
                <a:latin typeface="Tempus Sans ITC" panose="04020404030D07020202" pitchFamily="82" charset="0"/>
              </a:rPr>
              <a:t>. . . to give light to those who sit in darkness . . .</a:t>
            </a:r>
          </a:p>
          <a:p>
            <a:r>
              <a:rPr lang="en-US" sz="2400" dirty="0">
                <a:latin typeface="Tempus Sans ITC" panose="04020404030D07020202" pitchFamily="82" charset="0"/>
              </a:rPr>
              <a:t>		</a:t>
            </a:r>
          </a:p>
          <a:p>
            <a:r>
              <a:rPr lang="en-US" sz="2400" dirty="0">
                <a:latin typeface="Tempus Sans ITC" panose="04020404030D07020202" pitchFamily="82" charset="0"/>
              </a:rPr>
              <a:t>		and guide our feet into the way of peace                         			(Luke 1.76ff).”</a:t>
            </a:r>
          </a:p>
        </p:txBody>
      </p:sp>
      <p:pic>
        <p:nvPicPr>
          <p:cNvPr id="5" name="Picture 4" descr="A picture containing outdoor, nature, sunset, sun&#10;&#10;Description automatically generated">
            <a:extLst>
              <a:ext uri="{FF2B5EF4-FFF2-40B4-BE49-F238E27FC236}">
                <a16:creationId xmlns:a16="http://schemas.microsoft.com/office/drawing/2014/main" xmlns="" id="{0AB7E0E1-034B-4B2E-8176-484865B72D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3961" y="322847"/>
            <a:ext cx="7586561" cy="4610100"/>
          </a:xfrm>
          <a:prstGeom prst="rect">
            <a:avLst/>
          </a:prstGeom>
        </p:spPr>
      </p:pic>
      <p:sp>
        <p:nvSpPr>
          <p:cNvPr id="2" name="Slide Number Placeholder 1">
            <a:extLst>
              <a:ext uri="{FF2B5EF4-FFF2-40B4-BE49-F238E27FC236}">
                <a16:creationId xmlns:a16="http://schemas.microsoft.com/office/drawing/2014/main" xmlns="" id="{17E9A475-8922-409B-83C9-19A11477609D}"/>
              </a:ext>
            </a:extLst>
          </p:cNvPr>
          <p:cNvSpPr>
            <a:spLocks noGrp="1"/>
          </p:cNvSpPr>
          <p:nvPr>
            <p:ph type="sldNum" sz="quarter" idx="12"/>
          </p:nvPr>
        </p:nvSpPr>
        <p:spPr/>
        <p:txBody>
          <a:bodyPr/>
          <a:lstStyle/>
          <a:p>
            <a:fld id="{4DA64541-C3B2-432C-9654-6EF7C08CEE07}" type="slidenum">
              <a:rPr lang="en-US" smtClean="0"/>
              <a:t>23</a:t>
            </a:fld>
            <a:endParaRPr lang="en-US"/>
          </a:p>
        </p:txBody>
      </p:sp>
    </p:spTree>
    <p:extLst>
      <p:ext uri="{BB962C8B-B14F-4D97-AF65-F5344CB8AC3E}">
        <p14:creationId xmlns:p14="http://schemas.microsoft.com/office/powerpoint/2010/main" val="1054286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ook&#10;&#10;Description automatically generated">
            <a:extLst>
              <a:ext uri="{FF2B5EF4-FFF2-40B4-BE49-F238E27FC236}">
                <a16:creationId xmlns:a16="http://schemas.microsoft.com/office/drawing/2014/main" xmlns="" id="{8836B1D5-5655-447A-96F3-15F69153D4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68" r="3524" b="3"/>
          <a:stretch/>
        </p:blipFill>
        <p:spPr>
          <a:xfrm>
            <a:off x="1000197" y="3217145"/>
            <a:ext cx="2748844" cy="2298881"/>
          </a:xfrm>
          <a:prstGeom prst="rect">
            <a:avLst/>
          </a:prstGeom>
        </p:spPr>
      </p:pic>
      <p:pic>
        <p:nvPicPr>
          <p:cNvPr id="3" name="Picture 2" descr="A painting of a person and person&#10;&#10;Description automatically generated with low confidence">
            <a:extLst>
              <a:ext uri="{FF2B5EF4-FFF2-40B4-BE49-F238E27FC236}">
                <a16:creationId xmlns:a16="http://schemas.microsoft.com/office/drawing/2014/main" xmlns="" id="{AB3A3D53-8C2F-4192-B780-2B7968218BEC}"/>
              </a:ext>
            </a:extLst>
          </p:cNvPr>
          <p:cNvPicPr>
            <a:picLocks noChangeAspect="1"/>
          </p:cNvPicPr>
          <p:nvPr/>
        </p:nvPicPr>
        <p:blipFill rotWithShape="1">
          <a:blip r:embed="rId4">
            <a:extLst>
              <a:ext uri="{28A0092B-C50C-407E-A947-70E740481C1C}">
                <a14:useLocalDpi xmlns:a14="http://schemas.microsoft.com/office/drawing/2010/main" val="0"/>
              </a:ext>
            </a:extLst>
          </a:blip>
          <a:srcRect r="4344" b="3"/>
          <a:stretch/>
        </p:blipFill>
        <p:spPr>
          <a:xfrm>
            <a:off x="5012557" y="3217145"/>
            <a:ext cx="2748844" cy="2298881"/>
          </a:xfrm>
          <a:prstGeom prst="rect">
            <a:avLst/>
          </a:prstGeom>
        </p:spPr>
      </p:pic>
      <p:pic>
        <p:nvPicPr>
          <p:cNvPr id="4" name="Picture 3" descr="A group of men in robes&#10;&#10;Description automatically generated with low confidence">
            <a:extLst>
              <a:ext uri="{FF2B5EF4-FFF2-40B4-BE49-F238E27FC236}">
                <a16:creationId xmlns:a16="http://schemas.microsoft.com/office/drawing/2014/main" xmlns="" id="{853ED480-A237-4EEE-9C13-BD15CD6FE313}"/>
              </a:ext>
            </a:extLst>
          </p:cNvPr>
          <p:cNvPicPr>
            <a:picLocks noChangeAspect="1"/>
          </p:cNvPicPr>
          <p:nvPr/>
        </p:nvPicPr>
        <p:blipFill rotWithShape="1">
          <a:blip r:embed="rId5">
            <a:extLst>
              <a:ext uri="{28A0092B-C50C-407E-A947-70E740481C1C}">
                <a14:useLocalDpi xmlns:a14="http://schemas.microsoft.com/office/drawing/2010/main" val="0"/>
              </a:ext>
            </a:extLst>
          </a:blip>
          <a:srcRect r="-2" b="31986"/>
          <a:stretch/>
        </p:blipFill>
        <p:spPr>
          <a:xfrm>
            <a:off x="426720" y="177213"/>
            <a:ext cx="2748844" cy="2300992"/>
          </a:xfrm>
          <a:prstGeom prst="rect">
            <a:avLst/>
          </a:prstGeom>
        </p:spPr>
      </p:pic>
      <p:pic>
        <p:nvPicPr>
          <p:cNvPr id="5" name="Picture 4" descr="A painting of a group of people&#10;&#10;Description automatically generated with medium confidence">
            <a:extLst>
              <a:ext uri="{FF2B5EF4-FFF2-40B4-BE49-F238E27FC236}">
                <a16:creationId xmlns:a16="http://schemas.microsoft.com/office/drawing/2014/main" xmlns="" id="{8792674D-B1AB-40AB-8CB7-F94E9C1D0B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 b="26336"/>
          <a:stretch/>
        </p:blipFill>
        <p:spPr>
          <a:xfrm>
            <a:off x="4439080" y="177213"/>
            <a:ext cx="2748844" cy="2300992"/>
          </a:xfrm>
          <a:prstGeom prst="rect">
            <a:avLst/>
          </a:prstGeom>
        </p:spPr>
      </p:pic>
      <p:pic>
        <p:nvPicPr>
          <p:cNvPr id="6" name="Picture 5" descr="A painting of a person holding a dog&#10;&#10;Description automatically generated with medium confidence">
            <a:extLst>
              <a:ext uri="{FF2B5EF4-FFF2-40B4-BE49-F238E27FC236}">
                <a16:creationId xmlns:a16="http://schemas.microsoft.com/office/drawing/2014/main" xmlns="" id="{7CE2848D-003C-4454-B973-EEFC49438D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857" t="22205" r="25000" b="29895"/>
          <a:stretch/>
        </p:blipFill>
        <p:spPr>
          <a:xfrm>
            <a:off x="8444425" y="171976"/>
            <a:ext cx="2725013" cy="2287192"/>
          </a:xfrm>
          <a:prstGeom prst="rect">
            <a:avLst/>
          </a:prstGeom>
        </p:spPr>
      </p:pic>
      <p:pic>
        <p:nvPicPr>
          <p:cNvPr id="7" name="Picture 6" descr="A picture containing outdoor&#10;&#10;Description automatically generated">
            <a:extLst>
              <a:ext uri="{FF2B5EF4-FFF2-40B4-BE49-F238E27FC236}">
                <a16:creationId xmlns:a16="http://schemas.microsoft.com/office/drawing/2014/main" xmlns="" id="{B400CEE0-0FDD-48EB-9D23-1E3F821E1BD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33" r="9378"/>
          <a:stretch/>
        </p:blipFill>
        <p:spPr>
          <a:xfrm>
            <a:off x="8997683" y="3137634"/>
            <a:ext cx="2748844" cy="2298881"/>
          </a:xfrm>
          <a:prstGeom prst="rect">
            <a:avLst/>
          </a:prstGeom>
        </p:spPr>
      </p:pic>
      <p:sp>
        <p:nvSpPr>
          <p:cNvPr id="8" name="TextBox 7">
            <a:extLst>
              <a:ext uri="{FF2B5EF4-FFF2-40B4-BE49-F238E27FC236}">
                <a16:creationId xmlns:a16="http://schemas.microsoft.com/office/drawing/2014/main" xmlns="" id="{58B05DAD-7861-4A85-BB9B-F6ABB9D61CBB}"/>
              </a:ext>
            </a:extLst>
          </p:cNvPr>
          <p:cNvSpPr txBox="1"/>
          <p:nvPr/>
        </p:nvSpPr>
        <p:spPr>
          <a:xfrm>
            <a:off x="139411" y="6173690"/>
            <a:ext cx="11582400" cy="584775"/>
          </a:xfrm>
          <a:prstGeom prst="rect">
            <a:avLst/>
          </a:prstGeom>
          <a:noFill/>
        </p:spPr>
        <p:txBody>
          <a:bodyPr wrap="square" rtlCol="0">
            <a:spAutoFit/>
          </a:bodyPr>
          <a:lstStyle/>
          <a:p>
            <a:pPr algn="ctr"/>
            <a:r>
              <a:rPr lang="en-US" sz="3200" dirty="0">
                <a:solidFill>
                  <a:srgbClr val="FFC000"/>
                </a:solidFill>
                <a:latin typeface="Tempus Sans ITC" panose="04020404030D07020202" pitchFamily="82" charset="0"/>
                <a:ea typeface="Tahoma" panose="020B0604030504040204" pitchFamily="34" charset="0"/>
                <a:cs typeface="Tahoma" panose="020B0604030504040204" pitchFamily="34" charset="0"/>
              </a:rPr>
              <a:t>How do you react to God’s call to be a prophet . . . to rebuild?</a:t>
            </a:r>
          </a:p>
        </p:txBody>
      </p:sp>
      <p:sp>
        <p:nvSpPr>
          <p:cNvPr id="10" name="TextBox 9">
            <a:extLst>
              <a:ext uri="{FF2B5EF4-FFF2-40B4-BE49-F238E27FC236}">
                <a16:creationId xmlns:a16="http://schemas.microsoft.com/office/drawing/2014/main" xmlns="" id="{3DD3D929-CDB2-419A-8AC0-D4B1E2B53146}"/>
              </a:ext>
            </a:extLst>
          </p:cNvPr>
          <p:cNvSpPr txBox="1"/>
          <p:nvPr/>
        </p:nvSpPr>
        <p:spPr>
          <a:xfrm>
            <a:off x="426720" y="2455186"/>
            <a:ext cx="2748844" cy="646331"/>
          </a:xfrm>
          <a:prstGeom prst="rect">
            <a:avLst/>
          </a:prstGeom>
          <a:noFill/>
        </p:spPr>
        <p:txBody>
          <a:bodyPr wrap="square">
            <a:spAutoFit/>
          </a:bodyPr>
          <a:lstStyle/>
          <a:p>
            <a:pPr algn="ctr"/>
            <a:r>
              <a:rPr lang="en-US" dirty="0"/>
              <a:t>Sarah laughed because they were “too old”</a:t>
            </a:r>
          </a:p>
        </p:txBody>
      </p:sp>
      <p:sp>
        <p:nvSpPr>
          <p:cNvPr id="11" name="TextBox 10">
            <a:extLst>
              <a:ext uri="{FF2B5EF4-FFF2-40B4-BE49-F238E27FC236}">
                <a16:creationId xmlns:a16="http://schemas.microsoft.com/office/drawing/2014/main" xmlns="" id="{2C10B806-C6DF-4A8D-9A4F-911AF7AADC73}"/>
              </a:ext>
            </a:extLst>
          </p:cNvPr>
          <p:cNvSpPr txBox="1"/>
          <p:nvPr/>
        </p:nvSpPr>
        <p:spPr>
          <a:xfrm>
            <a:off x="4231758" y="2441459"/>
            <a:ext cx="3150490" cy="646331"/>
          </a:xfrm>
          <a:prstGeom prst="rect">
            <a:avLst/>
          </a:prstGeom>
          <a:noFill/>
        </p:spPr>
        <p:txBody>
          <a:bodyPr wrap="square">
            <a:spAutoFit/>
          </a:bodyPr>
          <a:lstStyle/>
          <a:p>
            <a:pPr algn="ctr"/>
            <a:r>
              <a:rPr lang="en-US" dirty="0"/>
              <a:t>Apostles: Last Supper on Thursday, desertion on Friday</a:t>
            </a:r>
          </a:p>
        </p:txBody>
      </p:sp>
      <p:sp>
        <p:nvSpPr>
          <p:cNvPr id="12" name="TextBox 11">
            <a:extLst>
              <a:ext uri="{FF2B5EF4-FFF2-40B4-BE49-F238E27FC236}">
                <a16:creationId xmlns:a16="http://schemas.microsoft.com/office/drawing/2014/main" xmlns="" id="{F9268342-17F5-459A-8BA9-CD67BF234C97}"/>
              </a:ext>
            </a:extLst>
          </p:cNvPr>
          <p:cNvSpPr txBox="1"/>
          <p:nvPr/>
        </p:nvSpPr>
        <p:spPr>
          <a:xfrm>
            <a:off x="8437410" y="2427732"/>
            <a:ext cx="2748844" cy="646331"/>
          </a:xfrm>
          <a:prstGeom prst="rect">
            <a:avLst/>
          </a:prstGeom>
          <a:noFill/>
        </p:spPr>
        <p:txBody>
          <a:bodyPr wrap="square">
            <a:spAutoFit/>
          </a:bodyPr>
          <a:lstStyle/>
          <a:p>
            <a:pPr algn="ctr"/>
            <a:r>
              <a:rPr lang="en-US" dirty="0"/>
              <a:t>Jacob – wrestling match with God !</a:t>
            </a:r>
          </a:p>
        </p:txBody>
      </p:sp>
      <p:sp>
        <p:nvSpPr>
          <p:cNvPr id="14" name="TextBox 13">
            <a:extLst>
              <a:ext uri="{FF2B5EF4-FFF2-40B4-BE49-F238E27FC236}">
                <a16:creationId xmlns:a16="http://schemas.microsoft.com/office/drawing/2014/main" xmlns="" id="{6E5FC5A6-79C8-49B9-9EB5-112A6EEBB343}"/>
              </a:ext>
            </a:extLst>
          </p:cNvPr>
          <p:cNvSpPr txBox="1"/>
          <p:nvPr/>
        </p:nvSpPr>
        <p:spPr>
          <a:xfrm>
            <a:off x="1000197" y="5471690"/>
            <a:ext cx="2748844" cy="646331"/>
          </a:xfrm>
          <a:prstGeom prst="rect">
            <a:avLst/>
          </a:prstGeom>
          <a:noFill/>
        </p:spPr>
        <p:txBody>
          <a:bodyPr wrap="square">
            <a:spAutoFit/>
          </a:bodyPr>
          <a:lstStyle/>
          <a:p>
            <a:pPr algn="ctr"/>
            <a:r>
              <a:rPr lang="en-US" dirty="0"/>
              <a:t>Jonah . . . Well, it wasn’t on </a:t>
            </a:r>
          </a:p>
          <a:p>
            <a:pPr algn="ctr"/>
            <a:r>
              <a:rPr lang="en-US" dirty="0"/>
              <a:t>Carnival Cruise Line!</a:t>
            </a:r>
          </a:p>
        </p:txBody>
      </p:sp>
      <p:sp>
        <p:nvSpPr>
          <p:cNvPr id="16" name="TextBox 15">
            <a:extLst>
              <a:ext uri="{FF2B5EF4-FFF2-40B4-BE49-F238E27FC236}">
                <a16:creationId xmlns:a16="http://schemas.microsoft.com/office/drawing/2014/main" xmlns="" id="{D086132D-F15B-47D3-B38C-CFE59963962E}"/>
              </a:ext>
            </a:extLst>
          </p:cNvPr>
          <p:cNvSpPr txBox="1"/>
          <p:nvPr/>
        </p:nvSpPr>
        <p:spPr>
          <a:xfrm>
            <a:off x="4811734" y="5516026"/>
            <a:ext cx="3150490" cy="369332"/>
          </a:xfrm>
          <a:prstGeom prst="rect">
            <a:avLst/>
          </a:prstGeom>
          <a:noFill/>
        </p:spPr>
        <p:txBody>
          <a:bodyPr wrap="square">
            <a:spAutoFit/>
          </a:bodyPr>
          <a:lstStyle/>
          <a:p>
            <a:r>
              <a:rPr lang="en-US" dirty="0"/>
              <a:t>Moses said, “Send my brother.”</a:t>
            </a:r>
          </a:p>
        </p:txBody>
      </p:sp>
      <p:sp>
        <p:nvSpPr>
          <p:cNvPr id="18" name="TextBox 17">
            <a:extLst>
              <a:ext uri="{FF2B5EF4-FFF2-40B4-BE49-F238E27FC236}">
                <a16:creationId xmlns:a16="http://schemas.microsoft.com/office/drawing/2014/main" xmlns="" id="{077D0C08-0C77-4247-95F1-67CD7F9BB683}"/>
              </a:ext>
            </a:extLst>
          </p:cNvPr>
          <p:cNvSpPr txBox="1"/>
          <p:nvPr/>
        </p:nvSpPr>
        <p:spPr>
          <a:xfrm>
            <a:off x="8997683" y="5506421"/>
            <a:ext cx="2748844" cy="369332"/>
          </a:xfrm>
          <a:prstGeom prst="rect">
            <a:avLst/>
          </a:prstGeom>
          <a:noFill/>
        </p:spPr>
        <p:txBody>
          <a:bodyPr wrap="square">
            <a:spAutoFit/>
          </a:bodyPr>
          <a:lstStyle/>
          <a:p>
            <a:r>
              <a:rPr lang="en-US" dirty="0"/>
              <a:t>St. Paul, “I’ll kill them all.”</a:t>
            </a:r>
          </a:p>
        </p:txBody>
      </p:sp>
      <p:sp>
        <p:nvSpPr>
          <p:cNvPr id="9" name="Slide Number Placeholder 8">
            <a:extLst>
              <a:ext uri="{FF2B5EF4-FFF2-40B4-BE49-F238E27FC236}">
                <a16:creationId xmlns:a16="http://schemas.microsoft.com/office/drawing/2014/main" xmlns="" id="{A50403BA-6D32-4420-9896-DDC9C05863E5}"/>
              </a:ext>
            </a:extLst>
          </p:cNvPr>
          <p:cNvSpPr>
            <a:spLocks noGrp="1"/>
          </p:cNvSpPr>
          <p:nvPr>
            <p:ph type="sldNum" sz="quarter" idx="12"/>
          </p:nvPr>
        </p:nvSpPr>
        <p:spPr/>
        <p:txBody>
          <a:bodyPr/>
          <a:lstStyle/>
          <a:p>
            <a:fld id="{4DA64541-C3B2-432C-9654-6EF7C08CEE07}" type="slidenum">
              <a:rPr lang="en-US" smtClean="0"/>
              <a:t>24</a:t>
            </a:fld>
            <a:endParaRPr lang="en-US"/>
          </a:p>
        </p:txBody>
      </p:sp>
    </p:spTree>
    <p:extLst>
      <p:ext uri="{BB962C8B-B14F-4D97-AF65-F5344CB8AC3E}">
        <p14:creationId xmlns:p14="http://schemas.microsoft.com/office/powerpoint/2010/main" val="324514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6376D3E-55D4-480F-94DC-38211ABD7180}"/>
              </a:ext>
            </a:extLst>
          </p:cNvPr>
          <p:cNvPicPr>
            <a:picLocks noChangeAspect="1"/>
          </p:cNvPicPr>
          <p:nvPr/>
        </p:nvPicPr>
        <p:blipFill>
          <a:blip r:embed="rId3"/>
          <a:stretch>
            <a:fillRect/>
          </a:stretch>
        </p:blipFill>
        <p:spPr>
          <a:xfrm>
            <a:off x="2566737" y="882316"/>
            <a:ext cx="6689558" cy="4861726"/>
          </a:xfrm>
          <a:prstGeom prst="rect">
            <a:avLst/>
          </a:prstGeom>
        </p:spPr>
      </p:pic>
      <p:sp>
        <p:nvSpPr>
          <p:cNvPr id="5" name="TextBox 4">
            <a:extLst>
              <a:ext uri="{FF2B5EF4-FFF2-40B4-BE49-F238E27FC236}">
                <a16:creationId xmlns:a16="http://schemas.microsoft.com/office/drawing/2014/main" xmlns="" id="{C15DD895-6D22-443D-97CC-7E17F05098B3}"/>
              </a:ext>
            </a:extLst>
          </p:cNvPr>
          <p:cNvSpPr txBox="1"/>
          <p:nvPr/>
        </p:nvSpPr>
        <p:spPr>
          <a:xfrm>
            <a:off x="3159125" y="5744043"/>
            <a:ext cx="5435600" cy="461665"/>
          </a:xfrm>
          <a:prstGeom prst="rect">
            <a:avLst/>
          </a:prstGeom>
          <a:noFill/>
        </p:spPr>
        <p:txBody>
          <a:bodyPr wrap="square" rtlCol="0">
            <a:spAutoFit/>
          </a:bodyPr>
          <a:lstStyle/>
          <a:p>
            <a:pPr algn="ctr"/>
            <a:r>
              <a:rPr lang="en-US" sz="2400" dirty="0">
                <a:latin typeface="Tempus Sans ITC" panose="04020404030D07020202" pitchFamily="82" charset="0"/>
              </a:rPr>
              <a:t>“May it be done to me, as you say . . . “</a:t>
            </a:r>
          </a:p>
        </p:txBody>
      </p:sp>
      <p:pic>
        <p:nvPicPr>
          <p:cNvPr id="2051" name="Picture 3">
            <a:extLst>
              <a:ext uri="{FF2B5EF4-FFF2-40B4-BE49-F238E27FC236}">
                <a16:creationId xmlns:a16="http://schemas.microsoft.com/office/drawing/2014/main" xmlns="" id="{0848EABD-7701-46F3-8903-7EF57EFBFB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664" b="3366"/>
          <a:stretch>
            <a:fillRect/>
          </a:stretch>
        </p:blipFill>
        <p:spPr bwMode="auto">
          <a:xfrm>
            <a:off x="2794000" y="1113957"/>
            <a:ext cx="6165851" cy="44418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Slide Number Placeholder 1">
            <a:extLst>
              <a:ext uri="{FF2B5EF4-FFF2-40B4-BE49-F238E27FC236}">
                <a16:creationId xmlns:a16="http://schemas.microsoft.com/office/drawing/2014/main" xmlns="" id="{6A3549E4-4C39-42D4-A6A4-60CDE714EE3B}"/>
              </a:ext>
            </a:extLst>
          </p:cNvPr>
          <p:cNvSpPr>
            <a:spLocks noGrp="1"/>
          </p:cNvSpPr>
          <p:nvPr>
            <p:ph type="sldNum" sz="quarter" idx="12"/>
          </p:nvPr>
        </p:nvSpPr>
        <p:spPr/>
        <p:txBody>
          <a:bodyPr/>
          <a:lstStyle/>
          <a:p>
            <a:fld id="{4DA64541-C3B2-432C-9654-6EF7C08CEE07}" type="slidenum">
              <a:rPr lang="en-US" smtClean="0"/>
              <a:t>25</a:t>
            </a:fld>
            <a:endParaRPr lang="en-US"/>
          </a:p>
        </p:txBody>
      </p:sp>
    </p:spTree>
    <p:extLst>
      <p:ext uri="{BB962C8B-B14F-4D97-AF65-F5344CB8AC3E}">
        <p14:creationId xmlns:p14="http://schemas.microsoft.com/office/powerpoint/2010/main" val="251934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ur Lady of Indiana Regional Fraternity - Secular Franciscan Order - In  this photo, Tibor Kauser, OFS, Minister General of the Secular Franciscan  Order, greets Pope Francis at the Sacro Convento after">
            <a:extLst>
              <a:ext uri="{FF2B5EF4-FFF2-40B4-BE49-F238E27FC236}">
                <a16:creationId xmlns:a16="http://schemas.microsoft.com/office/drawing/2014/main" xmlns="" id="{A5E5B7E4-A0D3-4BDD-B7FE-E30B06945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1" y="744805"/>
            <a:ext cx="4205288" cy="5563920"/>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Oval 2">
            <a:extLst>
              <a:ext uri="{FF2B5EF4-FFF2-40B4-BE49-F238E27FC236}">
                <a16:creationId xmlns:a16="http://schemas.microsoft.com/office/drawing/2014/main" xmlns="" id="{BB9BC0EF-7151-4CA4-885A-43B56BD52258}"/>
              </a:ext>
            </a:extLst>
          </p:cNvPr>
          <p:cNvSpPr/>
          <p:nvPr/>
        </p:nvSpPr>
        <p:spPr>
          <a:xfrm rot="5400000">
            <a:off x="6857139" y="-649808"/>
            <a:ext cx="3172673" cy="5641057"/>
          </a:xfrm>
          <a:prstGeom prst="wedgeEllipseCallout">
            <a:avLst>
              <a:gd name="adj1" fmla="val 12706"/>
              <a:gd name="adj2" fmla="val 68621"/>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DB80561D-7541-485A-9509-6ED49E9D800B}"/>
              </a:ext>
            </a:extLst>
          </p:cNvPr>
          <p:cNvSpPr txBox="1"/>
          <p:nvPr/>
        </p:nvSpPr>
        <p:spPr>
          <a:xfrm>
            <a:off x="6585243" y="1108891"/>
            <a:ext cx="3716463" cy="2185214"/>
          </a:xfrm>
          <a:prstGeom prst="rect">
            <a:avLst/>
          </a:prstGeom>
          <a:noFill/>
        </p:spPr>
        <p:txBody>
          <a:bodyPr wrap="square" rtlCol="0">
            <a:spAutoFit/>
          </a:bodyPr>
          <a:lstStyle/>
          <a:p>
            <a:pPr algn="ctr"/>
            <a:r>
              <a:rPr lang="en-US" sz="2800" dirty="0">
                <a:solidFill>
                  <a:schemeClr val="bg1"/>
                </a:solidFill>
              </a:rPr>
              <a:t>Tibor, you’re head of the largest religious Order in the world.  </a:t>
            </a:r>
          </a:p>
          <a:p>
            <a:pPr algn="ctr"/>
            <a:endParaRPr lang="en-US" sz="2400" dirty="0">
              <a:solidFill>
                <a:schemeClr val="bg1"/>
              </a:solidFill>
            </a:endParaRPr>
          </a:p>
          <a:p>
            <a:pPr algn="ctr"/>
            <a:r>
              <a:rPr lang="en-US" sz="2800" dirty="0">
                <a:solidFill>
                  <a:schemeClr val="bg1"/>
                </a:solidFill>
              </a:rPr>
              <a:t>Where are you?</a:t>
            </a:r>
          </a:p>
        </p:txBody>
      </p:sp>
      <p:sp>
        <p:nvSpPr>
          <p:cNvPr id="5" name="TextBox 4">
            <a:extLst>
              <a:ext uri="{FF2B5EF4-FFF2-40B4-BE49-F238E27FC236}">
                <a16:creationId xmlns:a16="http://schemas.microsoft.com/office/drawing/2014/main" xmlns="" id="{87F592FD-4F6A-41EC-994C-3C60618E5CDD}"/>
              </a:ext>
            </a:extLst>
          </p:cNvPr>
          <p:cNvSpPr txBox="1"/>
          <p:nvPr/>
        </p:nvSpPr>
        <p:spPr>
          <a:xfrm>
            <a:off x="5544456" y="5673233"/>
            <a:ext cx="6359551" cy="461665"/>
          </a:xfrm>
          <a:prstGeom prst="rect">
            <a:avLst/>
          </a:prstGeom>
          <a:noFill/>
        </p:spPr>
        <p:txBody>
          <a:bodyPr wrap="square" rtlCol="0">
            <a:spAutoFit/>
          </a:bodyPr>
          <a:lstStyle/>
          <a:p>
            <a:r>
              <a:rPr lang="en-US" sz="2400" dirty="0"/>
              <a:t>Let’s answer that question later . . .</a:t>
            </a:r>
          </a:p>
        </p:txBody>
      </p:sp>
      <p:sp>
        <p:nvSpPr>
          <p:cNvPr id="2" name="Slide Number Placeholder 1">
            <a:extLst>
              <a:ext uri="{FF2B5EF4-FFF2-40B4-BE49-F238E27FC236}">
                <a16:creationId xmlns:a16="http://schemas.microsoft.com/office/drawing/2014/main" xmlns="" id="{0721829D-95F4-41FC-AC87-1DB09BB02936}"/>
              </a:ext>
            </a:extLst>
          </p:cNvPr>
          <p:cNvSpPr>
            <a:spLocks noGrp="1"/>
          </p:cNvSpPr>
          <p:nvPr>
            <p:ph type="sldNum" sz="quarter" idx="12"/>
          </p:nvPr>
        </p:nvSpPr>
        <p:spPr/>
        <p:txBody>
          <a:bodyPr/>
          <a:lstStyle/>
          <a:p>
            <a:fld id="{4DA64541-C3B2-432C-9654-6EF7C08CEE07}" type="slidenum">
              <a:rPr lang="en-US" smtClean="0"/>
              <a:t>26</a:t>
            </a:fld>
            <a:endParaRPr lang="en-US"/>
          </a:p>
        </p:txBody>
      </p:sp>
    </p:spTree>
    <p:extLst>
      <p:ext uri="{BB962C8B-B14F-4D97-AF65-F5344CB8AC3E}">
        <p14:creationId xmlns:p14="http://schemas.microsoft.com/office/powerpoint/2010/main" val="321129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xmlns="" id="{1A3C8D9E-2FA9-4BA5-9E12-4CF678ACEDBE}"/>
              </a:ext>
            </a:extLst>
          </p:cNvPr>
          <p:cNvSpPr txBox="1"/>
          <p:nvPr/>
        </p:nvSpPr>
        <p:spPr>
          <a:xfrm>
            <a:off x="837527" y="3757577"/>
            <a:ext cx="10286085" cy="738224"/>
          </a:xfrm>
          <a:prstGeom prst="rect">
            <a:avLst/>
          </a:prstGeom>
        </p:spPr>
        <p:txBody>
          <a:bodyPr vert="horz" lIns="91440" tIns="45720" rIns="91440" bIns="45720" rtlCol="0" anchor="b">
            <a:noAutofit/>
          </a:bodyPr>
          <a:lstStyle/>
          <a:p>
            <a:pPr algn="ctr">
              <a:spcBef>
                <a:spcPct val="0"/>
              </a:spcBef>
              <a:spcAft>
                <a:spcPts val="600"/>
              </a:spcAft>
            </a:pPr>
            <a:r>
              <a:rPr lang="en-US" sz="3600" b="1" dirty="0">
                <a:solidFill>
                  <a:srgbClr val="00B0F0"/>
                </a:solidFill>
                <a:latin typeface="Tempus Sans ITC" panose="04020404030D07020202" pitchFamily="82" charset="0"/>
                <a:ea typeface="+mj-ea"/>
                <a:cs typeface="+mj-cs"/>
              </a:rPr>
              <a:t>Prophetic Creativity </a:t>
            </a:r>
            <a:r>
              <a:rPr lang="en-US" sz="3600" dirty="0">
                <a:solidFill>
                  <a:schemeClr val="tx2"/>
                </a:solidFill>
                <a:latin typeface="Tempus Sans ITC" panose="04020404030D07020202" pitchFamily="82" charset="0"/>
                <a:ea typeface="+mj-ea"/>
                <a:cs typeface="+mj-cs"/>
              </a:rPr>
              <a:t>– we’ve been challenged !!!</a:t>
            </a:r>
          </a:p>
        </p:txBody>
      </p:sp>
      <p:pic>
        <p:nvPicPr>
          <p:cNvPr id="12" name="Picture 4" descr="Pope Francis Encourages Covid Vaccines in Media Campaign - The New York  Times">
            <a:extLst>
              <a:ext uri="{FF2B5EF4-FFF2-40B4-BE49-F238E27FC236}">
                <a16:creationId xmlns:a16="http://schemas.microsoft.com/office/drawing/2014/main" xmlns="" id="{04FFCC5E-8491-498C-9586-EE29D5FE7AB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60" r="10262" b="2"/>
          <a:stretch/>
        </p:blipFill>
        <p:spPr bwMode="auto">
          <a:xfrm>
            <a:off x="3350510" y="649671"/>
            <a:ext cx="2483113" cy="302893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9" name="Picture 2" descr="AU USA. Going from Gospel to Life and Life to the Gospel. See Christ! Be  Christ! Winter Issue 96 - PDF Free Download">
            <a:extLst>
              <a:ext uri="{FF2B5EF4-FFF2-40B4-BE49-F238E27FC236}">
                <a16:creationId xmlns:a16="http://schemas.microsoft.com/office/drawing/2014/main" xmlns="" id="{27818CC0-01BF-4D2B-AC2D-66926FB99E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928" r="1" b="15350"/>
          <a:stretch/>
        </p:blipFill>
        <p:spPr bwMode="auto">
          <a:xfrm>
            <a:off x="9356160" y="570702"/>
            <a:ext cx="2483113" cy="302893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4CF36910-922F-4362-A6D2-8761B5D01EB2}"/>
              </a:ext>
            </a:extLst>
          </p:cNvPr>
          <p:cNvSpPr txBox="1"/>
          <p:nvPr/>
        </p:nvSpPr>
        <p:spPr>
          <a:xfrm>
            <a:off x="1785257" y="4746171"/>
            <a:ext cx="8128000" cy="1569660"/>
          </a:xfrm>
          <a:prstGeom prst="rect">
            <a:avLst/>
          </a:prstGeom>
          <a:noFill/>
        </p:spPr>
        <p:txBody>
          <a:bodyPr wrap="square" rtlCol="0">
            <a:spAutoFit/>
          </a:bodyPr>
          <a:lstStyle/>
          <a:p>
            <a:r>
              <a:rPr lang="en-US" sz="2400" dirty="0">
                <a:solidFill>
                  <a:srgbClr val="FFC000"/>
                </a:solidFill>
              </a:rPr>
              <a:t>“ . . .appreciate it as coming from St. Francis through Pope Francis, like a new musical score to be learned, practiced, and performed as part of the great composition of history (IL, p. 2).”</a:t>
            </a:r>
          </a:p>
        </p:txBody>
      </p:sp>
      <p:pic>
        <p:nvPicPr>
          <p:cNvPr id="1026" name="Picture 2" descr="What we can learn from St. Francis - The Catholic Gentleman">
            <a:extLst>
              <a:ext uri="{FF2B5EF4-FFF2-40B4-BE49-F238E27FC236}">
                <a16:creationId xmlns:a16="http://schemas.microsoft.com/office/drawing/2014/main" xmlns="" id="{6E516014-6795-47AD-9AD0-3F0931167E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6560" r="8279" b="50429"/>
          <a:stretch>
            <a:fillRect/>
          </a:stretch>
        </p:blipFill>
        <p:spPr bwMode="auto">
          <a:xfrm>
            <a:off x="575122" y="649671"/>
            <a:ext cx="2364528" cy="30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Picture 3" descr="A person and person holding a certificate&#10;&#10;Description automatically generated with medium confidence">
            <a:extLst>
              <a:ext uri="{FF2B5EF4-FFF2-40B4-BE49-F238E27FC236}">
                <a16:creationId xmlns:a16="http://schemas.microsoft.com/office/drawing/2014/main" xmlns="" id="{F513180E-5523-4DBB-9ACB-8E03CB68B89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02912" y="649671"/>
            <a:ext cx="2583959" cy="3028937"/>
          </a:xfrm>
          <a:prstGeom prst="rect">
            <a:avLst/>
          </a:prstGeom>
        </p:spPr>
      </p:pic>
      <p:sp>
        <p:nvSpPr>
          <p:cNvPr id="3" name="Slide Number Placeholder 2">
            <a:extLst>
              <a:ext uri="{FF2B5EF4-FFF2-40B4-BE49-F238E27FC236}">
                <a16:creationId xmlns:a16="http://schemas.microsoft.com/office/drawing/2014/main" xmlns="" id="{0033D715-EDB3-4726-882E-5A09FB5A540E}"/>
              </a:ext>
            </a:extLst>
          </p:cNvPr>
          <p:cNvSpPr>
            <a:spLocks noGrp="1"/>
          </p:cNvSpPr>
          <p:nvPr>
            <p:ph type="sldNum" sz="quarter" idx="12"/>
          </p:nvPr>
        </p:nvSpPr>
        <p:spPr/>
        <p:txBody>
          <a:bodyPr/>
          <a:lstStyle/>
          <a:p>
            <a:fld id="{4DA64541-C3B2-432C-9654-6EF7C08CEE07}" type="slidenum">
              <a:rPr lang="en-US" smtClean="0"/>
              <a:t>27</a:t>
            </a:fld>
            <a:endParaRPr lang="en-US"/>
          </a:p>
        </p:txBody>
      </p:sp>
    </p:spTree>
    <p:extLst>
      <p:ext uri="{BB962C8B-B14F-4D97-AF65-F5344CB8AC3E}">
        <p14:creationId xmlns:p14="http://schemas.microsoft.com/office/powerpoint/2010/main" val="165776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E94577B-40A6-4A0C-B95A-A2B9549EE543}"/>
              </a:ext>
            </a:extLst>
          </p:cNvPr>
          <p:cNvSpPr txBox="1"/>
          <p:nvPr/>
        </p:nvSpPr>
        <p:spPr>
          <a:xfrm>
            <a:off x="5564465" y="21952"/>
            <a:ext cx="5812023" cy="6814095"/>
          </a:xfrm>
          <a:prstGeom prst="rect">
            <a:avLst/>
          </a:prstGeom>
        </p:spPr>
        <p:txBody>
          <a:bodyPr vert="horz" lIns="91440" tIns="45720" rIns="91440" bIns="45720" rtlCol="0">
            <a:noAutofit/>
          </a:bodyPr>
          <a:lstStyle/>
          <a:p>
            <a:pPr algn="ctr">
              <a:spcBef>
                <a:spcPts val="1000"/>
              </a:spcBef>
              <a:buClr>
                <a:schemeClr val="bg2">
                  <a:lumMod val="40000"/>
                  <a:lumOff val="60000"/>
                </a:schemeClr>
              </a:buClr>
              <a:buSzPct val="80000"/>
            </a:pPr>
            <a:endParaRPr lang="en-US" sz="3200" dirty="0">
              <a:solidFill>
                <a:schemeClr val="bg2">
                  <a:lumMod val="60000"/>
                  <a:lumOff val="40000"/>
                </a:schemeClr>
              </a:solidFill>
              <a:latin typeface="Tempus Sans ITC" panose="04020404030D07020202" pitchFamily="82" charset="0"/>
              <a:ea typeface="+mj-ea"/>
              <a:cs typeface="+mj-cs"/>
            </a:endParaRPr>
          </a:p>
          <a:p>
            <a:pPr>
              <a:spcBef>
                <a:spcPts val="1000"/>
              </a:spcBef>
              <a:buClr>
                <a:schemeClr val="bg2">
                  <a:lumMod val="40000"/>
                  <a:lumOff val="60000"/>
                </a:schemeClr>
              </a:buClr>
              <a:buSzPct val="80000"/>
              <a:buFont typeface="Wingdings 3" charset="2"/>
              <a:buChar char=""/>
            </a:pPr>
            <a:r>
              <a:rPr lang="en-US" sz="3200" dirty="0">
                <a:solidFill>
                  <a:srgbClr val="FFC000"/>
                </a:solidFill>
                <a:latin typeface="Tempus Sans ITC" panose="04020404030D07020202" pitchFamily="82" charset="0"/>
              </a:rPr>
              <a:t>Renaissance </a:t>
            </a:r>
          </a:p>
          <a:p>
            <a:pPr>
              <a:spcBef>
                <a:spcPts val="1000"/>
              </a:spcBef>
              <a:buClr>
                <a:schemeClr val="bg2">
                  <a:lumMod val="40000"/>
                  <a:lumOff val="60000"/>
                </a:schemeClr>
              </a:buClr>
              <a:buSzPct val="80000"/>
              <a:buFont typeface="Wingdings 3" charset="2"/>
              <a:buChar char=""/>
            </a:pPr>
            <a:r>
              <a:rPr lang="en-US" sz="3200" dirty="0">
                <a:solidFill>
                  <a:srgbClr val="FFC000"/>
                </a:solidFill>
                <a:latin typeface="Tempus Sans ITC" panose="04020404030D07020202" pitchFamily="82" charset="0"/>
              </a:rPr>
              <a:t> Rebirth  </a:t>
            </a:r>
          </a:p>
          <a:p>
            <a:pPr>
              <a:spcBef>
                <a:spcPts val="1000"/>
              </a:spcBef>
              <a:buClr>
                <a:schemeClr val="bg2">
                  <a:lumMod val="40000"/>
                  <a:lumOff val="60000"/>
                </a:schemeClr>
              </a:buClr>
              <a:buSzPct val="80000"/>
              <a:buFont typeface="Wingdings 3" charset="2"/>
              <a:buChar char=""/>
            </a:pPr>
            <a:r>
              <a:rPr lang="en-US" sz="3200" dirty="0">
                <a:solidFill>
                  <a:srgbClr val="FFC000"/>
                </a:solidFill>
                <a:latin typeface="Tempus Sans ITC" panose="04020404030D07020202" pitchFamily="82" charset="0"/>
              </a:rPr>
              <a:t>Re-found </a:t>
            </a:r>
          </a:p>
          <a:p>
            <a:pPr>
              <a:spcBef>
                <a:spcPts val="1000"/>
              </a:spcBef>
              <a:buClr>
                <a:schemeClr val="bg2">
                  <a:lumMod val="40000"/>
                  <a:lumOff val="60000"/>
                </a:schemeClr>
              </a:buClr>
              <a:buSzPct val="80000"/>
              <a:buFont typeface="Wingdings 3" charset="2"/>
              <a:buChar char=""/>
            </a:pPr>
            <a:r>
              <a:rPr lang="en-US" sz="3200" dirty="0">
                <a:solidFill>
                  <a:srgbClr val="FFC000"/>
                </a:solidFill>
                <a:latin typeface="Tempus Sans ITC" panose="04020404030D07020202" pitchFamily="82" charset="0"/>
              </a:rPr>
              <a:t>New Pentecost </a:t>
            </a:r>
          </a:p>
          <a:p>
            <a:pPr>
              <a:spcBef>
                <a:spcPts val="1000"/>
              </a:spcBef>
              <a:buClr>
                <a:schemeClr val="bg2">
                  <a:lumMod val="40000"/>
                  <a:lumOff val="60000"/>
                </a:schemeClr>
              </a:buClr>
              <a:buSzPct val="80000"/>
              <a:buFont typeface="Wingdings 3" charset="2"/>
              <a:buChar char=""/>
            </a:pPr>
            <a:r>
              <a:rPr lang="en-US" sz="3200" dirty="0">
                <a:solidFill>
                  <a:srgbClr val="FFC000"/>
                </a:solidFill>
                <a:latin typeface="Tempus Sans ITC" panose="04020404030D07020202" pitchFamily="82" charset="0"/>
              </a:rPr>
              <a:t>Renewal </a:t>
            </a:r>
          </a:p>
          <a:p>
            <a:pPr>
              <a:spcBef>
                <a:spcPts val="1000"/>
              </a:spcBef>
              <a:buClr>
                <a:schemeClr val="bg2">
                  <a:lumMod val="40000"/>
                  <a:lumOff val="60000"/>
                </a:schemeClr>
              </a:buClr>
              <a:buSzPct val="80000"/>
              <a:buFont typeface="Wingdings 3" charset="2"/>
              <a:buChar char=""/>
            </a:pPr>
            <a:r>
              <a:rPr lang="en-US" sz="3200" dirty="0">
                <a:solidFill>
                  <a:srgbClr val="FFC000"/>
                </a:solidFill>
                <a:latin typeface="Tempus Sans ITC" panose="04020404030D07020202" pitchFamily="82" charset="0"/>
              </a:rPr>
              <a:t>Rebuild </a:t>
            </a:r>
          </a:p>
          <a:p>
            <a:pPr>
              <a:spcBef>
                <a:spcPts val="1000"/>
              </a:spcBef>
              <a:buClr>
                <a:schemeClr val="bg2">
                  <a:lumMod val="40000"/>
                  <a:lumOff val="60000"/>
                </a:schemeClr>
              </a:buClr>
              <a:buSzPct val="80000"/>
              <a:buFont typeface="Wingdings 3" charset="2"/>
              <a:buChar char=""/>
            </a:pPr>
            <a:r>
              <a:rPr lang="en-US" sz="3200" dirty="0">
                <a:solidFill>
                  <a:srgbClr val="FFC000"/>
                </a:solidFill>
                <a:latin typeface="Tempus Sans ITC" panose="04020404030D07020202" pitchFamily="82" charset="0"/>
              </a:rPr>
              <a:t>Identity </a:t>
            </a:r>
          </a:p>
          <a:p>
            <a:pPr>
              <a:spcBef>
                <a:spcPts val="1000"/>
              </a:spcBef>
              <a:buClr>
                <a:schemeClr val="bg2">
                  <a:lumMod val="40000"/>
                  <a:lumOff val="60000"/>
                </a:schemeClr>
              </a:buClr>
              <a:buSzPct val="80000"/>
              <a:buFont typeface="Wingdings 3" charset="2"/>
              <a:buChar char=""/>
            </a:pPr>
            <a:r>
              <a:rPr lang="en-US" sz="3200" dirty="0">
                <a:solidFill>
                  <a:srgbClr val="FFC000"/>
                </a:solidFill>
                <a:latin typeface="Tempus Sans ITC" panose="04020404030D07020202" pitchFamily="82" charset="0"/>
              </a:rPr>
              <a:t>Contemplation </a:t>
            </a:r>
          </a:p>
          <a:p>
            <a:pPr>
              <a:spcBef>
                <a:spcPts val="1000"/>
              </a:spcBef>
              <a:buClr>
                <a:schemeClr val="bg2">
                  <a:lumMod val="40000"/>
                  <a:lumOff val="60000"/>
                </a:schemeClr>
              </a:buClr>
              <a:buSzPct val="80000"/>
              <a:buFont typeface="Wingdings 3" charset="2"/>
              <a:buChar char=""/>
            </a:pPr>
            <a:r>
              <a:rPr lang="en-US" sz="3200" dirty="0">
                <a:solidFill>
                  <a:srgbClr val="FFC000"/>
                </a:solidFill>
                <a:latin typeface="Tempus Sans ITC" panose="04020404030D07020202" pitchFamily="82" charset="0"/>
              </a:rPr>
              <a:t>Telling Our (my)Story  </a:t>
            </a:r>
          </a:p>
          <a:p>
            <a:pPr>
              <a:spcBef>
                <a:spcPts val="1000"/>
              </a:spcBef>
              <a:buClr>
                <a:schemeClr val="bg2">
                  <a:lumMod val="40000"/>
                  <a:lumOff val="60000"/>
                </a:schemeClr>
              </a:buClr>
              <a:buSzPct val="80000"/>
              <a:buFont typeface="Wingdings 3" charset="2"/>
              <a:buChar char=""/>
            </a:pPr>
            <a:r>
              <a:rPr lang="en-US" sz="3200" dirty="0">
                <a:solidFill>
                  <a:srgbClr val="FFC000"/>
                </a:solidFill>
                <a:latin typeface="Tempus Sans ITC" panose="04020404030D07020202" pitchFamily="82" charset="0"/>
              </a:rPr>
              <a:t>Etc.</a:t>
            </a:r>
          </a:p>
          <a:p>
            <a:pPr>
              <a:spcBef>
                <a:spcPts val="1000"/>
              </a:spcBef>
              <a:buClr>
                <a:schemeClr val="bg2">
                  <a:lumMod val="40000"/>
                  <a:lumOff val="60000"/>
                </a:schemeClr>
              </a:buClr>
              <a:buSzPct val="80000"/>
              <a:buFont typeface="Wingdings 3" charset="2"/>
              <a:buChar char=""/>
            </a:pPr>
            <a:endParaRPr lang="en-US" sz="3200" dirty="0">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sz="3200" dirty="0">
              <a:latin typeface="+mj-lt"/>
              <a:ea typeface="+mj-ea"/>
              <a:cs typeface="+mj-cs"/>
            </a:endParaRPr>
          </a:p>
        </p:txBody>
      </p:sp>
      <p:sp>
        <p:nvSpPr>
          <p:cNvPr id="4" name="TextBox 3">
            <a:extLst>
              <a:ext uri="{FF2B5EF4-FFF2-40B4-BE49-F238E27FC236}">
                <a16:creationId xmlns:a16="http://schemas.microsoft.com/office/drawing/2014/main" xmlns="" id="{10D359F1-A79D-49C6-B664-760B9816BB25}"/>
              </a:ext>
            </a:extLst>
          </p:cNvPr>
          <p:cNvSpPr txBox="1"/>
          <p:nvPr/>
        </p:nvSpPr>
        <p:spPr>
          <a:xfrm>
            <a:off x="91462" y="2643183"/>
            <a:ext cx="4800600" cy="2017049"/>
          </a:xfrm>
          <a:prstGeom prst="rect">
            <a:avLst/>
          </a:prstGeom>
          <a:solidFill>
            <a:schemeClr val="accent3">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xmlns="" id="{30814782-ED6C-436A-9EB2-A6CEA1ABB146}"/>
              </a:ext>
            </a:extLst>
          </p:cNvPr>
          <p:cNvSpPr txBox="1"/>
          <p:nvPr/>
        </p:nvSpPr>
        <p:spPr>
          <a:xfrm>
            <a:off x="356350" y="3051542"/>
            <a:ext cx="3895393" cy="1200329"/>
          </a:xfrm>
          <a:prstGeom prst="rect">
            <a:avLst/>
          </a:prstGeom>
          <a:noFill/>
        </p:spPr>
        <p:txBody>
          <a:bodyPr wrap="square" rtlCol="0">
            <a:spAutoFit/>
          </a:bodyPr>
          <a:lstStyle/>
          <a:p>
            <a:pPr algn="ctr"/>
            <a:r>
              <a:rPr lang="en-US" sz="3600" dirty="0">
                <a:solidFill>
                  <a:srgbClr val="FFC000"/>
                </a:solidFill>
                <a:latin typeface="Tempus Sans ITC" panose="04020404030D07020202" pitchFamily="82" charset="0"/>
              </a:rPr>
              <a:t>Be Creative about the Future!</a:t>
            </a:r>
          </a:p>
        </p:txBody>
      </p:sp>
      <p:sp>
        <p:nvSpPr>
          <p:cNvPr id="3" name="Slide Number Placeholder 2">
            <a:extLst>
              <a:ext uri="{FF2B5EF4-FFF2-40B4-BE49-F238E27FC236}">
                <a16:creationId xmlns:a16="http://schemas.microsoft.com/office/drawing/2014/main" xmlns="" id="{8C12CBF8-8FE8-4D12-8F9A-A8E2436FE45A}"/>
              </a:ext>
            </a:extLst>
          </p:cNvPr>
          <p:cNvSpPr>
            <a:spLocks noGrp="1"/>
          </p:cNvSpPr>
          <p:nvPr>
            <p:ph type="sldNum" sz="quarter" idx="12"/>
          </p:nvPr>
        </p:nvSpPr>
        <p:spPr/>
        <p:txBody>
          <a:bodyPr/>
          <a:lstStyle/>
          <a:p>
            <a:fld id="{4DA64541-C3B2-432C-9654-6EF7C08CEE07}" type="slidenum">
              <a:rPr lang="en-US" smtClean="0"/>
              <a:t>28</a:t>
            </a:fld>
            <a:endParaRPr lang="en-US"/>
          </a:p>
        </p:txBody>
      </p:sp>
    </p:spTree>
    <p:extLst>
      <p:ext uri="{BB962C8B-B14F-4D97-AF65-F5344CB8AC3E}">
        <p14:creationId xmlns:p14="http://schemas.microsoft.com/office/powerpoint/2010/main" val="379428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200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200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200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200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200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200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200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200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200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200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B03CE5-CB8D-4107-9BD0-53385BDB85ED}"/>
              </a:ext>
            </a:extLst>
          </p:cNvPr>
          <p:cNvSpPr>
            <a:spLocks noGrp="1"/>
          </p:cNvSpPr>
          <p:nvPr>
            <p:ph type="title"/>
          </p:nvPr>
        </p:nvSpPr>
        <p:spPr/>
        <p:txBody>
          <a:bodyPr/>
          <a:lstStyle/>
          <a:p>
            <a:r>
              <a:rPr lang="en-US" dirty="0">
                <a:solidFill>
                  <a:srgbClr val="FFC000"/>
                </a:solidFill>
                <a:latin typeface="Tempus Sans ITC" panose="04020404030D07020202" pitchFamily="82" charset="0"/>
              </a:rPr>
              <a:t>From the RULE . . .</a:t>
            </a:r>
          </a:p>
        </p:txBody>
      </p:sp>
      <p:sp>
        <p:nvSpPr>
          <p:cNvPr id="3" name="TextBox 2">
            <a:extLst>
              <a:ext uri="{FF2B5EF4-FFF2-40B4-BE49-F238E27FC236}">
                <a16:creationId xmlns:a16="http://schemas.microsoft.com/office/drawing/2014/main" xmlns="" id="{C705F9C0-A529-4189-989C-34C4D0D81E06}"/>
              </a:ext>
            </a:extLst>
          </p:cNvPr>
          <p:cNvSpPr txBox="1"/>
          <p:nvPr/>
        </p:nvSpPr>
        <p:spPr>
          <a:xfrm>
            <a:off x="1058779" y="2447365"/>
            <a:ext cx="10295021" cy="2616101"/>
          </a:xfrm>
          <a:prstGeom prst="rect">
            <a:avLst/>
          </a:prstGeom>
          <a:noFill/>
        </p:spPr>
        <p:txBody>
          <a:bodyPr wrap="square" rtlCol="0">
            <a:spAutoFit/>
          </a:bodyPr>
          <a:lstStyle/>
          <a:p>
            <a:r>
              <a:rPr lang="en-US" sz="2000" dirty="0"/>
              <a:t>6.  “They have been made living members of the Church by being buried and raised with Christ in baptism; they have been united more intimately with the Church by profession. Therefore, they should go forth as witnesses and instruments of her mission among all people, proclaiming Christ by their life and words</a:t>
            </a:r>
            <a:r>
              <a:rPr lang="en-US" sz="2800" dirty="0">
                <a:solidFill>
                  <a:srgbClr val="FFC000"/>
                </a:solidFill>
              </a:rPr>
              <a:t>. Called like Saint Francis to rebuild the Church and inspired by his example, let them devote themselves energetically</a:t>
            </a:r>
            <a:r>
              <a:rPr lang="en-US" sz="2000" dirty="0">
                <a:solidFill>
                  <a:srgbClr val="FFC000"/>
                </a:solidFill>
              </a:rPr>
              <a:t> </a:t>
            </a:r>
            <a:r>
              <a:rPr lang="en-US" sz="2000" dirty="0"/>
              <a:t>to living in full communion with the pope, bishops, and priests, fostering an open and trusting dialogue of </a:t>
            </a:r>
            <a:r>
              <a:rPr lang="en-US" sz="2800" dirty="0">
                <a:solidFill>
                  <a:srgbClr val="FFC000"/>
                </a:solidFill>
              </a:rPr>
              <a:t>apostolic effectiveness and creativity</a:t>
            </a:r>
            <a:r>
              <a:rPr lang="en-US" sz="2000" dirty="0"/>
              <a:t>.”</a:t>
            </a:r>
          </a:p>
        </p:txBody>
      </p:sp>
      <p:sp>
        <p:nvSpPr>
          <p:cNvPr id="4" name="Slide Number Placeholder 3">
            <a:extLst>
              <a:ext uri="{FF2B5EF4-FFF2-40B4-BE49-F238E27FC236}">
                <a16:creationId xmlns:a16="http://schemas.microsoft.com/office/drawing/2014/main" xmlns="" id="{B3636F4C-1744-4138-B41E-8E09133414E6}"/>
              </a:ext>
            </a:extLst>
          </p:cNvPr>
          <p:cNvSpPr>
            <a:spLocks noGrp="1"/>
          </p:cNvSpPr>
          <p:nvPr>
            <p:ph type="sldNum" sz="quarter" idx="12"/>
          </p:nvPr>
        </p:nvSpPr>
        <p:spPr/>
        <p:txBody>
          <a:bodyPr/>
          <a:lstStyle/>
          <a:p>
            <a:fld id="{4DA64541-C3B2-432C-9654-6EF7C08CEE07}" type="slidenum">
              <a:rPr lang="en-US" smtClean="0"/>
              <a:t>29</a:t>
            </a:fld>
            <a:endParaRPr lang="en-US"/>
          </a:p>
        </p:txBody>
      </p:sp>
    </p:spTree>
    <p:extLst>
      <p:ext uri="{BB962C8B-B14F-4D97-AF65-F5344CB8AC3E}">
        <p14:creationId xmlns:p14="http://schemas.microsoft.com/office/powerpoint/2010/main" val="1393077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432E4A3-7509-487F-84DC-7A23EA16F750}"/>
              </a:ext>
            </a:extLst>
          </p:cNvPr>
          <p:cNvSpPr txBox="1">
            <a:spLocks noGrp="1"/>
          </p:cNvSpPr>
          <p:nvPr>
            <p:ph type="title"/>
          </p:nvPr>
        </p:nvSpPr>
        <p:spPr>
          <a:xfrm>
            <a:off x="646113" y="444744"/>
            <a:ext cx="9404350" cy="661720"/>
          </a:xfrm>
          <a:prstGeom prst="rect">
            <a:avLst/>
          </a:prstGeom>
          <a:noFill/>
        </p:spPr>
        <p:txBody>
          <a:bodyPr wrap="square" rtlCol="0">
            <a:spAutoFit/>
          </a:bodyPr>
          <a:lstStyle/>
          <a:p>
            <a:pPr algn="ctr"/>
            <a:r>
              <a:rPr lang="en-US" sz="4000" dirty="0">
                <a:solidFill>
                  <a:schemeClr val="accent3">
                    <a:lumMod val="60000"/>
                    <a:lumOff val="40000"/>
                  </a:schemeClr>
                </a:solidFill>
                <a:latin typeface="Tempus Sans ITC" panose="04020404030D07020202" pitchFamily="82" charset="0"/>
              </a:rPr>
              <a:t>Prophetic Creativity:  “Rebuild”</a:t>
            </a:r>
          </a:p>
        </p:txBody>
      </p:sp>
      <p:sp>
        <p:nvSpPr>
          <p:cNvPr id="2" name="TextBox 1">
            <a:extLst>
              <a:ext uri="{FF2B5EF4-FFF2-40B4-BE49-F238E27FC236}">
                <a16:creationId xmlns:a16="http://schemas.microsoft.com/office/drawing/2014/main" xmlns="" id="{983E0D4A-80C1-4832-9908-18DFC8A1F084}"/>
              </a:ext>
            </a:extLst>
          </p:cNvPr>
          <p:cNvSpPr txBox="1"/>
          <p:nvPr/>
        </p:nvSpPr>
        <p:spPr>
          <a:xfrm>
            <a:off x="717449" y="1098769"/>
            <a:ext cx="8159265" cy="2862322"/>
          </a:xfrm>
          <a:prstGeom prst="rect">
            <a:avLst/>
          </a:prstGeom>
          <a:noFill/>
        </p:spPr>
        <p:txBody>
          <a:bodyPr wrap="square" rtlCol="0">
            <a:spAutoFit/>
          </a:bodyPr>
          <a:lstStyle/>
          <a:p>
            <a:r>
              <a:rPr lang="en-US" dirty="0"/>
              <a:t/>
            </a:r>
            <a:br>
              <a:rPr lang="en-US" dirty="0"/>
            </a:br>
            <a:r>
              <a:rPr lang="en-US" b="0" i="0" dirty="0">
                <a:effectLst/>
                <a:latin typeface="Arial" panose="020B0604020202020204" pitchFamily="34" charset="0"/>
              </a:rPr>
              <a:t>Pope Francis spoke about the </a:t>
            </a:r>
            <a:r>
              <a:rPr lang="en-US" b="0" i="0" dirty="0">
                <a:solidFill>
                  <a:srgbClr val="FFFF00"/>
                </a:solidFill>
                <a:effectLst/>
                <a:latin typeface="Arial" panose="020B0604020202020204" pitchFamily="34" charset="0"/>
              </a:rPr>
              <a:t>need for prophecy in the church</a:t>
            </a:r>
            <a:r>
              <a:rPr lang="en-US" b="0" i="0" dirty="0">
                <a:effectLst/>
                <a:latin typeface="Arial" panose="020B0604020202020204" pitchFamily="34" charset="0"/>
              </a:rPr>
              <a:t> today, saying “prophecy is born whenever we allow ourselves to be challenged by God, not when we are concerned to keep everything quiet and under control. When the </a:t>
            </a:r>
            <a:r>
              <a:rPr lang="en-US" b="0" i="0" dirty="0">
                <a:solidFill>
                  <a:srgbClr val="FFC000"/>
                </a:solidFill>
                <a:effectLst/>
                <a:latin typeface="Arial" panose="020B0604020202020204" pitchFamily="34" charset="0"/>
              </a:rPr>
              <a:t>Gospel overturns </a:t>
            </a:r>
            <a:r>
              <a:rPr lang="en-US" b="0" i="0" dirty="0">
                <a:effectLst/>
                <a:latin typeface="Arial" panose="020B0604020202020204" pitchFamily="34" charset="0"/>
              </a:rPr>
              <a:t>certainties, prophecy arises. </a:t>
            </a:r>
            <a:r>
              <a:rPr lang="en-US" b="0" i="0" dirty="0">
                <a:solidFill>
                  <a:srgbClr val="FFFF00"/>
                </a:solidFill>
                <a:effectLst/>
                <a:latin typeface="Arial" panose="020B0604020202020204" pitchFamily="34" charset="0"/>
              </a:rPr>
              <a:t>Only someone who is open to God’s surprises can become a prophet.”</a:t>
            </a:r>
            <a:r>
              <a:rPr lang="en-US" dirty="0"/>
              <a:t/>
            </a:r>
            <a:br>
              <a:rPr lang="en-US" dirty="0"/>
            </a:br>
            <a:r>
              <a:rPr lang="en-US" dirty="0"/>
              <a:t/>
            </a:r>
            <a:br>
              <a:rPr lang="en-US" dirty="0"/>
            </a:br>
            <a:r>
              <a:rPr lang="en-US" dirty="0">
                <a:solidFill>
                  <a:srgbClr val="FFFF00"/>
                </a:solidFill>
              </a:rPr>
              <a:t/>
            </a:r>
            <a:br>
              <a:rPr lang="en-US" dirty="0">
                <a:solidFill>
                  <a:srgbClr val="FFFF00"/>
                </a:solidFill>
              </a:rPr>
            </a:br>
            <a:r>
              <a:rPr lang="en-US" dirty="0"/>
              <a:t/>
            </a:r>
            <a:br>
              <a:rPr lang="en-US" dirty="0"/>
            </a:br>
            <a:endParaRPr lang="en-US" dirty="0"/>
          </a:p>
        </p:txBody>
      </p:sp>
      <p:sp>
        <p:nvSpPr>
          <p:cNvPr id="3" name="TextBox 2">
            <a:extLst>
              <a:ext uri="{FF2B5EF4-FFF2-40B4-BE49-F238E27FC236}">
                <a16:creationId xmlns:a16="http://schemas.microsoft.com/office/drawing/2014/main" xmlns="" id="{933AB4BC-74C6-4B3B-ABAC-211946ACA39D}"/>
              </a:ext>
            </a:extLst>
          </p:cNvPr>
          <p:cNvSpPr txBox="1"/>
          <p:nvPr/>
        </p:nvSpPr>
        <p:spPr>
          <a:xfrm>
            <a:off x="717449" y="3254382"/>
            <a:ext cx="7709099" cy="1200329"/>
          </a:xfrm>
          <a:prstGeom prst="rect">
            <a:avLst/>
          </a:prstGeom>
          <a:noFill/>
        </p:spPr>
        <p:txBody>
          <a:bodyPr wrap="square" rtlCol="0">
            <a:spAutoFit/>
          </a:bodyPr>
          <a:lstStyle/>
          <a:p>
            <a:r>
              <a:rPr lang="en-US" b="0" i="0" dirty="0">
                <a:effectLst/>
                <a:latin typeface="Arial" panose="020B0604020202020204" pitchFamily="34" charset="0"/>
              </a:rPr>
              <a:t>Francis added that </a:t>
            </a:r>
            <a:r>
              <a:rPr lang="en-US" b="0" i="0" dirty="0">
                <a:solidFill>
                  <a:srgbClr val="FFFF00"/>
                </a:solidFill>
                <a:effectLst/>
                <a:latin typeface="Arial" panose="020B0604020202020204" pitchFamily="34" charset="0"/>
              </a:rPr>
              <a:t>“we need lives that manifest the miracle of the love of God. </a:t>
            </a:r>
            <a:r>
              <a:rPr lang="en-US" b="0" i="0" dirty="0">
                <a:effectLst/>
                <a:latin typeface="Arial" panose="020B0604020202020204" pitchFamily="34" charset="0"/>
              </a:rPr>
              <a:t>Not forcefulness, but forthrightness. Not palaver, but prayer. Not speeches, but service. You want a prophetic church? </a:t>
            </a:r>
            <a:r>
              <a:rPr lang="en-US" b="0" i="0" dirty="0">
                <a:solidFill>
                  <a:srgbClr val="FFFF00"/>
                </a:solidFill>
                <a:effectLst/>
                <a:latin typeface="Arial" panose="020B0604020202020204" pitchFamily="34" charset="0"/>
              </a:rPr>
              <a:t>Then begin to serve and stop talking. Not theory, but testimony.”</a:t>
            </a:r>
            <a:endParaRPr lang="en-US" dirty="0"/>
          </a:p>
        </p:txBody>
      </p:sp>
      <p:sp>
        <p:nvSpPr>
          <p:cNvPr id="5" name="TextBox 4">
            <a:extLst>
              <a:ext uri="{FF2B5EF4-FFF2-40B4-BE49-F238E27FC236}">
                <a16:creationId xmlns:a16="http://schemas.microsoft.com/office/drawing/2014/main" xmlns="" id="{20B495DE-7AA2-4BEA-9ACE-0674DC18821F}"/>
              </a:ext>
            </a:extLst>
          </p:cNvPr>
          <p:cNvSpPr txBox="1"/>
          <p:nvPr/>
        </p:nvSpPr>
        <p:spPr>
          <a:xfrm>
            <a:off x="717449" y="4798248"/>
            <a:ext cx="7826188" cy="1477328"/>
          </a:xfrm>
          <a:prstGeom prst="rect">
            <a:avLst/>
          </a:prstGeom>
          <a:noFill/>
        </p:spPr>
        <p:txBody>
          <a:bodyPr wrap="square" rtlCol="0">
            <a:spAutoFit/>
          </a:bodyPr>
          <a:lstStyle/>
          <a:p>
            <a:r>
              <a:rPr lang="en-US" b="0" i="0" dirty="0">
                <a:effectLst/>
                <a:latin typeface="Arial" panose="020B0604020202020204" pitchFamily="34" charset="0"/>
              </a:rPr>
              <a:t>Moreover, he said, “We do not need to become rich, but rather to love the poor. We are not to </a:t>
            </a:r>
            <a:r>
              <a:rPr lang="en-US" b="0" i="0" dirty="0">
                <a:solidFill>
                  <a:srgbClr val="FFC000"/>
                </a:solidFill>
                <a:effectLst/>
                <a:latin typeface="Arial" panose="020B0604020202020204" pitchFamily="34" charset="0"/>
              </a:rPr>
              <a:t>save up for ourselves, but to spend ourselves </a:t>
            </a:r>
            <a:r>
              <a:rPr lang="en-US" b="0" i="0" dirty="0">
                <a:effectLst/>
                <a:latin typeface="Arial" panose="020B0604020202020204" pitchFamily="34" charset="0"/>
              </a:rPr>
              <a:t>for others, not to seek the approval of the world...We need pastors </a:t>
            </a:r>
            <a:r>
              <a:rPr lang="en-US" dirty="0">
                <a:solidFill>
                  <a:srgbClr val="FFFF00"/>
                </a:solidFill>
                <a:latin typeface="Arial" panose="020B0604020202020204" pitchFamily="34" charset="0"/>
              </a:rPr>
              <a:t>[Franciscans]</a:t>
            </a:r>
            <a:r>
              <a:rPr lang="en-US" b="0" i="0" dirty="0">
                <a:effectLst/>
                <a:latin typeface="Arial" panose="020B0604020202020204" pitchFamily="34" charset="0"/>
              </a:rPr>
              <a:t> who offer their lives” like Peter and Paul</a:t>
            </a:r>
            <a:r>
              <a:rPr lang="en-US" b="0" i="0" dirty="0">
                <a:solidFill>
                  <a:srgbClr val="FFFF00"/>
                </a:solidFill>
                <a:effectLst/>
                <a:latin typeface="Arial" panose="020B0604020202020204" pitchFamily="34" charset="0"/>
              </a:rPr>
              <a:t>. What they did “was prophecy. And it changed history </a:t>
            </a:r>
            <a:r>
              <a:rPr lang="en-US" b="0" i="0" dirty="0">
                <a:effectLst/>
                <a:latin typeface="Arial" panose="020B0604020202020204" pitchFamily="34" charset="0"/>
              </a:rPr>
              <a:t>(America Magazine, June 2020).”</a:t>
            </a:r>
            <a:endParaRPr lang="en-US" dirty="0"/>
          </a:p>
        </p:txBody>
      </p:sp>
      <p:sp>
        <p:nvSpPr>
          <p:cNvPr id="9" name="TextBox 8">
            <a:extLst>
              <a:ext uri="{FF2B5EF4-FFF2-40B4-BE49-F238E27FC236}">
                <a16:creationId xmlns:a16="http://schemas.microsoft.com/office/drawing/2014/main" xmlns="" id="{128D7A9B-56A5-4834-AD66-BA704079A1AD}"/>
              </a:ext>
            </a:extLst>
          </p:cNvPr>
          <p:cNvSpPr txBox="1"/>
          <p:nvPr/>
        </p:nvSpPr>
        <p:spPr>
          <a:xfrm>
            <a:off x="8665699" y="2327160"/>
            <a:ext cx="3305908" cy="3215511"/>
          </a:xfrm>
          <a:prstGeom prst="rect">
            <a:avLst/>
          </a:prstGeom>
          <a:solidFill>
            <a:schemeClr val="accent4">
              <a:lumMod val="75000"/>
            </a:schemeClr>
          </a:solidFill>
          <a:effectLst>
            <a:outerShdw blurRad="50800" dist="38100" dir="2700000" algn="tl" rotWithShape="0">
              <a:prstClr val="black">
                <a:alpha val="40000"/>
              </a:prstClr>
            </a:outerShdw>
          </a:effectLst>
        </p:spPr>
        <p:txBody>
          <a:bodyPr wrap="square" rtlCol="0">
            <a:spAutoFit/>
          </a:bodyPr>
          <a:lstStyle/>
          <a:p>
            <a:endParaRPr lang="en-US" dirty="0"/>
          </a:p>
        </p:txBody>
      </p:sp>
      <p:pic>
        <p:nvPicPr>
          <p:cNvPr id="7" name="Picture 6" descr="A person in a white robe&#10;&#10;Description automatically generated with medium confidence">
            <a:extLst>
              <a:ext uri="{FF2B5EF4-FFF2-40B4-BE49-F238E27FC236}">
                <a16:creationId xmlns:a16="http://schemas.microsoft.com/office/drawing/2014/main" xmlns="" id="{1AC2E727-3F45-4C6B-940F-B16FF7D4B76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796856" y="2489443"/>
            <a:ext cx="3016162" cy="2858888"/>
          </a:xfrm>
          <a:prstGeom prst="rect">
            <a:avLst/>
          </a:prstGeom>
        </p:spPr>
      </p:pic>
      <p:sp>
        <p:nvSpPr>
          <p:cNvPr id="6" name="Slide Number Placeholder 5">
            <a:extLst>
              <a:ext uri="{FF2B5EF4-FFF2-40B4-BE49-F238E27FC236}">
                <a16:creationId xmlns:a16="http://schemas.microsoft.com/office/drawing/2014/main" xmlns="" id="{A419386C-C80D-4BF4-B207-459DE95F5B64}"/>
              </a:ext>
            </a:extLst>
          </p:cNvPr>
          <p:cNvSpPr>
            <a:spLocks noGrp="1"/>
          </p:cNvSpPr>
          <p:nvPr>
            <p:ph type="sldNum" sz="quarter" idx="12"/>
          </p:nvPr>
        </p:nvSpPr>
        <p:spPr/>
        <p:txBody>
          <a:bodyPr/>
          <a:lstStyle/>
          <a:p>
            <a:fld id="{4DA64541-C3B2-432C-9654-6EF7C08CEE07}" type="slidenum">
              <a:rPr lang="en-US" smtClean="0"/>
              <a:t>3</a:t>
            </a:fld>
            <a:endParaRPr lang="en-US"/>
          </a:p>
        </p:txBody>
      </p:sp>
    </p:spTree>
    <p:extLst>
      <p:ext uri="{BB962C8B-B14F-4D97-AF65-F5344CB8AC3E}">
        <p14:creationId xmlns:p14="http://schemas.microsoft.com/office/powerpoint/2010/main" val="15657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31214F2-736D-4084-B7D0-D4113480D95B}"/>
              </a:ext>
            </a:extLst>
          </p:cNvPr>
          <p:cNvSpPr txBox="1"/>
          <p:nvPr/>
        </p:nvSpPr>
        <p:spPr>
          <a:xfrm>
            <a:off x="407146" y="395162"/>
            <a:ext cx="6302227" cy="2616101"/>
          </a:xfrm>
          <a:prstGeom prst="rect">
            <a:avLst/>
          </a:prstGeom>
          <a:noFill/>
        </p:spPr>
        <p:txBody>
          <a:bodyPr wrap="square" rtlCol="0">
            <a:spAutoFit/>
          </a:bodyPr>
          <a:lstStyle/>
          <a:p>
            <a:r>
              <a:rPr lang="en-US" sz="2400" dirty="0"/>
              <a:t>“Why do we in the Church today constantly stare only at the decreasing numbers instead of </a:t>
            </a:r>
            <a:r>
              <a:rPr lang="en-US" sz="2400" dirty="0">
                <a:solidFill>
                  <a:srgbClr val="FFC000"/>
                </a:solidFill>
              </a:rPr>
              <a:t>JOYFULLY and CREATIVELY </a:t>
            </a:r>
            <a:r>
              <a:rPr lang="en-US" sz="2400" dirty="0"/>
              <a:t>doing what is possible with the sisters and brothers who are there?   . . . I am convinced that the future of the Gospel does not depend on numbers. </a:t>
            </a:r>
          </a:p>
          <a:p>
            <a:endParaRPr lang="en-US" sz="2000" dirty="0"/>
          </a:p>
        </p:txBody>
      </p:sp>
      <p:sp>
        <p:nvSpPr>
          <p:cNvPr id="3" name="TextBox 2">
            <a:extLst>
              <a:ext uri="{FF2B5EF4-FFF2-40B4-BE49-F238E27FC236}">
                <a16:creationId xmlns:a16="http://schemas.microsoft.com/office/drawing/2014/main" xmlns="" id="{D1E1F7B5-58E3-495D-9645-B7EAEA3D0B60}"/>
              </a:ext>
            </a:extLst>
          </p:cNvPr>
          <p:cNvSpPr txBox="1"/>
          <p:nvPr/>
        </p:nvSpPr>
        <p:spPr>
          <a:xfrm>
            <a:off x="1760856" y="3429000"/>
            <a:ext cx="4948518" cy="2677656"/>
          </a:xfrm>
          <a:prstGeom prst="rect">
            <a:avLst/>
          </a:prstGeom>
          <a:noFill/>
        </p:spPr>
        <p:txBody>
          <a:bodyPr wrap="square" rtlCol="0">
            <a:spAutoFit/>
          </a:bodyPr>
          <a:lstStyle/>
          <a:p>
            <a:pPr algn="ctr"/>
            <a:r>
              <a:rPr lang="en-US" sz="2800" dirty="0">
                <a:solidFill>
                  <a:srgbClr val="FFC000"/>
                </a:solidFill>
              </a:rPr>
              <a:t>The Gospel unfolds its power where people honestly commit their lives to the message of Jesus.”</a:t>
            </a:r>
          </a:p>
          <a:p>
            <a:pPr algn="ctr"/>
            <a:endParaRPr lang="en-US" sz="2800" dirty="0">
              <a:solidFill>
                <a:srgbClr val="FFC000"/>
              </a:solidFill>
            </a:endParaRPr>
          </a:p>
          <a:p>
            <a:pPr algn="ctr"/>
            <a:r>
              <a:rPr lang="en-US" sz="2800" dirty="0">
                <a:solidFill>
                  <a:srgbClr val="FFC000"/>
                </a:solidFill>
              </a:rPr>
              <a:t>		--Cornelius </a:t>
            </a:r>
            <a:r>
              <a:rPr lang="en-US" sz="2800" dirty="0" err="1">
                <a:solidFill>
                  <a:srgbClr val="FFC000"/>
                </a:solidFill>
              </a:rPr>
              <a:t>Bohl</a:t>
            </a:r>
            <a:r>
              <a:rPr lang="en-US" sz="2800" dirty="0">
                <a:solidFill>
                  <a:srgbClr val="FFC000"/>
                </a:solidFill>
              </a:rPr>
              <a:t>, OFM</a:t>
            </a:r>
          </a:p>
        </p:txBody>
      </p:sp>
      <p:grpSp>
        <p:nvGrpSpPr>
          <p:cNvPr id="6" name="Group 5">
            <a:extLst>
              <a:ext uri="{FF2B5EF4-FFF2-40B4-BE49-F238E27FC236}">
                <a16:creationId xmlns:a16="http://schemas.microsoft.com/office/drawing/2014/main" xmlns="" id="{BE36B89B-9AE8-4215-84C8-9332CAB5AA3A}"/>
              </a:ext>
            </a:extLst>
          </p:cNvPr>
          <p:cNvGrpSpPr/>
          <p:nvPr/>
        </p:nvGrpSpPr>
        <p:grpSpPr>
          <a:xfrm>
            <a:off x="7222638" y="1281706"/>
            <a:ext cx="4584352" cy="4685957"/>
            <a:chOff x="7222638" y="1281706"/>
            <a:chExt cx="4584352" cy="4685957"/>
          </a:xfrm>
        </p:grpSpPr>
        <p:pic>
          <p:nvPicPr>
            <p:cNvPr id="7" name="Picture 6">
              <a:extLst>
                <a:ext uri="{FF2B5EF4-FFF2-40B4-BE49-F238E27FC236}">
                  <a16:creationId xmlns:a16="http://schemas.microsoft.com/office/drawing/2014/main" xmlns="" id="{19008727-B069-44B1-B82A-09779A79CA57}"/>
                </a:ext>
              </a:extLst>
            </p:cNvPr>
            <p:cNvPicPr>
              <a:picLocks noChangeAspect="1"/>
            </p:cNvPicPr>
            <p:nvPr/>
          </p:nvPicPr>
          <p:blipFill>
            <a:blip r:embed="rId3"/>
            <a:stretch>
              <a:fillRect/>
            </a:stretch>
          </p:blipFill>
          <p:spPr>
            <a:xfrm>
              <a:off x="7222638" y="1281706"/>
              <a:ext cx="4584352" cy="4685957"/>
            </a:xfrm>
            <a:prstGeom prst="rect">
              <a:avLst/>
            </a:prstGeom>
          </p:spPr>
        </p:pic>
        <p:pic>
          <p:nvPicPr>
            <p:cNvPr id="8" name="Picture 7">
              <a:extLst>
                <a:ext uri="{FF2B5EF4-FFF2-40B4-BE49-F238E27FC236}">
                  <a16:creationId xmlns:a16="http://schemas.microsoft.com/office/drawing/2014/main" xmlns="" id="{3F02B525-3A6E-4443-AD46-E401EC5EDBC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61642" y="1571512"/>
              <a:ext cx="4106343" cy="4106343"/>
            </a:xfrm>
            <a:prstGeom prst="rect">
              <a:avLst/>
            </a:prstGeom>
          </p:spPr>
        </p:pic>
      </p:grpSp>
      <p:sp>
        <p:nvSpPr>
          <p:cNvPr id="4" name="Slide Number Placeholder 3">
            <a:extLst>
              <a:ext uri="{FF2B5EF4-FFF2-40B4-BE49-F238E27FC236}">
                <a16:creationId xmlns:a16="http://schemas.microsoft.com/office/drawing/2014/main" xmlns="" id="{CE622E0B-918D-4F91-94F4-E63A5F104C32}"/>
              </a:ext>
            </a:extLst>
          </p:cNvPr>
          <p:cNvSpPr>
            <a:spLocks noGrp="1"/>
          </p:cNvSpPr>
          <p:nvPr>
            <p:ph type="sldNum" sz="quarter" idx="12"/>
          </p:nvPr>
        </p:nvSpPr>
        <p:spPr/>
        <p:txBody>
          <a:bodyPr/>
          <a:lstStyle/>
          <a:p>
            <a:fld id="{4DA64541-C3B2-432C-9654-6EF7C08CEE07}" type="slidenum">
              <a:rPr lang="en-US" smtClean="0"/>
              <a:t>30</a:t>
            </a:fld>
            <a:endParaRPr lang="en-US"/>
          </a:p>
        </p:txBody>
      </p:sp>
    </p:spTree>
    <p:extLst>
      <p:ext uri="{BB962C8B-B14F-4D97-AF65-F5344CB8AC3E}">
        <p14:creationId xmlns:p14="http://schemas.microsoft.com/office/powerpoint/2010/main" val="37843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Oval 2">
            <a:extLst>
              <a:ext uri="{FF2B5EF4-FFF2-40B4-BE49-F238E27FC236}">
                <a16:creationId xmlns:a16="http://schemas.microsoft.com/office/drawing/2014/main" xmlns="" id="{BCF6CD77-E4C7-4751-8C9B-715B26FEBDD2}"/>
              </a:ext>
            </a:extLst>
          </p:cNvPr>
          <p:cNvSpPr/>
          <p:nvPr/>
        </p:nvSpPr>
        <p:spPr>
          <a:xfrm rot="799663">
            <a:off x="6087139" y="1063891"/>
            <a:ext cx="4284931" cy="2940133"/>
          </a:xfrm>
          <a:prstGeom prst="wedgeEllipseCallou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11D9F377-64BB-4EA9-B3A6-FD85C64D7E76}"/>
              </a:ext>
            </a:extLst>
          </p:cNvPr>
          <p:cNvSpPr txBox="1"/>
          <p:nvPr/>
        </p:nvSpPr>
        <p:spPr>
          <a:xfrm rot="1067767">
            <a:off x="6469931" y="1505226"/>
            <a:ext cx="3519348" cy="1754326"/>
          </a:xfrm>
          <a:prstGeom prst="rect">
            <a:avLst/>
          </a:prstGeom>
          <a:noFill/>
        </p:spPr>
        <p:txBody>
          <a:bodyPr wrap="square" rtlCol="0">
            <a:spAutoFit/>
          </a:bodyPr>
          <a:lstStyle/>
          <a:p>
            <a:pPr algn="ctr"/>
            <a:r>
              <a:rPr lang="en-US" sz="3600" dirty="0">
                <a:solidFill>
                  <a:schemeClr val="accent1"/>
                </a:solidFill>
              </a:rPr>
              <a:t>Where </a:t>
            </a:r>
          </a:p>
          <a:p>
            <a:pPr algn="ctr"/>
            <a:r>
              <a:rPr lang="en-US" sz="3600" dirty="0">
                <a:solidFill>
                  <a:schemeClr val="accent1"/>
                </a:solidFill>
              </a:rPr>
              <a:t>are</a:t>
            </a:r>
          </a:p>
          <a:p>
            <a:pPr algn="ctr"/>
            <a:r>
              <a:rPr lang="en-US" sz="3600" dirty="0">
                <a:solidFill>
                  <a:schemeClr val="accent1"/>
                </a:solidFill>
              </a:rPr>
              <a:t>YOU?</a:t>
            </a:r>
          </a:p>
        </p:txBody>
      </p:sp>
      <p:pic>
        <p:nvPicPr>
          <p:cNvPr id="5" name="Picture 2" descr="Free Question Mark, Download Free Clip Art, Free Clip Art on Clipart Library">
            <a:extLst>
              <a:ext uri="{FF2B5EF4-FFF2-40B4-BE49-F238E27FC236}">
                <a16:creationId xmlns:a16="http://schemas.microsoft.com/office/drawing/2014/main" xmlns="" id="{90255843-4089-471A-A551-7D39C0A8F519}"/>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3102" r="568" b="-3"/>
          <a:stretch/>
        </p:blipFill>
        <p:spPr bwMode="auto">
          <a:xfrm>
            <a:off x="609439" y="553452"/>
            <a:ext cx="5486561" cy="563879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xmlns="" id="{E39F27C7-0120-4D94-A44C-6832C4CF2433}"/>
              </a:ext>
            </a:extLst>
          </p:cNvPr>
          <p:cNvSpPr>
            <a:spLocks noGrp="1"/>
          </p:cNvSpPr>
          <p:nvPr>
            <p:ph type="sldNum" sz="quarter" idx="12"/>
          </p:nvPr>
        </p:nvSpPr>
        <p:spPr/>
        <p:txBody>
          <a:bodyPr/>
          <a:lstStyle/>
          <a:p>
            <a:fld id="{4DA64541-C3B2-432C-9654-6EF7C08CEE07}" type="slidenum">
              <a:rPr lang="en-US" smtClean="0"/>
              <a:t>31</a:t>
            </a:fld>
            <a:endParaRPr lang="en-US"/>
          </a:p>
        </p:txBody>
      </p:sp>
    </p:spTree>
    <p:extLst>
      <p:ext uri="{BB962C8B-B14F-4D97-AF65-F5344CB8AC3E}">
        <p14:creationId xmlns:p14="http://schemas.microsoft.com/office/powerpoint/2010/main" val="24067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14 Points 1">
            <a:extLst>
              <a:ext uri="{FF2B5EF4-FFF2-40B4-BE49-F238E27FC236}">
                <a16:creationId xmlns:a16="http://schemas.microsoft.com/office/drawing/2014/main" xmlns="" id="{C0127FE0-AE6F-440B-B1F0-6E540C646DFD}"/>
              </a:ext>
            </a:extLst>
          </p:cNvPr>
          <p:cNvSpPr/>
          <p:nvPr/>
        </p:nvSpPr>
        <p:spPr>
          <a:xfrm rot="544225">
            <a:off x="-66255" y="-413833"/>
            <a:ext cx="11978346" cy="7824371"/>
          </a:xfrm>
          <a:prstGeom prst="irregularSeal2">
            <a:avLst/>
          </a:prstGeom>
          <a:solidFill>
            <a:schemeClr val="accent4">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E116E5DD-967E-4B97-950D-DD779956BE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57"/>
          <a:stretch/>
        </p:blipFill>
        <p:spPr bwMode="auto">
          <a:xfrm>
            <a:off x="2123981" y="1994496"/>
            <a:ext cx="6416600" cy="32750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0" name="Group 9">
            <a:extLst>
              <a:ext uri="{FF2B5EF4-FFF2-40B4-BE49-F238E27FC236}">
                <a16:creationId xmlns:a16="http://schemas.microsoft.com/office/drawing/2014/main" xmlns="" id="{DD00123A-1D58-4267-998A-62BD40452DAA}"/>
              </a:ext>
            </a:extLst>
          </p:cNvPr>
          <p:cNvGrpSpPr/>
          <p:nvPr/>
        </p:nvGrpSpPr>
        <p:grpSpPr>
          <a:xfrm>
            <a:off x="171450" y="323850"/>
            <a:ext cx="2343150" cy="2171700"/>
            <a:chOff x="364330" y="284293"/>
            <a:chExt cx="2284492" cy="2589024"/>
          </a:xfrm>
        </p:grpSpPr>
        <p:sp>
          <p:nvSpPr>
            <p:cNvPr id="5" name="Speech Bubble: Oval 4">
              <a:extLst>
                <a:ext uri="{FF2B5EF4-FFF2-40B4-BE49-F238E27FC236}">
                  <a16:creationId xmlns:a16="http://schemas.microsoft.com/office/drawing/2014/main" xmlns="" id="{333C8993-6D86-4FAE-8CED-880B1DCE4A9E}"/>
                </a:ext>
              </a:extLst>
            </p:cNvPr>
            <p:cNvSpPr/>
            <p:nvPr/>
          </p:nvSpPr>
          <p:spPr>
            <a:xfrm rot="17179027">
              <a:off x="212064" y="436559"/>
              <a:ext cx="2589024" cy="2284492"/>
            </a:xfrm>
            <a:prstGeom prst="wedgeEllipseCallout">
              <a:avLst>
                <a:gd name="adj1" fmla="val -24759"/>
                <a:gd name="adj2" fmla="val 7213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29BD847B-8423-4924-A92A-EC769FBF1F58}"/>
                </a:ext>
              </a:extLst>
            </p:cNvPr>
            <p:cNvSpPr txBox="1"/>
            <p:nvPr/>
          </p:nvSpPr>
          <p:spPr>
            <a:xfrm rot="20633762">
              <a:off x="411342" y="1236653"/>
              <a:ext cx="2198077" cy="954107"/>
            </a:xfrm>
            <a:prstGeom prst="rect">
              <a:avLst/>
            </a:prstGeom>
            <a:noFill/>
          </p:spPr>
          <p:txBody>
            <a:bodyPr wrap="square" rtlCol="0">
              <a:spAutoFit/>
            </a:bodyPr>
            <a:lstStyle/>
            <a:p>
              <a:pPr algn="ctr"/>
              <a:r>
                <a:rPr lang="en-US" sz="2800" dirty="0">
                  <a:solidFill>
                    <a:schemeClr val="bg1"/>
                  </a:solidFill>
                </a:rPr>
                <a:t>Here we are! </a:t>
              </a:r>
            </a:p>
          </p:txBody>
        </p:sp>
      </p:grpSp>
      <p:grpSp>
        <p:nvGrpSpPr>
          <p:cNvPr id="9" name="Group 8">
            <a:extLst>
              <a:ext uri="{FF2B5EF4-FFF2-40B4-BE49-F238E27FC236}">
                <a16:creationId xmlns:a16="http://schemas.microsoft.com/office/drawing/2014/main" xmlns="" id="{B95E3C9E-4954-4ADD-94E3-DF9AB9E0925E}"/>
              </a:ext>
            </a:extLst>
          </p:cNvPr>
          <p:cNvGrpSpPr/>
          <p:nvPr/>
        </p:nvGrpSpPr>
        <p:grpSpPr>
          <a:xfrm>
            <a:off x="8871777" y="2616371"/>
            <a:ext cx="2392484" cy="2031344"/>
            <a:chOff x="8597496" y="3329417"/>
            <a:chExt cx="2392484" cy="2031344"/>
          </a:xfrm>
        </p:grpSpPr>
        <p:sp>
          <p:nvSpPr>
            <p:cNvPr id="7" name="Speech Bubble: Oval 6">
              <a:extLst>
                <a:ext uri="{FF2B5EF4-FFF2-40B4-BE49-F238E27FC236}">
                  <a16:creationId xmlns:a16="http://schemas.microsoft.com/office/drawing/2014/main" xmlns="" id="{86EEA541-DA1C-48E8-9866-0B7AA7943737}"/>
                </a:ext>
              </a:extLst>
            </p:cNvPr>
            <p:cNvSpPr/>
            <p:nvPr/>
          </p:nvSpPr>
          <p:spPr>
            <a:xfrm rot="5584493">
              <a:off x="8778066" y="3148847"/>
              <a:ext cx="2031344" cy="2392484"/>
            </a:xfrm>
            <a:prstGeom prst="wedgeEllipseCallout">
              <a:avLst>
                <a:gd name="adj1" fmla="val -25012"/>
                <a:gd name="adj2" fmla="val 7066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A3113860-2D53-4508-840C-D5DD13384AEF}"/>
                </a:ext>
              </a:extLst>
            </p:cNvPr>
            <p:cNvSpPr txBox="1"/>
            <p:nvPr/>
          </p:nvSpPr>
          <p:spPr>
            <a:xfrm rot="991405">
              <a:off x="9095380" y="3449140"/>
              <a:ext cx="1355440" cy="1815882"/>
            </a:xfrm>
            <a:prstGeom prst="rect">
              <a:avLst/>
            </a:prstGeom>
            <a:noFill/>
          </p:spPr>
          <p:txBody>
            <a:bodyPr wrap="square" rtlCol="0">
              <a:spAutoFit/>
            </a:bodyPr>
            <a:lstStyle/>
            <a:p>
              <a:r>
                <a:rPr lang="en-US" sz="2800" dirty="0">
                  <a:solidFill>
                    <a:schemeClr val="bg1"/>
                  </a:solidFill>
                </a:rPr>
                <a:t>Send us, the living stones!</a:t>
              </a:r>
            </a:p>
          </p:txBody>
        </p:sp>
      </p:grpSp>
      <p:sp>
        <p:nvSpPr>
          <p:cNvPr id="8" name="Slide Number Placeholder 7">
            <a:extLst>
              <a:ext uri="{FF2B5EF4-FFF2-40B4-BE49-F238E27FC236}">
                <a16:creationId xmlns:a16="http://schemas.microsoft.com/office/drawing/2014/main" xmlns="" id="{2E8DA799-FBAC-4FE3-9DE8-D75FD18AC1A8}"/>
              </a:ext>
            </a:extLst>
          </p:cNvPr>
          <p:cNvSpPr>
            <a:spLocks noGrp="1"/>
          </p:cNvSpPr>
          <p:nvPr>
            <p:ph type="sldNum" sz="quarter" idx="12"/>
          </p:nvPr>
        </p:nvSpPr>
        <p:spPr/>
        <p:txBody>
          <a:bodyPr/>
          <a:lstStyle/>
          <a:p>
            <a:fld id="{4DA64541-C3B2-432C-9654-6EF7C08CEE07}" type="slidenum">
              <a:rPr lang="en-US" smtClean="0"/>
              <a:t>32</a:t>
            </a:fld>
            <a:endParaRPr lang="en-US"/>
          </a:p>
        </p:txBody>
      </p:sp>
    </p:spTree>
    <p:extLst>
      <p:ext uri="{BB962C8B-B14F-4D97-AF65-F5344CB8AC3E}">
        <p14:creationId xmlns:p14="http://schemas.microsoft.com/office/powerpoint/2010/main" val="13563787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FF2E580-8C8E-4FDC-94D9-C85775FCFAA5}"/>
              </a:ext>
            </a:extLst>
          </p:cNvPr>
          <p:cNvSpPr txBox="1"/>
          <p:nvPr/>
        </p:nvSpPr>
        <p:spPr>
          <a:xfrm>
            <a:off x="781050" y="1070996"/>
            <a:ext cx="9105900" cy="5262979"/>
          </a:xfrm>
          <a:prstGeom prst="rect">
            <a:avLst/>
          </a:prstGeom>
          <a:noFill/>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Where do you see </a:t>
            </a:r>
            <a:r>
              <a:rPr lang="en-US" sz="2400" dirty="0">
                <a:solidFill>
                  <a:srgbClr val="00B0F0"/>
                </a:solidFill>
                <a:latin typeface="Tempus Sans ITC" panose="04020404030D07020202" pitchFamily="82" charset="0"/>
                <a:ea typeface="Tahoma" panose="020B0604030504040204" pitchFamily="34" charset="0"/>
                <a:cs typeface="Tahoma" panose="020B0604030504040204" pitchFamily="34" charset="0"/>
              </a:rPr>
              <a:t>PROPHETIC CREATIVITY </a:t>
            </a:r>
            <a:r>
              <a:rPr lang="en-US" sz="2400" dirty="0">
                <a:latin typeface="Tahoma" panose="020B0604030504040204" pitchFamily="34" charset="0"/>
                <a:ea typeface="Tahoma" panose="020B0604030504040204" pitchFamily="34" charset="0"/>
                <a:cs typeface="Tahoma" panose="020B0604030504040204" pitchFamily="34" charset="0"/>
              </a:rPr>
              <a:t>being most needed in 	our Order? </a:t>
            </a:r>
          </a:p>
          <a:p>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How have you applied it in the past?</a:t>
            </a:r>
          </a:p>
          <a:p>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How could you apply it now in your Fraternity and in your Region 	that they might be </a:t>
            </a:r>
            <a:r>
              <a:rPr lang="en-US" sz="2400" dirty="0">
                <a:solidFill>
                  <a:srgbClr val="FFC000"/>
                </a:solidFill>
                <a:latin typeface="Tahoma" panose="020B0604030504040204" pitchFamily="34" charset="0"/>
                <a:ea typeface="Tahoma" panose="020B0604030504040204" pitchFamily="34" charset="0"/>
                <a:cs typeface="Tahoma" panose="020B0604030504040204" pitchFamily="34" charset="0"/>
              </a:rPr>
              <a:t>“… visible signs of the Church, a 	community of faith and love (Ritual, p. 22)</a:t>
            </a:r>
            <a:endParaRPr lang="en-US" sz="2400" dirty="0">
              <a:latin typeface="Tahoma" panose="020B0604030504040204" pitchFamily="34" charset="0"/>
              <a:ea typeface="Tahoma" panose="020B0604030504040204" pitchFamily="34" charset="0"/>
              <a:cs typeface="Tahoma" panose="020B0604030504040204" pitchFamily="34" charset="0"/>
            </a:endParaRPr>
          </a:p>
          <a:p>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What could be YOUR part in doing it? </a:t>
            </a:r>
            <a:r>
              <a:rPr lang="en-US" sz="2400" dirty="0">
                <a:solidFill>
                  <a:srgbClr val="FFC000"/>
                </a:solidFill>
                <a:latin typeface="Tahoma" panose="020B0604030504040204" pitchFamily="34" charset="0"/>
                <a:ea typeface="Tahoma" panose="020B0604030504040204" pitchFamily="34" charset="0"/>
                <a:cs typeface="Tahoma" panose="020B0604030504040204" pitchFamily="34" charset="0"/>
              </a:rPr>
              <a:t>“YOU . . .shall be the 	prophet of the Most High . . .”</a:t>
            </a:r>
          </a:p>
          <a:p>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How can we motivate our brothers and sisters to be </a:t>
            </a:r>
            <a:r>
              <a:rPr lang="en-US" sz="2400" dirty="0">
                <a:solidFill>
                  <a:srgbClr val="00B0F0"/>
                </a:solidFill>
                <a:latin typeface="Tahoma" panose="020B0604030504040204" pitchFamily="34" charset="0"/>
                <a:ea typeface="Tahoma" panose="020B0604030504040204" pitchFamily="34" charset="0"/>
                <a:cs typeface="Tahoma" panose="020B0604030504040204" pitchFamily="34" charset="0"/>
              </a:rPr>
              <a:t>prophetically 	creative </a:t>
            </a:r>
            <a:r>
              <a:rPr lang="en-US" sz="2400" dirty="0">
                <a:latin typeface="Tahoma" panose="020B0604030504040204" pitchFamily="34" charset="0"/>
                <a:ea typeface="Tahoma" panose="020B0604030504040204" pitchFamily="34" charset="0"/>
                <a:cs typeface="Tahoma" panose="020B0604030504040204" pitchFamily="34" charset="0"/>
              </a:rPr>
              <a:t>about rebuilding and renewing our Order ?</a:t>
            </a:r>
          </a:p>
        </p:txBody>
      </p:sp>
      <p:sp>
        <p:nvSpPr>
          <p:cNvPr id="3" name="TextBox 2">
            <a:extLst>
              <a:ext uri="{FF2B5EF4-FFF2-40B4-BE49-F238E27FC236}">
                <a16:creationId xmlns:a16="http://schemas.microsoft.com/office/drawing/2014/main" xmlns="" id="{1D125ED2-6497-454E-BE9B-642057260761}"/>
              </a:ext>
            </a:extLst>
          </p:cNvPr>
          <p:cNvSpPr txBox="1"/>
          <p:nvPr/>
        </p:nvSpPr>
        <p:spPr>
          <a:xfrm>
            <a:off x="968394" y="243513"/>
            <a:ext cx="9201150" cy="584775"/>
          </a:xfrm>
          <a:prstGeom prst="rect">
            <a:avLst/>
          </a:prstGeom>
          <a:noFill/>
        </p:spPr>
        <p:txBody>
          <a:bodyPr wrap="square" rtlCol="0">
            <a:spAutoFit/>
          </a:bodyPr>
          <a:lstStyle/>
          <a:p>
            <a:r>
              <a:rPr lang="en-US" sz="3200" dirty="0">
                <a:solidFill>
                  <a:srgbClr val="FFC000"/>
                </a:solidFill>
              </a:rPr>
              <a:t>Questions for Discussion and Discernment</a:t>
            </a:r>
          </a:p>
        </p:txBody>
      </p:sp>
      <p:sp>
        <p:nvSpPr>
          <p:cNvPr id="4" name="Slide Number Placeholder 3">
            <a:extLst>
              <a:ext uri="{FF2B5EF4-FFF2-40B4-BE49-F238E27FC236}">
                <a16:creationId xmlns:a16="http://schemas.microsoft.com/office/drawing/2014/main" xmlns="" id="{79CCCAFA-4D52-4379-8143-A36175B96CB7}"/>
              </a:ext>
            </a:extLst>
          </p:cNvPr>
          <p:cNvSpPr>
            <a:spLocks noGrp="1"/>
          </p:cNvSpPr>
          <p:nvPr>
            <p:ph type="sldNum" sz="quarter" idx="12"/>
          </p:nvPr>
        </p:nvSpPr>
        <p:spPr/>
        <p:txBody>
          <a:bodyPr/>
          <a:lstStyle/>
          <a:p>
            <a:fld id="{4DA64541-C3B2-432C-9654-6EF7C08CEE07}" type="slidenum">
              <a:rPr lang="en-US" smtClean="0"/>
              <a:t>33</a:t>
            </a:fld>
            <a:endParaRPr lang="en-US"/>
          </a:p>
        </p:txBody>
      </p:sp>
    </p:spTree>
    <p:extLst>
      <p:ext uri="{BB962C8B-B14F-4D97-AF65-F5344CB8AC3E}">
        <p14:creationId xmlns:p14="http://schemas.microsoft.com/office/powerpoint/2010/main" val="1964727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722A313-EC4F-4C2E-9306-2C414986CE8A}"/>
              </a:ext>
            </a:extLst>
          </p:cNvPr>
          <p:cNvSpPr txBox="1"/>
          <p:nvPr/>
        </p:nvSpPr>
        <p:spPr>
          <a:xfrm>
            <a:off x="531590" y="302359"/>
            <a:ext cx="11275399" cy="5693866"/>
          </a:xfrm>
          <a:prstGeom prst="rect">
            <a:avLst/>
          </a:prstGeom>
          <a:noFill/>
        </p:spPr>
        <p:txBody>
          <a:bodyPr wrap="square" rtlCol="0">
            <a:spAutoFit/>
          </a:bodyPr>
          <a:lstStyle/>
          <a:p>
            <a:r>
              <a:rPr lang="en-US" sz="2400" dirty="0"/>
              <a:t>Acknowledgements:</a:t>
            </a:r>
          </a:p>
          <a:p>
            <a:endParaRPr lang="en-US" sz="2000" dirty="0"/>
          </a:p>
          <a:p>
            <a:pPr marL="342900" indent="-342900">
              <a:buAutoNum type="arabicPeriod"/>
            </a:pPr>
            <a:r>
              <a:rPr lang="en-US" sz="2000" dirty="0"/>
              <a:t>Letter of National Minister, Jan Parker, OFS, “A Call to Prophetic Creativity” 	in TAU Magazine, Winter 2021</a:t>
            </a:r>
          </a:p>
          <a:p>
            <a:pPr marL="342900" indent="-342900">
              <a:buAutoNum type="arabicPeriod"/>
            </a:pPr>
            <a:endParaRPr lang="en-US" sz="2000" dirty="0"/>
          </a:p>
          <a:p>
            <a:r>
              <a:rPr lang="en-US" sz="2000" dirty="0"/>
              <a:t>2.  “Christmas Letter from the Franciscan Ministers General”, Christmas 2020,</a:t>
            </a:r>
          </a:p>
          <a:p>
            <a:pPr marL="342900" indent="-342900">
              <a:buAutoNum type="arabicPeriod"/>
            </a:pPr>
            <a:endParaRPr lang="en-US" sz="2000" dirty="0"/>
          </a:p>
          <a:p>
            <a:pPr marL="285750" indent="-285750"/>
            <a:r>
              <a:rPr lang="en-US" sz="2000" dirty="0"/>
              <a:t>3.  Links to Reading Materials (Courtesy of Tim Short, OFS, Regional Formation Director, Our Lady of Indiana): </a:t>
            </a:r>
            <a:r>
              <a:rPr lang="en-US" sz="2000" dirty="0">
                <a:hlinkClick r:id="rId3"/>
              </a:rPr>
              <a:t>https://ofsongoing.com/2021/03/08/a-	call-to-prophetic-creativity/</a:t>
            </a:r>
            <a:endParaRPr lang="en-US" sz="2000" dirty="0"/>
          </a:p>
          <a:p>
            <a:pPr marL="342900" indent="-342900">
              <a:buAutoNum type="arabicPeriod"/>
            </a:pPr>
            <a:endParaRPr lang="en-US" sz="2000" dirty="0"/>
          </a:p>
          <a:p>
            <a:r>
              <a:rPr lang="en-US" sz="2000" dirty="0"/>
              <a:t>	Also see: </a:t>
            </a:r>
            <a:r>
              <a:rPr lang="en-US" sz="2000" dirty="0">
                <a:hlinkClick r:id="rId4"/>
              </a:rPr>
              <a:t>www.ofsongoing.com</a:t>
            </a:r>
            <a:endParaRPr lang="en-US" sz="2000" dirty="0"/>
          </a:p>
          <a:p>
            <a:endParaRPr lang="en-US" sz="2000" dirty="0"/>
          </a:p>
          <a:p>
            <a:pPr marL="342900" indent="-342900">
              <a:buAutoNum type="arabicPeriod" startAt="4"/>
            </a:pPr>
            <a:r>
              <a:rPr lang="en-US" sz="2000" dirty="0"/>
              <a:t>Summary of Letter and Power Point presentation: Sr. Agnes Marie 	Regan, 	OSF, Regional Spiritual Assistant, Our Lady of Indiana.</a:t>
            </a:r>
          </a:p>
          <a:p>
            <a:pPr marL="342900" indent="-342900">
              <a:buAutoNum type="arabicPeriod" startAt="4"/>
            </a:pPr>
            <a:endParaRPr lang="en-US" sz="2000" dirty="0"/>
          </a:p>
          <a:p>
            <a:pPr marL="342900" indent="-342900">
              <a:buAutoNum type="arabicPeriod" startAt="4"/>
            </a:pPr>
            <a:r>
              <a:rPr lang="en-US" sz="2000" dirty="0"/>
              <a:t>Best attempts have been made to indicate sources of images with credit given.  If there are any omissions, this author is more than willing to make necessary corrections in this nonprofit educational work. </a:t>
            </a:r>
          </a:p>
        </p:txBody>
      </p:sp>
      <p:sp>
        <p:nvSpPr>
          <p:cNvPr id="3" name="Slide Number Placeholder 2">
            <a:extLst>
              <a:ext uri="{FF2B5EF4-FFF2-40B4-BE49-F238E27FC236}">
                <a16:creationId xmlns:a16="http://schemas.microsoft.com/office/drawing/2014/main" xmlns="" id="{4081F494-28B1-4DAE-ABB2-B0BF720B7691}"/>
              </a:ext>
            </a:extLst>
          </p:cNvPr>
          <p:cNvSpPr>
            <a:spLocks noGrp="1"/>
          </p:cNvSpPr>
          <p:nvPr>
            <p:ph type="sldNum" sz="quarter" idx="12"/>
          </p:nvPr>
        </p:nvSpPr>
        <p:spPr/>
        <p:txBody>
          <a:bodyPr/>
          <a:lstStyle/>
          <a:p>
            <a:fld id="{4DA64541-C3B2-432C-9654-6EF7C08CEE07}" type="slidenum">
              <a:rPr lang="en-US" smtClean="0"/>
              <a:t>34</a:t>
            </a:fld>
            <a:endParaRPr lang="en-US"/>
          </a:p>
        </p:txBody>
      </p:sp>
    </p:spTree>
    <p:extLst>
      <p:ext uri="{BB962C8B-B14F-4D97-AF65-F5344CB8AC3E}">
        <p14:creationId xmlns:p14="http://schemas.microsoft.com/office/powerpoint/2010/main" val="2206315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3B3FD5-89EB-4D6B-9ACB-6FC25A715159}"/>
              </a:ext>
            </a:extLst>
          </p:cNvPr>
          <p:cNvSpPr>
            <a:spLocks noGrp="1"/>
          </p:cNvSpPr>
          <p:nvPr>
            <p:ph type="title"/>
          </p:nvPr>
        </p:nvSpPr>
        <p:spPr>
          <a:xfrm>
            <a:off x="5353050" y="2766218"/>
            <a:ext cx="5829300" cy="1325563"/>
          </a:xfrm>
        </p:spPr>
        <p:txBody>
          <a:bodyPr>
            <a:noAutofit/>
          </a:bodyPr>
          <a:lstStyle/>
          <a:p>
            <a:pPr marL="0" marR="0" lvl="0" indent="0" algn="ctr" defTabSz="457200" rtl="0" eaLnBrk="1" fontAlgn="auto" latinLnBrk="0" hangingPunct="1">
              <a:lnSpc>
                <a:spcPct val="100000"/>
              </a:lnSpc>
              <a:spcBef>
                <a:spcPct val="0"/>
              </a:spcBef>
              <a:spcAft>
                <a:spcPts val="600"/>
              </a:spcAft>
              <a:tabLst/>
              <a:defRPr/>
            </a:pPr>
            <a:r>
              <a:rPr kumimoji="0" lang="en-US" sz="6600" b="0" i="0" u="none" strike="noStrike" kern="1200" cap="none" spc="0" normalizeH="0" baseline="0" noProof="0" dirty="0">
                <a:ln>
                  <a:noFill/>
                </a:ln>
                <a:solidFill>
                  <a:srgbClr val="EBEBEB"/>
                </a:solidFill>
                <a:effectLst/>
                <a:uLnTx/>
                <a:uFillTx/>
                <a:latin typeface="Tempus Sans ITC" panose="04020404030D07020202" pitchFamily="82" charset="0"/>
                <a:ea typeface="+mn-ea"/>
                <a:cs typeface="+mn-cs"/>
              </a:rPr>
              <a:t>May the Lord give you peace!</a:t>
            </a:r>
            <a:endParaRPr lang="en-US" dirty="0"/>
          </a:p>
        </p:txBody>
      </p:sp>
      <p:pic>
        <p:nvPicPr>
          <p:cNvPr id="5" name="Content Placeholder 4" descr="Diagram&#10;&#10;Description automatically generated">
            <a:extLst>
              <a:ext uri="{FF2B5EF4-FFF2-40B4-BE49-F238E27FC236}">
                <a16:creationId xmlns:a16="http://schemas.microsoft.com/office/drawing/2014/main" xmlns="" id="{64C20978-5DA9-4ECA-A101-669F6E2D34D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4871973" cy="6858000"/>
          </a:xfrm>
        </p:spPr>
      </p:pic>
      <p:sp>
        <p:nvSpPr>
          <p:cNvPr id="3" name="Slide Number Placeholder 2">
            <a:extLst>
              <a:ext uri="{FF2B5EF4-FFF2-40B4-BE49-F238E27FC236}">
                <a16:creationId xmlns:a16="http://schemas.microsoft.com/office/drawing/2014/main" xmlns="" id="{490C5C50-94AE-4C69-9C08-F33D17A7734E}"/>
              </a:ext>
            </a:extLst>
          </p:cNvPr>
          <p:cNvSpPr>
            <a:spLocks noGrp="1"/>
          </p:cNvSpPr>
          <p:nvPr>
            <p:ph type="sldNum" sz="quarter" idx="12"/>
          </p:nvPr>
        </p:nvSpPr>
        <p:spPr/>
        <p:txBody>
          <a:bodyPr/>
          <a:lstStyle/>
          <a:p>
            <a:fld id="{4DA64541-C3B2-432C-9654-6EF7C08CEE07}" type="slidenum">
              <a:rPr lang="en-US" smtClean="0"/>
              <a:t>35</a:t>
            </a:fld>
            <a:endParaRPr lang="en-US"/>
          </a:p>
        </p:txBody>
      </p:sp>
    </p:spTree>
    <p:extLst>
      <p:ext uri="{BB962C8B-B14F-4D97-AF65-F5344CB8AC3E}">
        <p14:creationId xmlns:p14="http://schemas.microsoft.com/office/powerpoint/2010/main" val="262896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9ED8250-EF98-458F-8289-C55930C703DE}"/>
              </a:ext>
            </a:extLst>
          </p:cNvPr>
          <p:cNvSpPr>
            <a:spLocks noGrp="1"/>
          </p:cNvSpPr>
          <p:nvPr>
            <p:ph type="sldNum" sz="quarter" idx="12"/>
          </p:nvPr>
        </p:nvSpPr>
        <p:spPr/>
        <p:txBody>
          <a:bodyPr/>
          <a:lstStyle/>
          <a:p>
            <a:fld id="{4DA64541-C3B2-432C-9654-6EF7C08CEE07}" type="slidenum">
              <a:rPr lang="en-US" smtClean="0"/>
              <a:t>36</a:t>
            </a:fld>
            <a:endParaRPr lang="en-US"/>
          </a:p>
        </p:txBody>
      </p:sp>
    </p:spTree>
    <p:extLst>
      <p:ext uri="{BB962C8B-B14F-4D97-AF65-F5344CB8AC3E}">
        <p14:creationId xmlns:p14="http://schemas.microsoft.com/office/powerpoint/2010/main" val="1464255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0F6082-2DF3-46FE-BA36-48402C9200F4}"/>
              </a:ext>
            </a:extLst>
          </p:cNvPr>
          <p:cNvSpPr>
            <a:spLocks noGrp="1"/>
          </p:cNvSpPr>
          <p:nvPr>
            <p:ph type="title"/>
          </p:nvPr>
        </p:nvSpPr>
        <p:spPr>
          <a:xfrm>
            <a:off x="6094409" y="741128"/>
            <a:ext cx="4802187" cy="3325584"/>
          </a:xfrm>
        </p:spPr>
        <p:txBody>
          <a:bodyPr vert="horz" lIns="91440" tIns="45720" rIns="91440" bIns="45720" rtlCol="0" anchor="b">
            <a:normAutofit/>
          </a:bodyPr>
          <a:lstStyle/>
          <a:p>
            <a:pPr>
              <a:lnSpc>
                <a:spcPct val="90000"/>
              </a:lnSpc>
            </a:pPr>
            <a:r>
              <a:rPr lang="en-US" sz="5600" dirty="0"/>
              <a:t>Discussion Questions</a:t>
            </a:r>
            <a:br>
              <a:rPr lang="en-US" sz="5600" dirty="0"/>
            </a:br>
            <a:r>
              <a:rPr lang="en-US" sz="5600" dirty="0"/>
              <a:t> for Discernment</a:t>
            </a:r>
          </a:p>
        </p:txBody>
      </p:sp>
      <p:sp>
        <p:nvSpPr>
          <p:cNvPr id="3" name="Text Placeholder 2">
            <a:extLst>
              <a:ext uri="{FF2B5EF4-FFF2-40B4-BE49-F238E27FC236}">
                <a16:creationId xmlns:a16="http://schemas.microsoft.com/office/drawing/2014/main" xmlns="" id="{50A36D7B-A862-4D8B-B47D-D751F131835C}"/>
              </a:ext>
            </a:extLst>
          </p:cNvPr>
          <p:cNvSpPr>
            <a:spLocks noGrp="1"/>
          </p:cNvSpPr>
          <p:nvPr>
            <p:ph type="body" idx="1"/>
          </p:nvPr>
        </p:nvSpPr>
        <p:spPr>
          <a:xfrm>
            <a:off x="6742112" y="4763342"/>
            <a:ext cx="5060028" cy="1485055"/>
          </a:xfrm>
        </p:spPr>
        <p:txBody>
          <a:bodyPr vert="horz" lIns="91440" tIns="45720" rIns="91440" bIns="45720" rtlCol="0" anchor="t">
            <a:normAutofit/>
          </a:bodyPr>
          <a:lstStyle/>
          <a:p>
            <a:r>
              <a:rPr lang="en-US" dirty="0"/>
              <a:t>Making PROPHETIC CREATIVITY concrete action</a:t>
            </a:r>
          </a:p>
        </p:txBody>
      </p:sp>
      <p:pic>
        <p:nvPicPr>
          <p:cNvPr id="1026" name="Picture 2" descr="Free Question Mark, Download Free Clip Art, Free Clip Art on Clipart Library">
            <a:extLst>
              <a:ext uri="{FF2B5EF4-FFF2-40B4-BE49-F238E27FC236}">
                <a16:creationId xmlns:a16="http://schemas.microsoft.com/office/drawing/2014/main" xmlns="" id="{70029415-0C7D-4AD7-836F-EA1946E2E5B7}"/>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3102" r="568" b="-3"/>
          <a:stretch/>
        </p:blipFill>
        <p:spPr bwMode="auto">
          <a:xfrm>
            <a:off x="607848" y="609601"/>
            <a:ext cx="5486561" cy="563879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xmlns="" id="{BC72A3D8-8F4B-478B-A882-076BBA696936}"/>
              </a:ext>
            </a:extLst>
          </p:cNvPr>
          <p:cNvSpPr>
            <a:spLocks noGrp="1"/>
          </p:cNvSpPr>
          <p:nvPr>
            <p:ph type="sldNum" sz="quarter" idx="12"/>
          </p:nvPr>
        </p:nvSpPr>
        <p:spPr/>
        <p:txBody>
          <a:bodyPr/>
          <a:lstStyle/>
          <a:p>
            <a:fld id="{4DA64541-C3B2-432C-9654-6EF7C08CEE07}" type="slidenum">
              <a:rPr lang="en-US" smtClean="0"/>
              <a:t>37</a:t>
            </a:fld>
            <a:endParaRPr lang="en-US"/>
          </a:p>
        </p:txBody>
      </p:sp>
    </p:spTree>
    <p:extLst>
      <p:ext uri="{BB962C8B-B14F-4D97-AF65-F5344CB8AC3E}">
        <p14:creationId xmlns:p14="http://schemas.microsoft.com/office/powerpoint/2010/main" val="1828120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B1B8221-82F0-4752-815C-43998ED57822}"/>
              </a:ext>
            </a:extLst>
          </p:cNvPr>
          <p:cNvSpPr txBox="1"/>
          <p:nvPr/>
        </p:nvSpPr>
        <p:spPr>
          <a:xfrm>
            <a:off x="4654295" y="1266958"/>
            <a:ext cx="6808362" cy="4528457"/>
          </a:xfrm>
          <a:prstGeom prst="rect">
            <a:avLst/>
          </a:prstGeom>
        </p:spPr>
        <p:txBody>
          <a:bodyPr vert="horz" lIns="91440" tIns="45720" rIns="91440" bIns="45720" rtlCol="0" anchor="ctr">
            <a:normAutofit/>
          </a:bodyPr>
          <a:lstStyle/>
          <a:p>
            <a:pPr>
              <a:spcBef>
                <a:spcPct val="0"/>
              </a:spcBef>
              <a:spcAft>
                <a:spcPts val="600"/>
              </a:spcAft>
            </a:pPr>
            <a:r>
              <a:rPr lang="en-US" sz="5400" b="0" i="0" kern="1200" dirty="0">
                <a:solidFill>
                  <a:schemeClr val="tx2"/>
                </a:solidFill>
                <a:latin typeface="+mj-lt"/>
                <a:ea typeface="+mj-ea"/>
                <a:cs typeface="+mj-cs"/>
              </a:rPr>
              <a:t>Questions to ponder at another time  .  .  . </a:t>
            </a:r>
          </a:p>
        </p:txBody>
      </p:sp>
      <p:sp>
        <p:nvSpPr>
          <p:cNvPr id="3" name="Slide Number Placeholder 2">
            <a:extLst>
              <a:ext uri="{FF2B5EF4-FFF2-40B4-BE49-F238E27FC236}">
                <a16:creationId xmlns:a16="http://schemas.microsoft.com/office/drawing/2014/main" xmlns="" id="{1A1D4649-889B-497A-A6DD-624DEF069014}"/>
              </a:ext>
            </a:extLst>
          </p:cNvPr>
          <p:cNvSpPr>
            <a:spLocks noGrp="1"/>
          </p:cNvSpPr>
          <p:nvPr>
            <p:ph type="sldNum" sz="quarter" idx="12"/>
          </p:nvPr>
        </p:nvSpPr>
        <p:spPr/>
        <p:txBody>
          <a:bodyPr/>
          <a:lstStyle/>
          <a:p>
            <a:fld id="{4DA64541-C3B2-432C-9654-6EF7C08CEE07}" type="slidenum">
              <a:rPr lang="en-US" smtClean="0"/>
              <a:t>38</a:t>
            </a:fld>
            <a:endParaRPr lang="en-US"/>
          </a:p>
        </p:txBody>
      </p:sp>
    </p:spTree>
    <p:extLst>
      <p:ext uri="{BB962C8B-B14F-4D97-AF65-F5344CB8AC3E}">
        <p14:creationId xmlns:p14="http://schemas.microsoft.com/office/powerpoint/2010/main" val="1890211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8D87B-2446-4EFC-AAA0-E8F19F32CB06}"/>
              </a:ext>
            </a:extLst>
          </p:cNvPr>
          <p:cNvSpPr>
            <a:spLocks noGrp="1"/>
          </p:cNvSpPr>
          <p:nvPr>
            <p:ph type="title"/>
          </p:nvPr>
        </p:nvSpPr>
        <p:spPr>
          <a:xfrm>
            <a:off x="392111" y="643217"/>
            <a:ext cx="4598989" cy="5308403"/>
          </a:xfrm>
        </p:spPr>
        <p:txBody>
          <a:bodyPr>
            <a:normAutofit/>
          </a:bodyPr>
          <a:lstStyle/>
          <a:p>
            <a:r>
              <a:rPr lang="en-US" sz="2400" dirty="0">
                <a:solidFill>
                  <a:srgbClr val="FFC000"/>
                </a:solidFill>
                <a:latin typeface="Tempus Sans ITC" panose="04020404030D07020202" pitchFamily="82" charset="0"/>
              </a:rPr>
              <a:t>1.  “The function of servant leaders………is not limited to administration or bureaucracy but, most importantly, applies to.………</a:t>
            </a:r>
            <a:r>
              <a:rPr lang="en-US" sz="2400" b="1" dirty="0">
                <a:solidFill>
                  <a:srgbClr val="FFC000"/>
                </a:solidFill>
                <a:latin typeface="Tempus Sans ITC" panose="04020404030D07020202" pitchFamily="82" charset="0"/>
              </a:rPr>
              <a:t>the full realization of the Secular Franciscan life…….”</a:t>
            </a:r>
            <a:r>
              <a:rPr lang="en-US" sz="2400" dirty="0">
                <a:solidFill>
                  <a:srgbClr val="FFC000"/>
                </a:solidFill>
                <a:latin typeface="Tempus Sans ITC" panose="04020404030D07020202" pitchFamily="82" charset="0"/>
              </a:rPr>
              <a:t/>
            </a:r>
            <a:br>
              <a:rPr lang="en-US" sz="2400" dirty="0">
                <a:solidFill>
                  <a:srgbClr val="FFC000"/>
                </a:solidFill>
                <a:latin typeface="Tempus Sans ITC" panose="04020404030D07020202" pitchFamily="82" charset="0"/>
              </a:rPr>
            </a:br>
            <a:r>
              <a:rPr lang="en-US" sz="2400" dirty="0">
                <a:solidFill>
                  <a:srgbClr val="FFC000"/>
                </a:solidFill>
                <a:latin typeface="Tempus Sans ITC" panose="04020404030D07020202" pitchFamily="82" charset="0"/>
              </a:rPr>
              <a:t/>
            </a:r>
            <a:br>
              <a:rPr lang="en-US" sz="2400" dirty="0">
                <a:solidFill>
                  <a:srgbClr val="FFC000"/>
                </a:solidFill>
                <a:latin typeface="Tempus Sans ITC" panose="04020404030D07020202" pitchFamily="82" charset="0"/>
              </a:rPr>
            </a:br>
            <a:r>
              <a:rPr lang="en-US" sz="2400" dirty="0">
                <a:solidFill>
                  <a:srgbClr val="FFC000"/>
                </a:solidFill>
                <a:latin typeface="Tempus Sans ITC" panose="04020404030D07020202" pitchFamily="82" charset="0"/>
              </a:rPr>
              <a:t/>
            </a:r>
            <a:br>
              <a:rPr lang="en-US" sz="2400" dirty="0">
                <a:solidFill>
                  <a:srgbClr val="FFC000"/>
                </a:solidFill>
                <a:latin typeface="Tempus Sans ITC" panose="04020404030D07020202" pitchFamily="82" charset="0"/>
              </a:rPr>
            </a:br>
            <a:r>
              <a:rPr lang="en-US" sz="2400" dirty="0">
                <a:solidFill>
                  <a:srgbClr val="FFC000"/>
                </a:solidFill>
                <a:latin typeface="Tempus Sans ITC" panose="04020404030D07020202" pitchFamily="82" charset="0"/>
              </a:rPr>
              <a:t>“This goes beyond the “day to day” running of the fraternity</a:t>
            </a:r>
            <a:r>
              <a:rPr lang="en-US" sz="2400" b="1" dirty="0">
                <a:solidFill>
                  <a:srgbClr val="FFC000"/>
                </a:solidFill>
                <a:latin typeface="Tempus Sans ITC" panose="04020404030D07020202" pitchFamily="82" charset="0"/>
              </a:rPr>
              <a:t>.  We should always seek new ways that help the development of the……….spiritual life of the sisters and brothers.”</a:t>
            </a:r>
          </a:p>
        </p:txBody>
      </p:sp>
      <p:sp>
        <p:nvSpPr>
          <p:cNvPr id="3" name="TextBox 2">
            <a:extLst>
              <a:ext uri="{FF2B5EF4-FFF2-40B4-BE49-F238E27FC236}">
                <a16:creationId xmlns:a16="http://schemas.microsoft.com/office/drawing/2014/main" xmlns="" id="{772AA987-05F4-4278-86EC-F345058C1E32}"/>
              </a:ext>
            </a:extLst>
          </p:cNvPr>
          <p:cNvSpPr txBox="1"/>
          <p:nvPr/>
        </p:nvSpPr>
        <p:spPr>
          <a:xfrm>
            <a:off x="5352591" y="643217"/>
            <a:ext cx="6671887" cy="4955203"/>
          </a:xfrm>
          <a:prstGeom prst="rect">
            <a:avLst/>
          </a:prstGeom>
          <a:noFill/>
        </p:spPr>
        <p:txBody>
          <a:bodyPr wrap="square" rtlCol="0">
            <a:spAutoFit/>
          </a:bodyPr>
          <a:lstStyle/>
          <a:p>
            <a:endParaRPr lang="en-US" sz="2400" dirty="0"/>
          </a:p>
          <a:p>
            <a:r>
              <a:rPr lang="en-US" sz="2800" dirty="0"/>
              <a:t>How can we help “ . . . the development of the spiritual life of the sisters and brothers" at all levels of the fraternity?</a:t>
            </a:r>
            <a:r>
              <a:rPr lang="en-US" sz="2800" dirty="0">
                <a:solidFill>
                  <a:srgbClr val="FFC000"/>
                </a:solidFill>
              </a:rPr>
              <a:t> </a:t>
            </a:r>
          </a:p>
          <a:p>
            <a:r>
              <a:rPr lang="en-US" sz="2400" dirty="0">
                <a:solidFill>
                  <a:srgbClr val="FFC000"/>
                </a:solidFill>
              </a:rPr>
              <a:t>“What future world do we wish to hand to those who will come after us(CL, p.3)”</a:t>
            </a:r>
          </a:p>
          <a:p>
            <a:endParaRPr lang="en-US" sz="2400" dirty="0"/>
          </a:p>
          <a:p>
            <a:endParaRPr lang="en-US" sz="2800" dirty="0"/>
          </a:p>
          <a:p>
            <a:r>
              <a:rPr lang="en-US" sz="2800" dirty="0"/>
              <a:t>What specific gifts can we offer them?  How would they like to be gifted toward a deeper spiritual life? “ </a:t>
            </a:r>
            <a:r>
              <a:rPr lang="en-US" sz="2800" dirty="0">
                <a:solidFill>
                  <a:srgbClr val="FFC000"/>
                </a:solidFill>
              </a:rPr>
              <a:t>“</a:t>
            </a:r>
            <a:r>
              <a:rPr lang="en-US" sz="2400" dirty="0">
                <a:solidFill>
                  <a:srgbClr val="FFC000"/>
                </a:solidFill>
              </a:rPr>
              <a:t>What will its values, lifestyle and thought look like?(CL, p.3)”</a:t>
            </a:r>
          </a:p>
        </p:txBody>
      </p:sp>
      <p:sp>
        <p:nvSpPr>
          <p:cNvPr id="4" name="Slide Number Placeholder 3">
            <a:extLst>
              <a:ext uri="{FF2B5EF4-FFF2-40B4-BE49-F238E27FC236}">
                <a16:creationId xmlns:a16="http://schemas.microsoft.com/office/drawing/2014/main" xmlns="" id="{6E32A03E-4FE6-46AF-9F26-4E69C39D355B}"/>
              </a:ext>
            </a:extLst>
          </p:cNvPr>
          <p:cNvSpPr>
            <a:spLocks noGrp="1"/>
          </p:cNvSpPr>
          <p:nvPr>
            <p:ph type="sldNum" sz="quarter" idx="12"/>
          </p:nvPr>
        </p:nvSpPr>
        <p:spPr/>
        <p:txBody>
          <a:bodyPr/>
          <a:lstStyle/>
          <a:p>
            <a:fld id="{4DA64541-C3B2-432C-9654-6EF7C08CEE07}" type="slidenum">
              <a:rPr lang="en-US" smtClean="0"/>
              <a:t>39</a:t>
            </a:fld>
            <a:endParaRPr lang="en-US"/>
          </a:p>
        </p:txBody>
      </p:sp>
    </p:spTree>
    <p:extLst>
      <p:ext uri="{BB962C8B-B14F-4D97-AF65-F5344CB8AC3E}">
        <p14:creationId xmlns:p14="http://schemas.microsoft.com/office/powerpoint/2010/main" val="82965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7FFC002-D71A-4A7F-90EE-7423BB6FD9FB}"/>
              </a:ext>
            </a:extLst>
          </p:cNvPr>
          <p:cNvSpPr txBox="1"/>
          <p:nvPr/>
        </p:nvSpPr>
        <p:spPr>
          <a:xfrm>
            <a:off x="190461" y="5924313"/>
            <a:ext cx="11837415" cy="461665"/>
          </a:xfrm>
          <a:prstGeom prst="rect">
            <a:avLst/>
          </a:prstGeom>
          <a:noFill/>
        </p:spPr>
        <p:txBody>
          <a:bodyPr wrap="square" rtlCol="0">
            <a:spAutoFit/>
          </a:bodyPr>
          <a:lstStyle/>
          <a:p>
            <a:r>
              <a:rPr lang="en-US" sz="2400" dirty="0">
                <a:latin typeface="Tempus Sans ITC" panose="04020404030D07020202" pitchFamily="82" charset="0"/>
              </a:rPr>
              <a:t>Tibor </a:t>
            </a:r>
            <a:r>
              <a:rPr lang="en-US" sz="2400" dirty="0" err="1">
                <a:latin typeface="Tempus Sans ITC" panose="04020404030D07020202" pitchFamily="82" charset="0"/>
              </a:rPr>
              <a:t>Kauser</a:t>
            </a:r>
            <a:r>
              <a:rPr lang="en-US" sz="2400" dirty="0">
                <a:latin typeface="Tempus Sans ITC" panose="04020404030D07020202" pitchFamily="82" charset="0"/>
              </a:rPr>
              <a:t>, OFS, Minister General of the Secular Franciscan Order, and General Council</a:t>
            </a:r>
          </a:p>
        </p:txBody>
      </p:sp>
      <p:sp>
        <p:nvSpPr>
          <p:cNvPr id="3" name="TextBox 2">
            <a:extLst>
              <a:ext uri="{FF2B5EF4-FFF2-40B4-BE49-F238E27FC236}">
                <a16:creationId xmlns:a16="http://schemas.microsoft.com/office/drawing/2014/main" xmlns="" id="{689E798A-E7FD-45D2-A27B-B11BCCE4D95D}"/>
              </a:ext>
            </a:extLst>
          </p:cNvPr>
          <p:cNvSpPr txBox="1"/>
          <p:nvPr/>
        </p:nvSpPr>
        <p:spPr>
          <a:xfrm>
            <a:off x="890406" y="818143"/>
            <a:ext cx="6360626" cy="2431435"/>
          </a:xfrm>
          <a:prstGeom prst="rect">
            <a:avLst/>
          </a:prstGeom>
          <a:noFill/>
        </p:spPr>
        <p:txBody>
          <a:bodyPr wrap="square" rtlCol="0">
            <a:spAutoFit/>
          </a:bodyPr>
          <a:lstStyle/>
          <a:p>
            <a:r>
              <a:rPr lang="en-US" sz="2400" dirty="0"/>
              <a:t>“[Service] is not limited to “bureaucratic issues” not to the execution of the “guidelines” of the Council of the high level, but requires</a:t>
            </a:r>
          </a:p>
          <a:p>
            <a:endParaRPr lang="en-US" sz="2000" dirty="0"/>
          </a:p>
          <a:p>
            <a:endParaRPr lang="en-US" sz="2000" dirty="0"/>
          </a:p>
          <a:p>
            <a:endParaRPr lang="en-US" sz="2000" dirty="0"/>
          </a:p>
          <a:p>
            <a:endParaRPr lang="en-US" sz="2000" dirty="0"/>
          </a:p>
        </p:txBody>
      </p:sp>
      <p:sp>
        <p:nvSpPr>
          <p:cNvPr id="4" name="TextBox 3">
            <a:extLst>
              <a:ext uri="{FF2B5EF4-FFF2-40B4-BE49-F238E27FC236}">
                <a16:creationId xmlns:a16="http://schemas.microsoft.com/office/drawing/2014/main" xmlns="" id="{E2153FA9-8606-47A9-A752-F79212C9CAFB}"/>
              </a:ext>
            </a:extLst>
          </p:cNvPr>
          <p:cNvSpPr txBox="1"/>
          <p:nvPr/>
        </p:nvSpPr>
        <p:spPr>
          <a:xfrm rot="21075637">
            <a:off x="-67563" y="2500148"/>
            <a:ext cx="7874645" cy="1015663"/>
          </a:xfrm>
          <a:prstGeom prst="rect">
            <a:avLst/>
          </a:prstGeom>
          <a:noFill/>
        </p:spPr>
        <p:txBody>
          <a:bodyPr wrap="square" rtlCol="0">
            <a:spAutoFit/>
          </a:bodyPr>
          <a:lstStyle/>
          <a:p>
            <a:pPr algn="ctr"/>
            <a:r>
              <a:rPr lang="en-US" sz="6000" dirty="0">
                <a:solidFill>
                  <a:srgbClr val="FFC000"/>
                </a:solidFill>
                <a:latin typeface="Tempus Sans ITC" panose="04020404030D07020202" pitchFamily="82" charset="0"/>
              </a:rPr>
              <a:t>Prophetic Creativity</a:t>
            </a:r>
          </a:p>
        </p:txBody>
      </p:sp>
      <p:sp>
        <p:nvSpPr>
          <p:cNvPr id="5" name="TextBox 4">
            <a:extLst>
              <a:ext uri="{FF2B5EF4-FFF2-40B4-BE49-F238E27FC236}">
                <a16:creationId xmlns:a16="http://schemas.microsoft.com/office/drawing/2014/main" xmlns="" id="{0A52E3CD-1ED9-42A8-B871-A538764DAB21}"/>
              </a:ext>
            </a:extLst>
          </p:cNvPr>
          <p:cNvSpPr txBox="1"/>
          <p:nvPr/>
        </p:nvSpPr>
        <p:spPr>
          <a:xfrm>
            <a:off x="2150510" y="3850021"/>
            <a:ext cx="6074611" cy="1938992"/>
          </a:xfrm>
          <a:prstGeom prst="rect">
            <a:avLst/>
          </a:prstGeom>
          <a:noFill/>
        </p:spPr>
        <p:txBody>
          <a:bodyPr wrap="square" rtlCol="0">
            <a:spAutoFit/>
          </a:bodyPr>
          <a:lstStyle/>
          <a:p>
            <a:r>
              <a:rPr lang="en-US" sz="2400" dirty="0"/>
              <a:t>for the realization of the Secular Franciscan life, both as individuals and as Fraternity, </a:t>
            </a:r>
            <a:r>
              <a:rPr lang="en-US" sz="2400" dirty="0">
                <a:solidFill>
                  <a:srgbClr val="FFC000"/>
                </a:solidFill>
              </a:rPr>
              <a:t>consistent with the </a:t>
            </a:r>
            <a:r>
              <a:rPr lang="en-US" sz="2400" b="1" dirty="0">
                <a:solidFill>
                  <a:srgbClr val="FFC000"/>
                </a:solidFill>
              </a:rPr>
              <a:t>Gospel </a:t>
            </a:r>
            <a:r>
              <a:rPr lang="en-US" sz="2400" dirty="0">
                <a:solidFill>
                  <a:srgbClr val="FFC000"/>
                </a:solidFill>
              </a:rPr>
              <a:t>and the </a:t>
            </a:r>
            <a:r>
              <a:rPr lang="en-US" sz="2400" b="1" dirty="0">
                <a:solidFill>
                  <a:srgbClr val="FFC000"/>
                </a:solidFill>
              </a:rPr>
              <a:t>Magisterium</a:t>
            </a:r>
            <a:r>
              <a:rPr lang="en-US" sz="2400" dirty="0">
                <a:solidFill>
                  <a:srgbClr val="FFC000"/>
                </a:solidFill>
              </a:rPr>
              <a:t> of the Church </a:t>
            </a:r>
            <a:r>
              <a:rPr lang="en-US" sz="2400" dirty="0"/>
              <a:t>(</a:t>
            </a:r>
            <a:r>
              <a:rPr lang="en-US" sz="2400" u="sng" dirty="0"/>
              <a:t>Instrumentum Laboris</a:t>
            </a:r>
            <a:r>
              <a:rPr lang="en-US" sz="2400" dirty="0"/>
              <a:t>, p.5, 2021).”</a:t>
            </a:r>
          </a:p>
        </p:txBody>
      </p:sp>
      <p:sp>
        <p:nvSpPr>
          <p:cNvPr id="10" name="TextBox 9">
            <a:extLst>
              <a:ext uri="{FF2B5EF4-FFF2-40B4-BE49-F238E27FC236}">
                <a16:creationId xmlns:a16="http://schemas.microsoft.com/office/drawing/2014/main" xmlns="" id="{70E89B76-C3A3-48DB-AEE4-B8F1A329A35E}"/>
              </a:ext>
            </a:extLst>
          </p:cNvPr>
          <p:cNvSpPr txBox="1"/>
          <p:nvPr/>
        </p:nvSpPr>
        <p:spPr>
          <a:xfrm>
            <a:off x="8337993" y="1116783"/>
            <a:ext cx="3572968" cy="4261757"/>
          </a:xfrm>
          <a:prstGeom prst="rect">
            <a:avLst/>
          </a:prstGeom>
          <a:solidFill>
            <a:schemeClr val="accent4">
              <a:lumMod val="75000"/>
            </a:schemeClr>
          </a:solidFill>
          <a:effectLst>
            <a:outerShdw blurRad="50800" dist="38100" dir="2700000" algn="tl" rotWithShape="0">
              <a:prstClr val="black">
                <a:alpha val="40000"/>
              </a:prstClr>
            </a:outerShdw>
          </a:effectLst>
        </p:spPr>
        <p:txBody>
          <a:bodyPr wrap="square" rtlCol="0">
            <a:spAutoFit/>
          </a:bodyPr>
          <a:lstStyle/>
          <a:p>
            <a:endParaRPr lang="en-US" dirty="0"/>
          </a:p>
        </p:txBody>
      </p:sp>
      <p:pic>
        <p:nvPicPr>
          <p:cNvPr id="8" name="Picture 7">
            <a:extLst>
              <a:ext uri="{FF2B5EF4-FFF2-40B4-BE49-F238E27FC236}">
                <a16:creationId xmlns:a16="http://schemas.microsoft.com/office/drawing/2014/main" xmlns="" id="{4949CD95-0418-4800-BD88-6E8B6111AB91}"/>
              </a:ext>
            </a:extLst>
          </p:cNvPr>
          <p:cNvPicPr>
            <a:picLocks noChangeAspect="1"/>
          </p:cNvPicPr>
          <p:nvPr/>
        </p:nvPicPr>
        <p:blipFill>
          <a:blip r:embed="rId3">
            <a:extLst>
              <a:ext uri="{28A0092B-C50C-407E-A947-70E740481C1C}">
                <a14:useLocalDpi xmlns:a14="http://schemas.microsoft.com/office/drawing/2010/main" val="0"/>
              </a:ext>
            </a:extLst>
          </a:blip>
          <a:srcRect l="1931" r="1931"/>
          <a:stretch/>
        </p:blipFill>
        <p:spPr>
          <a:xfrm>
            <a:off x="8507128" y="1279667"/>
            <a:ext cx="3234697" cy="3935987"/>
          </a:xfrm>
          <a:prstGeom prst="rect">
            <a:avLst/>
          </a:prstGeom>
        </p:spPr>
      </p:pic>
      <p:sp>
        <p:nvSpPr>
          <p:cNvPr id="6" name="Slide Number Placeholder 5">
            <a:extLst>
              <a:ext uri="{FF2B5EF4-FFF2-40B4-BE49-F238E27FC236}">
                <a16:creationId xmlns:a16="http://schemas.microsoft.com/office/drawing/2014/main" xmlns="" id="{D2B988F0-9A5E-4B5A-8240-4C7E2DFFDBDE}"/>
              </a:ext>
            </a:extLst>
          </p:cNvPr>
          <p:cNvSpPr>
            <a:spLocks noGrp="1"/>
          </p:cNvSpPr>
          <p:nvPr>
            <p:ph type="sldNum" sz="quarter" idx="12"/>
          </p:nvPr>
        </p:nvSpPr>
        <p:spPr/>
        <p:txBody>
          <a:bodyPr/>
          <a:lstStyle/>
          <a:p>
            <a:fld id="{4DA64541-C3B2-432C-9654-6EF7C08CEE07}" type="slidenum">
              <a:rPr lang="en-US" smtClean="0"/>
              <a:t>4</a:t>
            </a:fld>
            <a:endParaRPr lang="en-US"/>
          </a:p>
        </p:txBody>
      </p:sp>
    </p:spTree>
    <p:extLst>
      <p:ext uri="{BB962C8B-B14F-4D97-AF65-F5344CB8AC3E}">
        <p14:creationId xmlns:p14="http://schemas.microsoft.com/office/powerpoint/2010/main" val="227849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2E48D8-8C01-4F6B-A3A1-431C850799E8}"/>
              </a:ext>
            </a:extLst>
          </p:cNvPr>
          <p:cNvSpPr>
            <a:spLocks noGrp="1"/>
          </p:cNvSpPr>
          <p:nvPr>
            <p:ph type="title"/>
          </p:nvPr>
        </p:nvSpPr>
        <p:spPr>
          <a:xfrm>
            <a:off x="296861" y="474009"/>
            <a:ext cx="3227389" cy="4576482"/>
          </a:xfrm>
        </p:spPr>
        <p:txBody>
          <a:bodyPr>
            <a:normAutofit fontScale="90000"/>
          </a:bodyPr>
          <a:lstStyle/>
          <a:p>
            <a:r>
              <a:rPr lang="en-US" sz="2800" dirty="0">
                <a:solidFill>
                  <a:srgbClr val="FFC000"/>
                </a:solidFill>
                <a:latin typeface="Tempus Sans ITC" panose="04020404030D07020202" pitchFamily="82" charset="0"/>
              </a:rPr>
              <a:t>     2 “What is </a:t>
            </a:r>
            <a:r>
              <a:rPr lang="en-US" sz="2800" b="1" i="1" dirty="0">
                <a:solidFill>
                  <a:srgbClr val="FFC000"/>
                </a:solidFill>
                <a:latin typeface="Tempus Sans ITC" panose="04020404030D07020202" pitchFamily="82" charset="0"/>
              </a:rPr>
              <a:t>prophetic creativity</a:t>
            </a:r>
            <a:r>
              <a:rPr lang="en-US" sz="2800" dirty="0">
                <a:solidFill>
                  <a:srgbClr val="FFC000"/>
                </a:solidFill>
                <a:latin typeface="Tempus Sans ITC" panose="04020404030D07020202" pitchFamily="82" charset="0"/>
              </a:rPr>
              <a:t>?  ………… It is innovative action we take in response to the Holy Spirit working within us.”</a:t>
            </a:r>
            <a:br>
              <a:rPr lang="en-US" sz="2800" dirty="0">
                <a:solidFill>
                  <a:srgbClr val="FFC000"/>
                </a:solidFill>
                <a:latin typeface="Tempus Sans ITC" panose="04020404030D07020202" pitchFamily="82" charset="0"/>
              </a:rPr>
            </a:br>
            <a:r>
              <a:rPr lang="en-US" sz="2800" dirty="0">
                <a:solidFill>
                  <a:srgbClr val="FFC000"/>
                </a:solidFill>
                <a:latin typeface="Tempus Sans ITC" panose="04020404030D07020202" pitchFamily="82" charset="0"/>
              </a:rPr>
              <a:t/>
            </a:r>
            <a:br>
              <a:rPr lang="en-US" sz="2800" dirty="0">
                <a:solidFill>
                  <a:srgbClr val="FFC000"/>
                </a:solidFill>
                <a:latin typeface="Tempus Sans ITC" panose="04020404030D07020202" pitchFamily="82" charset="0"/>
              </a:rPr>
            </a:br>
            <a:r>
              <a:rPr lang="en-US" sz="2800" dirty="0">
                <a:solidFill>
                  <a:srgbClr val="FFC000"/>
                </a:solidFill>
                <a:latin typeface="Tempus Sans ITC" panose="04020404030D07020202" pitchFamily="82" charset="0"/>
              </a:rPr>
              <a:t>“This “full realization” is the renewal we long for.”      </a:t>
            </a:r>
            <a:br>
              <a:rPr lang="en-US" sz="2800" dirty="0">
                <a:solidFill>
                  <a:srgbClr val="FFC000"/>
                </a:solidFill>
                <a:latin typeface="Tempus Sans ITC" panose="04020404030D07020202" pitchFamily="82" charset="0"/>
              </a:rPr>
            </a:br>
            <a:endParaRPr lang="en-US" sz="2800" dirty="0">
              <a:solidFill>
                <a:srgbClr val="FFC000"/>
              </a:solidFill>
              <a:latin typeface="Tempus Sans ITC" panose="04020404030D07020202" pitchFamily="82" charset="0"/>
            </a:endParaRPr>
          </a:p>
        </p:txBody>
      </p:sp>
      <p:sp>
        <p:nvSpPr>
          <p:cNvPr id="3" name="TextBox 2">
            <a:extLst>
              <a:ext uri="{FF2B5EF4-FFF2-40B4-BE49-F238E27FC236}">
                <a16:creationId xmlns:a16="http://schemas.microsoft.com/office/drawing/2014/main" xmlns="" id="{A19DC8F1-7348-43D5-B386-6A8A010B8E9D}"/>
              </a:ext>
            </a:extLst>
          </p:cNvPr>
          <p:cNvSpPr txBox="1"/>
          <p:nvPr/>
        </p:nvSpPr>
        <p:spPr>
          <a:xfrm>
            <a:off x="4149719" y="888084"/>
            <a:ext cx="7289800" cy="5940088"/>
          </a:xfrm>
          <a:prstGeom prst="rect">
            <a:avLst/>
          </a:prstGeom>
          <a:noFill/>
        </p:spPr>
        <p:txBody>
          <a:bodyPr wrap="square" rtlCol="0">
            <a:spAutoFit/>
          </a:bodyPr>
          <a:lstStyle/>
          <a:p>
            <a:r>
              <a:rPr lang="en-US" sz="2400" dirty="0"/>
              <a:t>Would you agree that</a:t>
            </a:r>
            <a:r>
              <a:rPr lang="en-US" sz="2400" dirty="0">
                <a:solidFill>
                  <a:srgbClr val="00B0F0"/>
                </a:solidFill>
              </a:rPr>
              <a:t> </a:t>
            </a:r>
            <a:r>
              <a:rPr lang="en-US" sz="2400" b="1" i="1" dirty="0">
                <a:solidFill>
                  <a:srgbClr val="00B0F0"/>
                </a:solidFill>
              </a:rPr>
              <a:t>prophetic creativity</a:t>
            </a:r>
            <a:r>
              <a:rPr lang="en-US" sz="2400" dirty="0">
                <a:solidFill>
                  <a:srgbClr val="00B0F0"/>
                </a:solidFill>
              </a:rPr>
              <a:t> </a:t>
            </a:r>
            <a:r>
              <a:rPr lang="en-US" sz="2400" dirty="0"/>
              <a:t>requires personal interaction to bear fruit?</a:t>
            </a:r>
          </a:p>
          <a:p>
            <a:endParaRPr lang="en-US" sz="2400" dirty="0"/>
          </a:p>
          <a:p>
            <a:r>
              <a:rPr lang="en-US" sz="2400" dirty="0"/>
              <a:t>What specific ways might we an Order be more responsive to the voice of the Holy Spirit?  How might we be more proactive in limiting the effects of  </a:t>
            </a:r>
            <a:r>
              <a:rPr lang="en-US" sz="2400" i="1" dirty="0"/>
              <a:t>competitive </a:t>
            </a:r>
            <a:r>
              <a:rPr lang="en-US" sz="2400" dirty="0"/>
              <a:t>voices from our surrounding culture?</a:t>
            </a:r>
          </a:p>
          <a:p>
            <a:endParaRPr lang="en-US" sz="2400" dirty="0"/>
          </a:p>
          <a:p>
            <a:r>
              <a:rPr lang="en-US" sz="2400" dirty="0"/>
              <a:t>“Our hearts are restless until . . . ” and our Franciscan hearts are also restless.  Identify specific ways we as an Order </a:t>
            </a:r>
            <a:r>
              <a:rPr lang="en-US" sz="2400" dirty="0" smtClean="0"/>
              <a:t>can</a:t>
            </a:r>
            <a:r>
              <a:rPr lang="en-US" sz="2400" dirty="0" smtClean="0"/>
              <a:t> </a:t>
            </a:r>
            <a:r>
              <a:rPr lang="en-US" sz="2400" dirty="0"/>
              <a:t>bring about the renewal we long for.  </a:t>
            </a:r>
            <a:r>
              <a:rPr lang="en-US" sz="2000" dirty="0">
                <a:solidFill>
                  <a:srgbClr val="FFC000"/>
                </a:solidFill>
              </a:rPr>
              <a:t>“Where can we learn the notes of this new piece of music?(CL).”</a:t>
            </a:r>
            <a:endParaRPr lang="en-US" sz="2400" dirty="0"/>
          </a:p>
          <a:p>
            <a:endParaRPr lang="en-US" sz="2400" dirty="0"/>
          </a:p>
          <a:p>
            <a:endParaRPr lang="en-US" sz="2400" dirty="0"/>
          </a:p>
          <a:p>
            <a:endParaRPr lang="en-US" sz="2400" dirty="0"/>
          </a:p>
          <a:p>
            <a:endParaRPr lang="en-US" sz="2400" dirty="0"/>
          </a:p>
        </p:txBody>
      </p:sp>
      <p:sp>
        <p:nvSpPr>
          <p:cNvPr id="4" name="Slide Number Placeholder 3">
            <a:extLst>
              <a:ext uri="{FF2B5EF4-FFF2-40B4-BE49-F238E27FC236}">
                <a16:creationId xmlns:a16="http://schemas.microsoft.com/office/drawing/2014/main" xmlns="" id="{B03CB86A-23AC-4925-9C02-6B7E1B68A2A2}"/>
              </a:ext>
            </a:extLst>
          </p:cNvPr>
          <p:cNvSpPr>
            <a:spLocks noGrp="1"/>
          </p:cNvSpPr>
          <p:nvPr>
            <p:ph type="sldNum" sz="quarter" idx="12"/>
          </p:nvPr>
        </p:nvSpPr>
        <p:spPr/>
        <p:txBody>
          <a:bodyPr/>
          <a:lstStyle/>
          <a:p>
            <a:fld id="{4DA64541-C3B2-432C-9654-6EF7C08CEE07}" type="slidenum">
              <a:rPr lang="en-US" smtClean="0"/>
              <a:t>40</a:t>
            </a:fld>
            <a:endParaRPr lang="en-US"/>
          </a:p>
        </p:txBody>
      </p:sp>
    </p:spTree>
    <p:extLst>
      <p:ext uri="{BB962C8B-B14F-4D97-AF65-F5344CB8AC3E}">
        <p14:creationId xmlns:p14="http://schemas.microsoft.com/office/powerpoint/2010/main" val="368435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F694A-6C54-4A7E-989E-6A7B91FF6650}"/>
              </a:ext>
            </a:extLst>
          </p:cNvPr>
          <p:cNvSpPr>
            <a:spLocks noGrp="1"/>
          </p:cNvSpPr>
          <p:nvPr>
            <p:ph type="title"/>
          </p:nvPr>
        </p:nvSpPr>
        <p:spPr>
          <a:xfrm>
            <a:off x="342900" y="735726"/>
            <a:ext cx="3251200" cy="5386548"/>
          </a:xfrm>
        </p:spPr>
        <p:txBody>
          <a:bodyPr>
            <a:normAutofit fontScale="90000"/>
          </a:bodyPr>
          <a:lstStyle/>
          <a:p>
            <a:r>
              <a:rPr lang="en-US" sz="2800" dirty="0">
                <a:solidFill>
                  <a:srgbClr val="FFC000"/>
                </a:solidFill>
                <a:latin typeface="Tempus Sans ITC" panose="04020404030D07020202" pitchFamily="82" charset="0"/>
              </a:rPr>
              <a:t>3)     In the quote at the end of the article, Pope Francis says this:</a:t>
            </a:r>
            <a:br>
              <a:rPr lang="en-US" sz="2800" dirty="0">
                <a:solidFill>
                  <a:srgbClr val="FFC000"/>
                </a:solidFill>
                <a:latin typeface="Tempus Sans ITC" panose="04020404030D07020202" pitchFamily="82" charset="0"/>
              </a:rPr>
            </a:br>
            <a:r>
              <a:rPr lang="en-US" sz="2800" dirty="0">
                <a:solidFill>
                  <a:srgbClr val="FFC000"/>
                </a:solidFill>
                <a:latin typeface="Tempus Sans ITC" panose="04020404030D07020202" pitchFamily="82" charset="0"/>
              </a:rPr>
              <a:t>“We will never move forward if we do not have the courage to break the molds, for our God impels us to do the following: </a:t>
            </a:r>
            <a:r>
              <a:rPr lang="en-US" sz="2800" b="1" i="1" dirty="0">
                <a:solidFill>
                  <a:srgbClr val="FFC000"/>
                </a:solidFill>
                <a:latin typeface="Tempus Sans ITC" panose="04020404030D07020202" pitchFamily="82" charset="0"/>
              </a:rPr>
              <a:t>to be creative about the future.</a:t>
            </a:r>
            <a:r>
              <a:rPr lang="en-US" sz="2800" dirty="0">
                <a:solidFill>
                  <a:srgbClr val="FFC000"/>
                </a:solidFill>
                <a:latin typeface="Tempus Sans ITC" panose="04020404030D07020202" pitchFamily="82" charset="0"/>
              </a:rPr>
              <a:t>”</a:t>
            </a:r>
            <a:br>
              <a:rPr lang="en-US" sz="2800" dirty="0">
                <a:solidFill>
                  <a:srgbClr val="FFC000"/>
                </a:solidFill>
                <a:latin typeface="Tempus Sans ITC" panose="04020404030D07020202" pitchFamily="82" charset="0"/>
              </a:rPr>
            </a:br>
            <a:endParaRPr lang="en-US" sz="2800" dirty="0">
              <a:solidFill>
                <a:srgbClr val="FFC000"/>
              </a:solidFill>
              <a:latin typeface="Tempus Sans ITC" panose="04020404030D07020202" pitchFamily="82" charset="0"/>
            </a:endParaRPr>
          </a:p>
        </p:txBody>
      </p:sp>
      <p:sp>
        <p:nvSpPr>
          <p:cNvPr id="3" name="TextBox 2">
            <a:extLst>
              <a:ext uri="{FF2B5EF4-FFF2-40B4-BE49-F238E27FC236}">
                <a16:creationId xmlns:a16="http://schemas.microsoft.com/office/drawing/2014/main" xmlns="" id="{7214C47A-94F7-495F-83F6-95E97047144B}"/>
              </a:ext>
            </a:extLst>
          </p:cNvPr>
          <p:cNvSpPr txBox="1"/>
          <p:nvPr/>
        </p:nvSpPr>
        <p:spPr>
          <a:xfrm>
            <a:off x="3924300" y="612844"/>
            <a:ext cx="7924800" cy="5262979"/>
          </a:xfrm>
          <a:prstGeom prst="rect">
            <a:avLst/>
          </a:prstGeom>
          <a:noFill/>
        </p:spPr>
        <p:txBody>
          <a:bodyPr wrap="square" rtlCol="0">
            <a:spAutoFit/>
          </a:bodyPr>
          <a:lstStyle/>
          <a:p>
            <a:r>
              <a:rPr lang="en-US" sz="2400" dirty="0"/>
              <a:t>Are you open to “breaking molds”                                                 order to better serve your members? </a:t>
            </a:r>
            <a:br>
              <a:rPr lang="en-US" sz="2400" dirty="0"/>
            </a:br>
            <a:endParaRPr lang="en-US" sz="2400" dirty="0"/>
          </a:p>
          <a:p>
            <a:r>
              <a:rPr lang="en-US" sz="2400" dirty="0"/>
              <a:t>Being creative is not easy.  Not everyone is gifted in that area.  If you are a leader, but you are not sure how to implement </a:t>
            </a:r>
            <a:r>
              <a:rPr lang="en-US" sz="2400" b="1" i="1" dirty="0">
                <a:solidFill>
                  <a:srgbClr val="00B0F0"/>
                </a:solidFill>
              </a:rPr>
              <a:t>prophetic creativity, </a:t>
            </a:r>
            <a:r>
              <a:rPr lang="en-US" sz="2400" dirty="0"/>
              <a:t>dialogue with your brothers and sisters to find some common ground and innovative ideas.</a:t>
            </a:r>
          </a:p>
          <a:p>
            <a:endParaRPr lang="en-US" sz="2400" i="1" dirty="0"/>
          </a:p>
          <a:p>
            <a:r>
              <a:rPr lang="en-US" sz="2400" dirty="0"/>
              <a:t>If you are willing to engage in “a season of </a:t>
            </a:r>
            <a:r>
              <a:rPr lang="en-US" sz="2400" b="1" i="1" dirty="0"/>
              <a:t>prophetic creativity</a:t>
            </a:r>
            <a:r>
              <a:rPr lang="en-US" sz="2400" dirty="0"/>
              <a:t>,” brainstorm with your brothers and sisters a list of possibilities –don’t be afraid to list what seems to be impossible and incredulous. </a:t>
            </a:r>
            <a:r>
              <a:rPr lang="en-US" sz="2400" dirty="0">
                <a:solidFill>
                  <a:srgbClr val="FFC000"/>
                </a:solidFill>
              </a:rPr>
              <a:t>Don’t forget</a:t>
            </a:r>
            <a:r>
              <a:rPr lang="en-US" sz="2400" b="1" dirty="0">
                <a:solidFill>
                  <a:srgbClr val="FFC000"/>
                </a:solidFill>
              </a:rPr>
              <a:t>:   HOPE IS BOLD!</a:t>
            </a:r>
            <a:r>
              <a:rPr lang="en-US" sz="2400" b="1" dirty="0"/>
              <a:t/>
            </a:r>
            <a:br>
              <a:rPr lang="en-US" sz="2400" b="1" dirty="0"/>
            </a:br>
            <a:endParaRPr lang="en-US" sz="2400" b="1" dirty="0"/>
          </a:p>
        </p:txBody>
      </p:sp>
      <p:sp>
        <p:nvSpPr>
          <p:cNvPr id="4" name="Slide Number Placeholder 3">
            <a:extLst>
              <a:ext uri="{FF2B5EF4-FFF2-40B4-BE49-F238E27FC236}">
                <a16:creationId xmlns:a16="http://schemas.microsoft.com/office/drawing/2014/main" xmlns="" id="{2AFE9B7A-0AF6-4055-AB84-36B917E07C16}"/>
              </a:ext>
            </a:extLst>
          </p:cNvPr>
          <p:cNvSpPr>
            <a:spLocks noGrp="1"/>
          </p:cNvSpPr>
          <p:nvPr>
            <p:ph type="sldNum" sz="quarter" idx="12"/>
          </p:nvPr>
        </p:nvSpPr>
        <p:spPr/>
        <p:txBody>
          <a:bodyPr/>
          <a:lstStyle/>
          <a:p>
            <a:fld id="{4DA64541-C3B2-432C-9654-6EF7C08CEE07}" type="slidenum">
              <a:rPr lang="en-US" smtClean="0"/>
              <a:t>41</a:t>
            </a:fld>
            <a:endParaRPr lang="en-US"/>
          </a:p>
        </p:txBody>
      </p:sp>
    </p:spTree>
    <p:extLst>
      <p:ext uri="{BB962C8B-B14F-4D97-AF65-F5344CB8AC3E}">
        <p14:creationId xmlns:p14="http://schemas.microsoft.com/office/powerpoint/2010/main" val="172880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D37C0F1-AD61-4009-A931-C3EEEC49103D}"/>
              </a:ext>
            </a:extLst>
          </p:cNvPr>
          <p:cNvSpPr txBox="1"/>
          <p:nvPr/>
        </p:nvSpPr>
        <p:spPr>
          <a:xfrm>
            <a:off x="2001370" y="363915"/>
            <a:ext cx="8189259" cy="6494085"/>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t>where “the Holy Spirit leads us” (4)</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”going forth as witnesses and instruments . . .” (6)</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“united . . .” and “motivated by the dynamic power of the Gospel”(7)</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“by means of that radical interior change . . .”(7)</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In “prayer and contemplation” (7)</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“going from Gospel to life and life to Gospel (10-12)</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“selfless service”(14)</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“promoting justice be the testimony of their human lives and their courageous initiatives: (15)</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“mindful that they are bearers of peace”(19)</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“messengers of perfect joy(19)</a:t>
            </a:r>
          </a:p>
          <a:p>
            <a:endParaRPr lang="en-US" dirty="0"/>
          </a:p>
        </p:txBody>
      </p:sp>
      <p:sp>
        <p:nvSpPr>
          <p:cNvPr id="6" name="TextBox 5">
            <a:extLst>
              <a:ext uri="{FF2B5EF4-FFF2-40B4-BE49-F238E27FC236}">
                <a16:creationId xmlns:a16="http://schemas.microsoft.com/office/drawing/2014/main" xmlns="" id="{963EFC9D-BA4F-48AA-BAB0-F3483E30420E}"/>
              </a:ext>
            </a:extLst>
          </p:cNvPr>
          <p:cNvSpPr txBox="1"/>
          <p:nvPr/>
        </p:nvSpPr>
        <p:spPr>
          <a:xfrm rot="16200000">
            <a:off x="-1791241" y="2224036"/>
            <a:ext cx="5943600" cy="646331"/>
          </a:xfrm>
          <a:prstGeom prst="rect">
            <a:avLst/>
          </a:prstGeom>
          <a:noFill/>
        </p:spPr>
        <p:txBody>
          <a:bodyPr wrap="square" rtlCol="0">
            <a:spAutoFit/>
          </a:bodyPr>
          <a:lstStyle/>
          <a:p>
            <a:r>
              <a:rPr lang="en-US" sz="3600" dirty="0">
                <a:solidFill>
                  <a:srgbClr val="FFC000"/>
                </a:solidFill>
                <a:latin typeface="Tempus Sans ITC" panose="04020404030D07020202" pitchFamily="82" charset="0"/>
              </a:rPr>
              <a:t>Secular Franciscan Rule</a:t>
            </a:r>
          </a:p>
        </p:txBody>
      </p:sp>
      <p:sp>
        <p:nvSpPr>
          <p:cNvPr id="2" name="Slide Number Placeholder 1">
            <a:extLst>
              <a:ext uri="{FF2B5EF4-FFF2-40B4-BE49-F238E27FC236}">
                <a16:creationId xmlns:a16="http://schemas.microsoft.com/office/drawing/2014/main" xmlns="" id="{64101527-26D5-4217-A46E-8E7FB20D016E}"/>
              </a:ext>
            </a:extLst>
          </p:cNvPr>
          <p:cNvSpPr>
            <a:spLocks noGrp="1"/>
          </p:cNvSpPr>
          <p:nvPr>
            <p:ph type="sldNum" sz="quarter" idx="12"/>
          </p:nvPr>
        </p:nvSpPr>
        <p:spPr/>
        <p:txBody>
          <a:bodyPr/>
          <a:lstStyle/>
          <a:p>
            <a:fld id="{4DA64541-C3B2-432C-9654-6EF7C08CEE07}" type="slidenum">
              <a:rPr lang="en-US" smtClean="0"/>
              <a:t>42</a:t>
            </a:fld>
            <a:endParaRPr lang="en-US"/>
          </a:p>
        </p:txBody>
      </p:sp>
    </p:spTree>
    <p:extLst>
      <p:ext uri="{BB962C8B-B14F-4D97-AF65-F5344CB8AC3E}">
        <p14:creationId xmlns:p14="http://schemas.microsoft.com/office/powerpoint/2010/main" val="2971596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F0D2BE-30A4-409D-B463-F2986D8AC68F}"/>
              </a:ext>
            </a:extLst>
          </p:cNvPr>
          <p:cNvSpPr>
            <a:spLocks noGrp="1"/>
          </p:cNvSpPr>
          <p:nvPr>
            <p:ph type="ctrTitle"/>
          </p:nvPr>
        </p:nvSpPr>
        <p:spPr>
          <a:xfrm>
            <a:off x="5423062" y="1388672"/>
            <a:ext cx="5412764" cy="2397265"/>
          </a:xfrm>
        </p:spPr>
        <p:txBody>
          <a:bodyPr vert="horz" lIns="91440" tIns="45720" rIns="91440" bIns="45720" rtlCol="0" anchor="b">
            <a:noAutofit/>
          </a:bodyPr>
          <a:lstStyle/>
          <a:p>
            <a:pPr algn="ctr">
              <a:lnSpc>
                <a:spcPct val="90000"/>
              </a:lnSpc>
            </a:pPr>
            <a:r>
              <a:rPr lang="en-US" sz="5400" dirty="0">
                <a:latin typeface="Tempus Sans ITC" panose="04020404030D07020202" pitchFamily="82" charset="0"/>
              </a:rPr>
              <a:t>A Call to </a:t>
            </a:r>
            <a:br>
              <a:rPr lang="en-US" sz="5400" dirty="0">
                <a:latin typeface="Tempus Sans ITC" panose="04020404030D07020202" pitchFamily="82" charset="0"/>
              </a:rPr>
            </a:br>
            <a:r>
              <a:rPr lang="en-US" sz="5400" dirty="0">
                <a:solidFill>
                  <a:schemeClr val="tx1"/>
                </a:solidFill>
                <a:latin typeface="Tempus Sans ITC" panose="04020404030D07020202" pitchFamily="82" charset="0"/>
              </a:rPr>
              <a:t>Prophetic Creativity</a:t>
            </a:r>
          </a:p>
        </p:txBody>
      </p:sp>
      <p:sp>
        <p:nvSpPr>
          <p:cNvPr id="3" name="Subtitle 2">
            <a:extLst>
              <a:ext uri="{FF2B5EF4-FFF2-40B4-BE49-F238E27FC236}">
                <a16:creationId xmlns:a16="http://schemas.microsoft.com/office/drawing/2014/main" xmlns="" id="{AEAFEC88-5813-452B-A23E-4A51F0B95280}"/>
              </a:ext>
            </a:extLst>
          </p:cNvPr>
          <p:cNvSpPr>
            <a:spLocks noGrp="1"/>
          </p:cNvSpPr>
          <p:nvPr>
            <p:ph type="subTitle" idx="1"/>
          </p:nvPr>
        </p:nvSpPr>
        <p:spPr>
          <a:xfrm>
            <a:off x="5154047" y="4162253"/>
            <a:ext cx="6402592" cy="1118843"/>
          </a:xfrm>
        </p:spPr>
        <p:txBody>
          <a:bodyPr vert="horz" lIns="91440" tIns="45720" rIns="91440" bIns="45720" rtlCol="0" anchor="t">
            <a:normAutofit/>
          </a:bodyPr>
          <a:lstStyle/>
          <a:p>
            <a:pPr algn="l"/>
            <a:r>
              <a:rPr lang="en-US" dirty="0"/>
              <a:t>“Our God is the God of Surprises”</a:t>
            </a:r>
          </a:p>
          <a:p>
            <a:pPr algn="ctr">
              <a:spcBef>
                <a:spcPts val="600"/>
              </a:spcBef>
            </a:pPr>
            <a:r>
              <a:rPr lang="en-US" dirty="0"/>
              <a:t>                               </a:t>
            </a:r>
            <a:r>
              <a:rPr lang="en-US" sz="2400" dirty="0"/>
              <a:t>- Pope Francis</a:t>
            </a:r>
          </a:p>
          <a:p>
            <a:endParaRPr lang="en-US" dirty="0"/>
          </a:p>
        </p:txBody>
      </p:sp>
      <p:sp>
        <p:nvSpPr>
          <p:cNvPr id="4" name="TextBox 3">
            <a:extLst>
              <a:ext uri="{FF2B5EF4-FFF2-40B4-BE49-F238E27FC236}">
                <a16:creationId xmlns:a16="http://schemas.microsoft.com/office/drawing/2014/main" xmlns="" id="{A6DB4C40-91BB-419C-882A-D92847634478}"/>
              </a:ext>
            </a:extLst>
          </p:cNvPr>
          <p:cNvSpPr txBox="1"/>
          <p:nvPr/>
        </p:nvSpPr>
        <p:spPr>
          <a:xfrm>
            <a:off x="1154955" y="5882185"/>
            <a:ext cx="8825658" cy="523220"/>
          </a:xfrm>
          <a:prstGeom prst="rect">
            <a:avLst/>
          </a:prstGeom>
          <a:noFill/>
        </p:spPr>
        <p:txBody>
          <a:bodyPr wrap="square" rtlCol="0">
            <a:spAutoFit/>
          </a:bodyPr>
          <a:lstStyle/>
          <a:p>
            <a:pPr algn="ctr">
              <a:spcAft>
                <a:spcPts val="600"/>
              </a:spcAft>
            </a:pPr>
            <a:r>
              <a:rPr lang="en-US" sz="2800" dirty="0">
                <a:latin typeface="Tempus Sans ITC" panose="04020404030D07020202" pitchFamily="82" charset="0"/>
              </a:rPr>
              <a:t>Summary: Message of Jan Parker, OFS, National Minister</a:t>
            </a:r>
          </a:p>
        </p:txBody>
      </p:sp>
      <p:sp>
        <p:nvSpPr>
          <p:cNvPr id="6" name="TextBox 5">
            <a:extLst>
              <a:ext uri="{FF2B5EF4-FFF2-40B4-BE49-F238E27FC236}">
                <a16:creationId xmlns:a16="http://schemas.microsoft.com/office/drawing/2014/main" xmlns="" id="{8988B4BD-8CD9-4946-9963-7832080D475B}"/>
              </a:ext>
            </a:extLst>
          </p:cNvPr>
          <p:cNvSpPr txBox="1"/>
          <p:nvPr/>
        </p:nvSpPr>
        <p:spPr>
          <a:xfrm>
            <a:off x="1154955" y="1244112"/>
            <a:ext cx="3572968" cy="4261757"/>
          </a:xfrm>
          <a:prstGeom prst="rect">
            <a:avLst/>
          </a:prstGeom>
          <a:solidFill>
            <a:schemeClr val="accent4">
              <a:lumMod val="75000"/>
            </a:schemeClr>
          </a:solidFill>
          <a:effectLst>
            <a:outerShdw blurRad="50800" dist="38100" dir="2700000" algn="tl" rotWithShape="0">
              <a:prstClr val="black">
                <a:alpha val="40000"/>
              </a:prstClr>
            </a:outerShdw>
          </a:effectLst>
        </p:spPr>
        <p:txBody>
          <a:bodyPr wrap="square" rtlCol="0">
            <a:spAutoFit/>
          </a:bodyPr>
          <a:lstStyle/>
          <a:p>
            <a:endParaRPr lang="en-US" dirty="0"/>
          </a:p>
        </p:txBody>
      </p:sp>
      <p:pic>
        <p:nvPicPr>
          <p:cNvPr id="8" name="Picture 2" descr="AU USA. Going from Gospel to Life and Life to the Gospel. See Christ! Be  Christ! Winter Issue 96 - PDF Free Download">
            <a:extLst>
              <a:ext uri="{FF2B5EF4-FFF2-40B4-BE49-F238E27FC236}">
                <a16:creationId xmlns:a16="http://schemas.microsoft.com/office/drawing/2014/main" xmlns="" id="{DB4EC419-5360-4F6A-B38B-A2C60DA7F4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2259" r="-2" b="18966"/>
          <a:stretch/>
        </p:blipFill>
        <p:spPr bwMode="auto">
          <a:xfrm>
            <a:off x="1356175" y="1388672"/>
            <a:ext cx="3159555" cy="3957053"/>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276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C95343D-2A4C-4C1C-A925-86557A87756F}"/>
              </a:ext>
            </a:extLst>
          </p:cNvPr>
          <p:cNvSpPr txBox="1"/>
          <p:nvPr/>
        </p:nvSpPr>
        <p:spPr>
          <a:xfrm>
            <a:off x="3529676" y="719939"/>
            <a:ext cx="5918200" cy="1754326"/>
          </a:xfrm>
          <a:prstGeom prst="rect">
            <a:avLst/>
          </a:prstGeom>
          <a:noFill/>
        </p:spPr>
        <p:txBody>
          <a:bodyPr wrap="square" rtlCol="0">
            <a:spAutoFit/>
          </a:bodyPr>
          <a:lstStyle/>
          <a:p>
            <a:r>
              <a:rPr lang="en-US" sz="3600" dirty="0">
                <a:solidFill>
                  <a:schemeClr val="bg2">
                    <a:lumMod val="40000"/>
                    <a:lumOff val="60000"/>
                  </a:schemeClr>
                </a:solidFill>
                <a:latin typeface="Tempus Sans ITC" panose="04020404030D07020202" pitchFamily="82" charset="0"/>
              </a:rPr>
              <a:t>St. Clare:  “Let us be filled with a remarkable happiness and a spiritual joy.”</a:t>
            </a:r>
          </a:p>
        </p:txBody>
      </p:sp>
      <p:sp>
        <p:nvSpPr>
          <p:cNvPr id="3" name="TextBox 2">
            <a:extLst>
              <a:ext uri="{FF2B5EF4-FFF2-40B4-BE49-F238E27FC236}">
                <a16:creationId xmlns:a16="http://schemas.microsoft.com/office/drawing/2014/main" xmlns="" id="{DC657DD6-363B-4D16-8FF4-A3ACCB04EE76}"/>
              </a:ext>
            </a:extLst>
          </p:cNvPr>
          <p:cNvSpPr txBox="1"/>
          <p:nvPr/>
        </p:nvSpPr>
        <p:spPr>
          <a:xfrm>
            <a:off x="6096000" y="3891292"/>
            <a:ext cx="5410200" cy="2246769"/>
          </a:xfrm>
          <a:prstGeom prst="rect">
            <a:avLst/>
          </a:prstGeom>
          <a:noFill/>
        </p:spPr>
        <p:txBody>
          <a:bodyPr wrap="square" rtlCol="0">
            <a:spAutoFit/>
          </a:bodyPr>
          <a:lstStyle/>
          <a:p>
            <a:r>
              <a:rPr lang="en-US" sz="2800" dirty="0"/>
              <a:t>“It is an exciting time for Franciscans as, one after another, God’s gifts to the Franciscan Order </a:t>
            </a:r>
            <a:r>
              <a:rPr lang="en-US" sz="2800" i="1" dirty="0"/>
              <a:t> just keep coming . . . three . . .”</a:t>
            </a:r>
            <a:endParaRPr lang="en-US" sz="2800" dirty="0"/>
          </a:p>
        </p:txBody>
      </p:sp>
      <p:sp>
        <p:nvSpPr>
          <p:cNvPr id="4" name="TextBox 3">
            <a:extLst>
              <a:ext uri="{FF2B5EF4-FFF2-40B4-BE49-F238E27FC236}">
                <a16:creationId xmlns:a16="http://schemas.microsoft.com/office/drawing/2014/main" xmlns="" id="{0510104B-6581-4D67-8209-AD9CDD07ECB8}"/>
              </a:ext>
            </a:extLst>
          </p:cNvPr>
          <p:cNvSpPr txBox="1"/>
          <p:nvPr/>
        </p:nvSpPr>
        <p:spPr>
          <a:xfrm rot="21212110">
            <a:off x="3997699" y="2674948"/>
            <a:ext cx="5410200" cy="1015663"/>
          </a:xfrm>
          <a:prstGeom prst="rect">
            <a:avLst/>
          </a:prstGeom>
          <a:noFill/>
        </p:spPr>
        <p:txBody>
          <a:bodyPr wrap="square" rtlCol="0">
            <a:spAutoFit/>
          </a:bodyPr>
          <a:lstStyle/>
          <a:p>
            <a:r>
              <a:rPr lang="en-US" sz="6000" dirty="0">
                <a:solidFill>
                  <a:srgbClr val="FFC000"/>
                </a:solidFill>
                <a:latin typeface="Tempus Sans ITC" panose="04020404030D07020202" pitchFamily="82" charset="0"/>
              </a:rPr>
              <a:t>Hope is bold!</a:t>
            </a:r>
          </a:p>
        </p:txBody>
      </p:sp>
      <p:pic>
        <p:nvPicPr>
          <p:cNvPr id="8" name="Picture 7">
            <a:extLst>
              <a:ext uri="{FF2B5EF4-FFF2-40B4-BE49-F238E27FC236}">
                <a16:creationId xmlns:a16="http://schemas.microsoft.com/office/drawing/2014/main" xmlns="" id="{84456669-8862-4FFA-85DC-08B14B6268AA}"/>
              </a:ext>
            </a:extLst>
          </p:cNvPr>
          <p:cNvPicPr>
            <a:picLocks noChangeAspect="1"/>
          </p:cNvPicPr>
          <p:nvPr/>
        </p:nvPicPr>
        <p:blipFill>
          <a:blip r:embed="rId3"/>
          <a:stretch>
            <a:fillRect/>
          </a:stretch>
        </p:blipFill>
        <p:spPr>
          <a:xfrm>
            <a:off x="196948" y="436098"/>
            <a:ext cx="3052689" cy="6105378"/>
          </a:xfrm>
          <a:prstGeom prst="rect">
            <a:avLst/>
          </a:prstGeom>
        </p:spPr>
      </p:pic>
      <p:pic>
        <p:nvPicPr>
          <p:cNvPr id="7" name="Picture 6" descr="A painting of a person&#10;&#10;Description automatically generated with low confidence">
            <a:extLst>
              <a:ext uri="{FF2B5EF4-FFF2-40B4-BE49-F238E27FC236}">
                <a16:creationId xmlns:a16="http://schemas.microsoft.com/office/drawing/2014/main" xmlns="" id="{15E579BC-0692-4869-88B8-75E9B35A1DB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44030" y="588165"/>
            <a:ext cx="2647143" cy="5681670"/>
          </a:xfrm>
          <a:prstGeom prst="rect">
            <a:avLst/>
          </a:prstGeom>
        </p:spPr>
      </p:pic>
      <p:sp>
        <p:nvSpPr>
          <p:cNvPr id="5" name="Slide Number Placeholder 4">
            <a:extLst>
              <a:ext uri="{FF2B5EF4-FFF2-40B4-BE49-F238E27FC236}">
                <a16:creationId xmlns:a16="http://schemas.microsoft.com/office/drawing/2014/main" xmlns="" id="{58F0ED65-2940-4690-8F8B-D30C9334C91F}"/>
              </a:ext>
            </a:extLst>
          </p:cNvPr>
          <p:cNvSpPr>
            <a:spLocks noGrp="1"/>
          </p:cNvSpPr>
          <p:nvPr>
            <p:ph type="sldNum" sz="quarter" idx="12"/>
          </p:nvPr>
        </p:nvSpPr>
        <p:spPr/>
        <p:txBody>
          <a:bodyPr/>
          <a:lstStyle/>
          <a:p>
            <a:fld id="{4DA64541-C3B2-432C-9654-6EF7C08CEE07}" type="slidenum">
              <a:rPr lang="en-US" smtClean="0"/>
              <a:t>6</a:t>
            </a:fld>
            <a:endParaRPr lang="en-US"/>
          </a:p>
        </p:txBody>
      </p:sp>
    </p:spTree>
    <p:extLst>
      <p:ext uri="{BB962C8B-B14F-4D97-AF65-F5344CB8AC3E}">
        <p14:creationId xmlns:p14="http://schemas.microsoft.com/office/powerpoint/2010/main" val="245578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303D6AD4-ADA4-4266-8903-AF5E64853E05}"/>
              </a:ext>
            </a:extLst>
          </p:cNvPr>
          <p:cNvSpPr txBox="1"/>
          <p:nvPr/>
        </p:nvSpPr>
        <p:spPr>
          <a:xfrm>
            <a:off x="411924" y="1921466"/>
            <a:ext cx="11368152" cy="2103120"/>
          </a:xfrm>
          <a:prstGeom prst="rect">
            <a:avLst/>
          </a:prstGeom>
          <a:solidFill>
            <a:schemeClr val="accent4">
              <a:lumMod val="75000"/>
            </a:schemeClr>
          </a:solidFill>
          <a:effectLst>
            <a:outerShdw blurRad="50800" dist="38100" dir="2700000" algn="tl" rotWithShape="0">
              <a:prstClr val="black">
                <a:alpha val="40000"/>
              </a:prstClr>
            </a:outerShdw>
          </a:effectLst>
        </p:spPr>
        <p:txBody>
          <a:bodyPr wrap="square" rtlCol="0">
            <a:spAutoFit/>
          </a:bodyPr>
          <a:lstStyle/>
          <a:p>
            <a:endParaRPr lang="en-US" dirty="0"/>
          </a:p>
        </p:txBody>
      </p:sp>
      <p:sp>
        <p:nvSpPr>
          <p:cNvPr id="2" name="Title 1">
            <a:extLst>
              <a:ext uri="{FF2B5EF4-FFF2-40B4-BE49-F238E27FC236}">
                <a16:creationId xmlns:a16="http://schemas.microsoft.com/office/drawing/2014/main" xmlns="" id="{769994CE-EAEF-41A3-A408-F58E595D5952}"/>
              </a:ext>
            </a:extLst>
          </p:cNvPr>
          <p:cNvSpPr>
            <a:spLocks noGrp="1"/>
          </p:cNvSpPr>
          <p:nvPr>
            <p:ph type="title"/>
          </p:nvPr>
        </p:nvSpPr>
        <p:spPr/>
        <p:txBody>
          <a:bodyPr/>
          <a:lstStyle/>
          <a:p>
            <a:r>
              <a:rPr lang="en-US" dirty="0">
                <a:solidFill>
                  <a:srgbClr val="FFC000"/>
                </a:solidFill>
                <a:latin typeface="Tempus Sans ITC" panose="04020404030D07020202" pitchFamily="82" charset="0"/>
              </a:rPr>
              <a:t>The three gifts . . .</a:t>
            </a:r>
          </a:p>
        </p:txBody>
      </p:sp>
      <p:sp>
        <p:nvSpPr>
          <p:cNvPr id="3" name="Text Placeholder 2">
            <a:extLst>
              <a:ext uri="{FF2B5EF4-FFF2-40B4-BE49-F238E27FC236}">
                <a16:creationId xmlns:a16="http://schemas.microsoft.com/office/drawing/2014/main" xmlns="" id="{5997A34F-3DDB-4BE1-8373-A29171203CE3}"/>
              </a:ext>
            </a:extLst>
          </p:cNvPr>
          <p:cNvSpPr>
            <a:spLocks noGrp="1"/>
          </p:cNvSpPr>
          <p:nvPr>
            <p:ph type="body" idx="1"/>
          </p:nvPr>
        </p:nvSpPr>
        <p:spPr>
          <a:xfrm>
            <a:off x="411924" y="4034081"/>
            <a:ext cx="3545557" cy="443475"/>
          </a:xfrm>
        </p:spPr>
        <p:txBody>
          <a:bodyPr/>
          <a:lstStyle/>
          <a:p>
            <a:pPr algn="ctr"/>
            <a:r>
              <a:rPr lang="en-US" dirty="0"/>
              <a:t>“Instrumentum Laboris”</a:t>
            </a:r>
          </a:p>
        </p:txBody>
      </p:sp>
      <p:pic>
        <p:nvPicPr>
          <p:cNvPr id="13" name="Picture Placeholder 12">
            <a:extLst>
              <a:ext uri="{FF2B5EF4-FFF2-40B4-BE49-F238E27FC236}">
                <a16:creationId xmlns:a16="http://schemas.microsoft.com/office/drawing/2014/main" xmlns="" id="{06FD1DE7-CB27-4402-9267-F0B6EED00F40}"/>
              </a:ext>
            </a:extLst>
          </p:cNvPr>
          <p:cNvPicPr>
            <a:picLocks noGrp="1" noChangeAspect="1"/>
          </p:cNvPicPr>
          <p:nvPr>
            <p:ph type="pic" idx="15"/>
          </p:nvPr>
        </p:nvPicPr>
        <p:blipFill>
          <a:blip r:embed="rId3"/>
          <a:srcRect t="3937" b="3937"/>
          <a:stretch>
            <a:fillRect/>
          </a:stretch>
        </p:blipFill>
        <p:spPr>
          <a:xfrm>
            <a:off x="4041744" y="2180962"/>
            <a:ext cx="2940050" cy="1524000"/>
          </a:xfrm>
        </p:spPr>
      </p:pic>
      <p:sp>
        <p:nvSpPr>
          <p:cNvPr id="5" name="Text Placeholder 4">
            <a:extLst>
              <a:ext uri="{FF2B5EF4-FFF2-40B4-BE49-F238E27FC236}">
                <a16:creationId xmlns:a16="http://schemas.microsoft.com/office/drawing/2014/main" xmlns="" id="{3D206D51-11C9-4A8E-A33C-1DA6356B2FDD}"/>
              </a:ext>
            </a:extLst>
          </p:cNvPr>
          <p:cNvSpPr>
            <a:spLocks noGrp="1"/>
          </p:cNvSpPr>
          <p:nvPr>
            <p:ph type="body" sz="half" idx="18"/>
          </p:nvPr>
        </p:nvSpPr>
        <p:spPr>
          <a:xfrm>
            <a:off x="673882" y="4522000"/>
            <a:ext cx="2940050" cy="659189"/>
          </a:xfrm>
        </p:spPr>
        <p:txBody>
          <a:bodyPr>
            <a:normAutofit/>
          </a:bodyPr>
          <a:lstStyle/>
          <a:p>
            <a:pPr algn="ctr"/>
            <a:r>
              <a:rPr lang="en-US" sz="2000" b="1" dirty="0"/>
              <a:t>CIOFS Presidency</a:t>
            </a:r>
          </a:p>
        </p:txBody>
      </p:sp>
      <p:sp>
        <p:nvSpPr>
          <p:cNvPr id="6" name="Text Placeholder 5">
            <a:extLst>
              <a:ext uri="{FF2B5EF4-FFF2-40B4-BE49-F238E27FC236}">
                <a16:creationId xmlns:a16="http://schemas.microsoft.com/office/drawing/2014/main" xmlns="" id="{8F1C69E2-D91A-40D1-9AD8-3D0616C8A0E9}"/>
              </a:ext>
            </a:extLst>
          </p:cNvPr>
          <p:cNvSpPr>
            <a:spLocks noGrp="1"/>
          </p:cNvSpPr>
          <p:nvPr>
            <p:ph type="body" sz="quarter" idx="3"/>
          </p:nvPr>
        </p:nvSpPr>
        <p:spPr>
          <a:xfrm>
            <a:off x="3940066" y="4012375"/>
            <a:ext cx="3180663" cy="465181"/>
          </a:xfrm>
        </p:spPr>
        <p:txBody>
          <a:bodyPr/>
          <a:lstStyle/>
          <a:p>
            <a:pPr algn="ctr"/>
            <a:r>
              <a:rPr lang="en-US" dirty="0"/>
              <a:t>“Fratelli tutti”	</a:t>
            </a:r>
          </a:p>
        </p:txBody>
      </p:sp>
      <p:sp>
        <p:nvSpPr>
          <p:cNvPr id="8" name="Text Placeholder 7">
            <a:extLst>
              <a:ext uri="{FF2B5EF4-FFF2-40B4-BE49-F238E27FC236}">
                <a16:creationId xmlns:a16="http://schemas.microsoft.com/office/drawing/2014/main" xmlns="" id="{A1A6B97A-B924-43C0-9C33-41B93670E889}"/>
              </a:ext>
            </a:extLst>
          </p:cNvPr>
          <p:cNvSpPr>
            <a:spLocks noGrp="1"/>
          </p:cNvSpPr>
          <p:nvPr>
            <p:ph type="body" sz="half" idx="19"/>
          </p:nvPr>
        </p:nvSpPr>
        <p:spPr>
          <a:xfrm>
            <a:off x="4063194" y="4508558"/>
            <a:ext cx="3404406" cy="659189"/>
          </a:xfrm>
        </p:spPr>
        <p:txBody>
          <a:bodyPr>
            <a:normAutofit/>
          </a:bodyPr>
          <a:lstStyle/>
          <a:p>
            <a:pPr algn="ctr"/>
            <a:r>
              <a:rPr lang="en-US" sz="2000" b="1" dirty="0"/>
              <a:t>His Holiness Pope Francis</a:t>
            </a:r>
          </a:p>
        </p:txBody>
      </p:sp>
      <p:sp>
        <p:nvSpPr>
          <p:cNvPr id="9" name="Text Placeholder 8">
            <a:extLst>
              <a:ext uri="{FF2B5EF4-FFF2-40B4-BE49-F238E27FC236}">
                <a16:creationId xmlns:a16="http://schemas.microsoft.com/office/drawing/2014/main" xmlns="" id="{CE12FAE2-3047-4FD8-9A92-0DA5ED360A5B}"/>
              </a:ext>
            </a:extLst>
          </p:cNvPr>
          <p:cNvSpPr>
            <a:spLocks noGrp="1"/>
          </p:cNvSpPr>
          <p:nvPr>
            <p:ph type="body" sz="quarter" idx="13"/>
          </p:nvPr>
        </p:nvSpPr>
        <p:spPr>
          <a:xfrm>
            <a:off x="7916862" y="3862129"/>
            <a:ext cx="2932113" cy="576262"/>
          </a:xfrm>
        </p:spPr>
        <p:txBody>
          <a:bodyPr/>
          <a:lstStyle/>
          <a:p>
            <a:pPr algn="ctr"/>
            <a:r>
              <a:rPr lang="en-US" dirty="0"/>
              <a:t>Christmas Letter </a:t>
            </a:r>
          </a:p>
        </p:txBody>
      </p:sp>
      <p:sp>
        <p:nvSpPr>
          <p:cNvPr id="11" name="Text Placeholder 10">
            <a:extLst>
              <a:ext uri="{FF2B5EF4-FFF2-40B4-BE49-F238E27FC236}">
                <a16:creationId xmlns:a16="http://schemas.microsoft.com/office/drawing/2014/main" xmlns="" id="{239F13C5-62AD-4F9F-B126-74BCBD5B1DF8}"/>
              </a:ext>
            </a:extLst>
          </p:cNvPr>
          <p:cNvSpPr>
            <a:spLocks noGrp="1"/>
          </p:cNvSpPr>
          <p:nvPr>
            <p:ph type="body" sz="half" idx="20"/>
          </p:nvPr>
        </p:nvSpPr>
        <p:spPr>
          <a:xfrm>
            <a:off x="7916862" y="4508558"/>
            <a:ext cx="2935997" cy="659189"/>
          </a:xfrm>
        </p:spPr>
        <p:txBody>
          <a:bodyPr>
            <a:normAutofit/>
          </a:bodyPr>
          <a:lstStyle/>
          <a:p>
            <a:pPr algn="ctr"/>
            <a:r>
              <a:rPr lang="en-US" sz="1800" dirty="0"/>
              <a:t> </a:t>
            </a:r>
            <a:r>
              <a:rPr lang="en-US" sz="2000" b="1" dirty="0"/>
              <a:t>Ministers General</a:t>
            </a:r>
            <a:endParaRPr lang="en-US" sz="1800" b="1" dirty="0"/>
          </a:p>
        </p:txBody>
      </p:sp>
      <p:pic>
        <p:nvPicPr>
          <p:cNvPr id="2052" name="Picture 4" descr="PRESIDENCY – Ordo Franciscanus Saecularis">
            <a:extLst>
              <a:ext uri="{FF2B5EF4-FFF2-40B4-BE49-F238E27FC236}">
                <a16:creationId xmlns:a16="http://schemas.microsoft.com/office/drawing/2014/main" xmlns="" id="{D3784495-BFC0-4D90-BB33-A6EB13809358}"/>
              </a:ext>
            </a:extLst>
          </p:cNvPr>
          <p:cNvPicPr>
            <a:picLocks noGrp="1" noChangeAspect="1" noChangeArrowheads="1"/>
          </p:cNvPicPr>
          <p:nvPr>
            <p:ph type="pic" idx="21"/>
          </p:nvPr>
        </p:nvPicPr>
        <p:blipFill>
          <a:blip r:embed="rId4" cstate="print">
            <a:extLst>
              <a:ext uri="{28A0092B-C50C-407E-A947-70E740481C1C}">
                <a14:useLocalDpi xmlns:a14="http://schemas.microsoft.com/office/drawing/2010/main" val="0"/>
              </a:ext>
            </a:extLst>
          </a:blip>
          <a:srcRect l="11974" r="11974"/>
          <a:stretch>
            <a:fillRect/>
          </a:stretch>
        </p:blipFill>
        <p:spPr bwMode="auto">
          <a:xfrm>
            <a:off x="761572" y="2180962"/>
            <a:ext cx="2930525" cy="1524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1753D6D7-7855-4CFD-80D7-FD82A9F77314}"/>
              </a:ext>
            </a:extLst>
          </p:cNvPr>
          <p:cNvSpPr txBox="1"/>
          <p:nvPr/>
        </p:nvSpPr>
        <p:spPr>
          <a:xfrm>
            <a:off x="3888022" y="5741939"/>
            <a:ext cx="8585200" cy="523220"/>
          </a:xfrm>
          <a:prstGeom prst="rect">
            <a:avLst/>
          </a:prstGeom>
          <a:noFill/>
        </p:spPr>
        <p:txBody>
          <a:bodyPr wrap="square" rtlCol="0">
            <a:spAutoFit/>
          </a:bodyPr>
          <a:lstStyle/>
          <a:p>
            <a:r>
              <a:rPr lang="en-US" sz="2800" dirty="0">
                <a:solidFill>
                  <a:srgbClr val="FFC000"/>
                </a:solidFill>
              </a:rPr>
              <a:t> . . . </a:t>
            </a:r>
            <a:r>
              <a:rPr lang="en-US" sz="2800" dirty="0">
                <a:solidFill>
                  <a:srgbClr val="FFC000"/>
                </a:solidFill>
                <a:latin typeface="Tahoma" panose="020B0604030504040204" pitchFamily="34" charset="0"/>
                <a:ea typeface="Tahoma" panose="020B0604030504040204" pitchFamily="34" charset="0"/>
                <a:cs typeface="Tahoma" panose="020B0604030504040204" pitchFamily="34" charset="0"/>
              </a:rPr>
              <a:t>God is continuing to chart our course.</a:t>
            </a:r>
            <a:endParaRPr lang="en-US" sz="2800" dirty="0">
              <a:solidFill>
                <a:srgbClr val="FFC000"/>
              </a:solidFill>
            </a:endParaRPr>
          </a:p>
        </p:txBody>
      </p:sp>
      <p:pic>
        <p:nvPicPr>
          <p:cNvPr id="1026" name="Picture 2">
            <a:extLst>
              <a:ext uri="{FF2B5EF4-FFF2-40B4-BE49-F238E27FC236}">
                <a16:creationId xmlns:a16="http://schemas.microsoft.com/office/drawing/2014/main" xmlns="" id="{C7C79128-7735-4E60-B819-13C74A18727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9791" b="5172"/>
          <a:stretch/>
        </p:blipFill>
        <p:spPr bwMode="auto">
          <a:xfrm>
            <a:off x="7331442" y="2121383"/>
            <a:ext cx="4098986" cy="159516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xmlns="" id="{F1053094-EDAE-49D1-8846-A6169BDE5EA0}"/>
              </a:ext>
            </a:extLst>
          </p:cNvPr>
          <p:cNvSpPr>
            <a:spLocks noGrp="1"/>
          </p:cNvSpPr>
          <p:nvPr>
            <p:ph type="sldNum" sz="quarter" idx="12"/>
          </p:nvPr>
        </p:nvSpPr>
        <p:spPr/>
        <p:txBody>
          <a:bodyPr/>
          <a:lstStyle/>
          <a:p>
            <a:fld id="{4DA64541-C3B2-432C-9654-6EF7C08CEE07}" type="slidenum">
              <a:rPr lang="en-US" smtClean="0"/>
              <a:t>7</a:t>
            </a:fld>
            <a:endParaRPr lang="en-US"/>
          </a:p>
        </p:txBody>
      </p:sp>
    </p:spTree>
    <p:extLst>
      <p:ext uri="{BB962C8B-B14F-4D97-AF65-F5344CB8AC3E}">
        <p14:creationId xmlns:p14="http://schemas.microsoft.com/office/powerpoint/2010/main" val="369970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P spid="8" grpId="0" build="p"/>
      <p:bldP spid="9" grpId="0" build="p"/>
      <p:bldP spid="11" grpId="0" build="p"/>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0B970A0-99C6-4463-B437-C924D953330D}"/>
              </a:ext>
            </a:extLst>
          </p:cNvPr>
          <p:cNvSpPr txBox="1"/>
          <p:nvPr/>
        </p:nvSpPr>
        <p:spPr>
          <a:xfrm>
            <a:off x="1206500" y="1028700"/>
            <a:ext cx="5473700" cy="954107"/>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“God’s purpose in sending us these three documents . . . </a:t>
            </a:r>
          </a:p>
        </p:txBody>
      </p:sp>
      <p:sp>
        <p:nvSpPr>
          <p:cNvPr id="4" name="TextBox 3">
            <a:extLst>
              <a:ext uri="{FF2B5EF4-FFF2-40B4-BE49-F238E27FC236}">
                <a16:creationId xmlns:a16="http://schemas.microsoft.com/office/drawing/2014/main" xmlns="" id="{2022F8C7-2BEF-4771-869F-403E22B22A35}"/>
              </a:ext>
            </a:extLst>
          </p:cNvPr>
          <p:cNvSpPr txBox="1"/>
          <p:nvPr/>
        </p:nvSpPr>
        <p:spPr>
          <a:xfrm rot="21075637">
            <a:off x="1847546" y="2544710"/>
            <a:ext cx="7874645" cy="1200329"/>
          </a:xfrm>
          <a:prstGeom prst="rect">
            <a:avLst/>
          </a:prstGeom>
          <a:noFill/>
        </p:spPr>
        <p:txBody>
          <a:bodyPr wrap="square" rtlCol="0">
            <a:spAutoFit/>
          </a:bodyPr>
          <a:lstStyle/>
          <a:p>
            <a:pPr algn="ctr"/>
            <a:r>
              <a:rPr lang="en-US" sz="7200" dirty="0">
                <a:solidFill>
                  <a:srgbClr val="FFC000"/>
                </a:solidFill>
                <a:latin typeface="Tempus Sans ITC" panose="04020404030D07020202" pitchFamily="82" charset="0"/>
              </a:rPr>
              <a:t>Prophetic Creativity</a:t>
            </a:r>
          </a:p>
        </p:txBody>
      </p:sp>
      <p:sp>
        <p:nvSpPr>
          <p:cNvPr id="5" name="TextBox 4">
            <a:extLst>
              <a:ext uri="{FF2B5EF4-FFF2-40B4-BE49-F238E27FC236}">
                <a16:creationId xmlns:a16="http://schemas.microsoft.com/office/drawing/2014/main" xmlns="" id="{8A1C72A4-287E-4ED1-AF4E-B34BA995EC59}"/>
              </a:ext>
            </a:extLst>
          </p:cNvPr>
          <p:cNvSpPr txBox="1"/>
          <p:nvPr/>
        </p:nvSpPr>
        <p:spPr>
          <a:xfrm>
            <a:off x="1816100" y="4813300"/>
            <a:ext cx="9499600" cy="954107"/>
          </a:xfrm>
          <a:prstGeom prst="rect">
            <a:avLst/>
          </a:prstGeom>
          <a:noFill/>
        </p:spPr>
        <p:txBody>
          <a:bodyPr wrap="square" rtlCol="0">
            <a:spAutoFit/>
          </a:bodyPr>
          <a:lstStyle/>
          <a:p>
            <a:r>
              <a:rPr lang="en-US" sz="2800" dirty="0"/>
              <a:t>. . . I believe God is calling us to focus our </a:t>
            </a:r>
            <a:r>
              <a:rPr lang="en-US" sz="2800" b="1" dirty="0">
                <a:solidFill>
                  <a:srgbClr val="FFC000"/>
                </a:solidFill>
              </a:rPr>
              <a:t>prayer</a:t>
            </a:r>
            <a:r>
              <a:rPr lang="en-US" sz="2800" dirty="0"/>
              <a:t> and </a:t>
            </a:r>
            <a:r>
              <a:rPr lang="en-US" sz="2800" b="1" dirty="0">
                <a:solidFill>
                  <a:srgbClr val="FFC000"/>
                </a:solidFill>
              </a:rPr>
              <a:t>energy</a:t>
            </a:r>
            <a:r>
              <a:rPr lang="en-US" sz="2800" dirty="0"/>
              <a:t> in this direction.”</a:t>
            </a:r>
          </a:p>
        </p:txBody>
      </p:sp>
      <p:sp>
        <p:nvSpPr>
          <p:cNvPr id="3" name="Slide Number Placeholder 2">
            <a:extLst>
              <a:ext uri="{FF2B5EF4-FFF2-40B4-BE49-F238E27FC236}">
                <a16:creationId xmlns:a16="http://schemas.microsoft.com/office/drawing/2014/main" xmlns="" id="{28AD6308-5B9A-418F-B8F7-F7A2EA205E4B}"/>
              </a:ext>
            </a:extLst>
          </p:cNvPr>
          <p:cNvSpPr>
            <a:spLocks noGrp="1"/>
          </p:cNvSpPr>
          <p:nvPr>
            <p:ph type="sldNum" sz="quarter" idx="12"/>
          </p:nvPr>
        </p:nvSpPr>
        <p:spPr/>
        <p:txBody>
          <a:bodyPr/>
          <a:lstStyle/>
          <a:p>
            <a:fld id="{4DA64541-C3B2-432C-9654-6EF7C08CEE07}" type="slidenum">
              <a:rPr lang="en-US" smtClean="0"/>
              <a:t>8</a:t>
            </a:fld>
            <a:endParaRPr lang="en-US"/>
          </a:p>
        </p:txBody>
      </p:sp>
    </p:spTree>
    <p:extLst>
      <p:ext uri="{BB962C8B-B14F-4D97-AF65-F5344CB8AC3E}">
        <p14:creationId xmlns:p14="http://schemas.microsoft.com/office/powerpoint/2010/main" val="111044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44C968-8EB7-4BD2-9FD5-46FD9FD60FD1}"/>
              </a:ext>
            </a:extLst>
          </p:cNvPr>
          <p:cNvSpPr txBox="1"/>
          <p:nvPr/>
        </p:nvSpPr>
        <p:spPr>
          <a:xfrm>
            <a:off x="862269" y="963572"/>
            <a:ext cx="4226131" cy="4949547"/>
          </a:xfrm>
          <a:prstGeom prst="rect">
            <a:avLst/>
          </a:prstGeom>
        </p:spPr>
        <p:txBody>
          <a:bodyPr vert="horz" lIns="91440" tIns="45720" rIns="91440" bIns="45720" rtlCol="0">
            <a:noAutofit/>
          </a:bodyPr>
          <a:lstStyle/>
          <a:p>
            <a:pPr>
              <a:spcBef>
                <a:spcPts val="1000"/>
              </a:spcBef>
              <a:buClr>
                <a:schemeClr val="bg2">
                  <a:lumMod val="40000"/>
                  <a:lumOff val="60000"/>
                </a:schemeClr>
              </a:buClr>
              <a:buSzPct val="80000"/>
            </a:pPr>
            <a:r>
              <a:rPr lang="en-US" sz="2400" dirty="0">
                <a:latin typeface="+mj-lt"/>
                <a:ea typeface="+mj-ea"/>
                <a:cs typeface="+mj-cs"/>
              </a:rPr>
              <a:t>“I firmly believe that, based on the experience of the first 40 years, the future of formation in the Order must be oriented toward</a:t>
            </a:r>
            <a:r>
              <a:rPr lang="en-US" sz="2400" b="1" dirty="0">
                <a:solidFill>
                  <a:srgbClr val="FFC000"/>
                </a:solidFill>
                <a:latin typeface="+mj-lt"/>
                <a:ea typeface="+mj-ea"/>
                <a:cs typeface="+mj-cs"/>
              </a:rPr>
              <a:t> BEING</a:t>
            </a:r>
            <a:r>
              <a:rPr lang="en-US" sz="2400" dirty="0">
                <a:latin typeface="+mj-lt"/>
                <a:ea typeface="+mj-ea"/>
                <a:cs typeface="+mj-cs"/>
              </a:rPr>
              <a:t>.  Only by  </a:t>
            </a:r>
            <a:r>
              <a:rPr lang="en-US" sz="2400" dirty="0">
                <a:solidFill>
                  <a:srgbClr val="FFFF00"/>
                </a:solidFill>
                <a:latin typeface="+mj-lt"/>
                <a:ea typeface="+mj-ea"/>
                <a:cs typeface="+mj-cs"/>
              </a:rPr>
              <a:t>DOING</a:t>
            </a:r>
            <a:r>
              <a:rPr lang="en-US" sz="2400" dirty="0">
                <a:latin typeface="+mj-lt"/>
                <a:ea typeface="+mj-ea"/>
                <a:cs typeface="+mj-cs"/>
              </a:rPr>
              <a:t>, without </a:t>
            </a:r>
            <a:r>
              <a:rPr lang="en-US" sz="2400" dirty="0">
                <a:solidFill>
                  <a:srgbClr val="FFC000"/>
                </a:solidFill>
                <a:latin typeface="+mj-lt"/>
                <a:ea typeface="+mj-ea"/>
                <a:cs typeface="+mj-cs"/>
              </a:rPr>
              <a:t>BEING</a:t>
            </a:r>
            <a:r>
              <a:rPr lang="en-US" sz="2400" dirty="0">
                <a:latin typeface="+mj-lt"/>
                <a:ea typeface="+mj-ea"/>
                <a:cs typeface="+mj-cs"/>
              </a:rPr>
              <a:t>, the Order will not mature, and gradually regress to a simple and tired routine.”                               Encarnacion del </a:t>
            </a:r>
            <a:r>
              <a:rPr lang="en-US" sz="2400" dirty="0" err="1">
                <a:latin typeface="+mj-lt"/>
                <a:ea typeface="+mj-ea"/>
                <a:cs typeface="+mj-cs"/>
              </a:rPr>
              <a:t>Pozo</a:t>
            </a:r>
            <a:r>
              <a:rPr lang="en-US" sz="2400" dirty="0">
                <a:latin typeface="+mj-lt"/>
                <a:ea typeface="+mj-ea"/>
                <a:cs typeface="+mj-cs"/>
              </a:rPr>
              <a:t>, OFS, General Minister,                   Rome, 24</a:t>
            </a:r>
            <a:r>
              <a:rPr lang="en-US" sz="2400" baseline="30000" dirty="0">
                <a:latin typeface="+mj-lt"/>
                <a:ea typeface="+mj-ea"/>
                <a:cs typeface="+mj-cs"/>
              </a:rPr>
              <a:t>th</a:t>
            </a:r>
            <a:r>
              <a:rPr lang="en-US" sz="2400" dirty="0">
                <a:latin typeface="+mj-lt"/>
                <a:ea typeface="+mj-ea"/>
                <a:cs typeface="+mj-cs"/>
              </a:rPr>
              <a:t> March, 2019</a:t>
            </a:r>
          </a:p>
        </p:txBody>
      </p:sp>
      <p:pic>
        <p:nvPicPr>
          <p:cNvPr id="3" name="Picture 2">
            <a:extLst>
              <a:ext uri="{FF2B5EF4-FFF2-40B4-BE49-F238E27FC236}">
                <a16:creationId xmlns:a16="http://schemas.microsoft.com/office/drawing/2014/main" xmlns="" id="{C3025E30-9B4D-421F-802E-242D4162E5D2}"/>
              </a:ext>
            </a:extLst>
          </p:cNvPr>
          <p:cNvPicPr>
            <a:picLocks noChangeAspect="1"/>
          </p:cNvPicPr>
          <p:nvPr/>
        </p:nvPicPr>
        <p:blipFill>
          <a:blip r:embed="rId3"/>
          <a:stretch>
            <a:fillRect/>
          </a:stretch>
        </p:blipFill>
        <p:spPr>
          <a:xfrm>
            <a:off x="7295444" y="1109283"/>
            <a:ext cx="3682303" cy="4365114"/>
          </a:xfrm>
          <a:prstGeom prst="rect">
            <a:avLst/>
          </a:prstGeom>
        </p:spPr>
      </p:pic>
      <p:pic>
        <p:nvPicPr>
          <p:cNvPr id="1026" name="Picture 2" descr="OFS Organizational Structure Franciscan Family Connections Ch 8">
            <a:extLst>
              <a:ext uri="{FF2B5EF4-FFF2-40B4-BE49-F238E27FC236}">
                <a16:creationId xmlns:a16="http://schemas.microsoft.com/office/drawing/2014/main" xmlns="" id="{0088714B-AEF9-4EF6-9E9D-D1CD8CDCBF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39" t="9172" r="34659" b="28705"/>
          <a:stretch/>
        </p:blipFill>
        <p:spPr bwMode="auto">
          <a:xfrm>
            <a:off x="7528560" y="1308068"/>
            <a:ext cx="3175283" cy="393449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xmlns="" id="{D3BF06CB-9F12-424E-8DF6-D6C752A4A9C2}"/>
              </a:ext>
            </a:extLst>
          </p:cNvPr>
          <p:cNvSpPr>
            <a:spLocks noGrp="1"/>
          </p:cNvSpPr>
          <p:nvPr>
            <p:ph type="sldNum" sz="quarter" idx="12"/>
          </p:nvPr>
        </p:nvSpPr>
        <p:spPr/>
        <p:txBody>
          <a:bodyPr/>
          <a:lstStyle/>
          <a:p>
            <a:fld id="{4DA64541-C3B2-432C-9654-6EF7C08CEE07}" type="slidenum">
              <a:rPr lang="en-US" smtClean="0"/>
              <a:t>9</a:t>
            </a:fld>
            <a:endParaRPr lang="en-US"/>
          </a:p>
        </p:txBody>
      </p:sp>
    </p:spTree>
    <p:extLst>
      <p:ext uri="{BB962C8B-B14F-4D97-AF65-F5344CB8AC3E}">
        <p14:creationId xmlns:p14="http://schemas.microsoft.com/office/powerpoint/2010/main" val="3421029981"/>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23151</TotalTime>
  <Words>2941</Words>
  <Application>Microsoft Office PowerPoint</Application>
  <PresentationFormat>Widescreen</PresentationFormat>
  <Paragraphs>379</Paragraphs>
  <Slides>42</Slides>
  <Notes>33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42</vt:i4>
      </vt:variant>
    </vt:vector>
  </HeadingPairs>
  <TitlesOfParts>
    <vt:vector size="51" baseType="lpstr">
      <vt:lpstr>Arial</vt:lpstr>
      <vt:lpstr>Calibri</vt:lpstr>
      <vt:lpstr>Corbel</vt:lpstr>
      <vt:lpstr>Tahoma</vt:lpstr>
      <vt:lpstr>Tempus Sans ITC</vt:lpstr>
      <vt:lpstr>Wingdings</vt:lpstr>
      <vt:lpstr>Wingdings 3</vt:lpstr>
      <vt:lpstr>Depth</vt:lpstr>
      <vt:lpstr>1_Depth</vt:lpstr>
      <vt:lpstr>A Call to Prophetic Creativity</vt:lpstr>
      <vt:lpstr>May the Lord give you peace!</vt:lpstr>
      <vt:lpstr>Prophetic Creativity:  “Rebuild”</vt:lpstr>
      <vt:lpstr>PowerPoint Presentation</vt:lpstr>
      <vt:lpstr>A Call to  Prophetic Creativity</vt:lpstr>
      <vt:lpstr>PowerPoint Presentation</vt:lpstr>
      <vt:lpstr>The three gifts . . .</vt:lpstr>
      <vt:lpstr>PowerPoint Presentation</vt:lpstr>
      <vt:lpstr>PowerPoint Presentation</vt:lpstr>
      <vt:lpstr>PowerPoint Presentation</vt:lpstr>
      <vt:lpstr>What is PROPHETIC CREATIVITY?</vt:lpstr>
      <vt:lpstr>THOUGHT QUESTIONS</vt:lpstr>
      <vt:lpstr>PowerPoint Presentation</vt:lpstr>
      <vt:lpstr>PowerPoint Presentation</vt:lpstr>
      <vt:lpstr>THOUGHT QUESTION</vt:lpstr>
      <vt:lpstr>PowerPoint Presentation</vt:lpstr>
      <vt:lpstr>THOUGHT QUESTIONS</vt:lpstr>
      <vt:lpstr>PowerPoint Presentation</vt:lpstr>
      <vt:lpstr>The three gifts . .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the RULE . . .</vt:lpstr>
      <vt:lpstr>PowerPoint Presentation</vt:lpstr>
      <vt:lpstr>PowerPoint Presentation</vt:lpstr>
      <vt:lpstr>PowerPoint Presentation</vt:lpstr>
      <vt:lpstr>PowerPoint Presentation</vt:lpstr>
      <vt:lpstr>PowerPoint Presentation</vt:lpstr>
      <vt:lpstr>May the Lord give you peace!</vt:lpstr>
      <vt:lpstr>PowerPoint Presentation</vt:lpstr>
      <vt:lpstr>Discussion Questions  for Discernment</vt:lpstr>
      <vt:lpstr>PowerPoint Presentation</vt:lpstr>
      <vt:lpstr>1.  “The function of servant leaders………is not limited to administration or bureaucracy but, most importantly, applies to.………the full realization of the Secular Franciscan life…….”   “This goes beyond the “day to day” running of the fraternity.  We should always seek new ways that help the development of the……….spiritual life of the sisters and brothers.”</vt:lpstr>
      <vt:lpstr>     2 “What is prophetic creativity?  ………… It is innovative action we take in response to the Holy Spirit working within us.”  “This “full realization” is the renewal we long for.”       </vt:lpstr>
      <vt:lpstr>3)     In the quote at the end of the article, Pope Francis says this: “We will never move forward if we do not have the courage to break the molds, for our God impels us to do the following: to be creative about the future.”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Maher, Layna (JUSTICECENTER)</dc:creator>
  <cp:lastModifiedBy>Miriam Kennedy</cp:lastModifiedBy>
  <cp:revision>50</cp:revision>
  <dcterms:created xsi:type="dcterms:W3CDTF">2021-11-14T03:59:51Z</dcterms:created>
  <dcterms:modified xsi:type="dcterms:W3CDTF">2022-01-18T19:54:51Z</dcterms:modified>
</cp:coreProperties>
</file>