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87" r:id="rId5"/>
    <p:sldId id="289" r:id="rId6"/>
    <p:sldId id="288" r:id="rId7"/>
    <p:sldId id="269" r:id="rId8"/>
    <p:sldId id="259" r:id="rId9"/>
    <p:sldId id="291" r:id="rId10"/>
    <p:sldId id="290" r:id="rId11"/>
    <p:sldId id="270" r:id="rId12"/>
    <p:sldId id="260" r:id="rId13"/>
    <p:sldId id="271" r:id="rId14"/>
    <p:sldId id="261" r:id="rId15"/>
    <p:sldId id="292"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300F"/>
    <a:srgbClr val="40404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0244"/>
    <p:restoredTop sz="94622"/>
  </p:normalViewPr>
  <p:slideViewPr>
    <p:cSldViewPr snapToGrid="0" snapToObjects="1">
      <p:cViewPr varScale="1">
        <p:scale>
          <a:sx n="69" d="100"/>
          <a:sy n="69" d="100"/>
        </p:scale>
        <p:origin x="7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8/31/2019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8/31/2019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8/31/2019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8/31/2019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AD5DB4-8091-5842-9B18-C80B9AF85077}"/>
              </a:ext>
            </a:extLst>
          </p:cNvPr>
          <p:cNvSpPr>
            <a:spLocks noGrp="1"/>
          </p:cNvSpPr>
          <p:nvPr>
            <p:ph type="ctrTitle"/>
          </p:nvPr>
        </p:nvSpPr>
        <p:spPr>
          <a:xfrm>
            <a:off x="2589213" y="2514600"/>
            <a:ext cx="8915399" cy="2262781"/>
          </a:xfrm>
        </p:spPr>
        <p:txBody>
          <a:bodyPr>
            <a:normAutofit fontScale="90000"/>
          </a:bodyPr>
          <a:lstStyle/>
          <a:p>
            <a:r>
              <a:rPr lang="en-US" sz="3200" dirty="0">
                <a:solidFill>
                  <a:srgbClr val="A5300F"/>
                </a:solidFill>
                <a:latin typeface="Arial Rounded MT Bold" panose="020F0704030504030204" pitchFamily="34" charset="77"/>
              </a:rPr>
              <a:t/>
            </a:r>
            <a:br>
              <a:rPr lang="en-US" sz="3200" dirty="0">
                <a:solidFill>
                  <a:srgbClr val="A5300F"/>
                </a:solidFill>
                <a:latin typeface="Arial Rounded MT Bold" panose="020F0704030504030204" pitchFamily="34" charset="77"/>
              </a:rPr>
            </a:br>
            <a:r>
              <a:rPr lang="en-US" sz="3200" dirty="0">
                <a:solidFill>
                  <a:srgbClr val="A5300F"/>
                </a:solidFill>
                <a:latin typeface="Arial Rounded MT Bold" panose="020F0704030504030204" pitchFamily="34" charset="77"/>
              </a:rPr>
              <a:t/>
            </a:r>
            <a:br>
              <a:rPr lang="en-US" sz="3200" dirty="0">
                <a:solidFill>
                  <a:srgbClr val="A5300F"/>
                </a:solidFill>
                <a:latin typeface="Arial Rounded MT Bold" panose="020F0704030504030204" pitchFamily="34" charset="77"/>
              </a:rPr>
            </a:br>
            <a:r>
              <a:rPr lang="en-US" sz="3200" dirty="0">
                <a:solidFill>
                  <a:srgbClr val="A5300F"/>
                </a:solidFill>
                <a:latin typeface="Arial Rounded MT Bold" panose="020F0704030504030204" pitchFamily="34" charset="77"/>
              </a:rPr>
              <a:t/>
            </a:r>
            <a:br>
              <a:rPr lang="en-US" sz="3200" dirty="0">
                <a:solidFill>
                  <a:srgbClr val="A5300F"/>
                </a:solidFill>
                <a:latin typeface="Arial Rounded MT Bold" panose="020F0704030504030204" pitchFamily="34" charset="77"/>
              </a:rPr>
            </a:br>
            <a:r>
              <a:rPr lang="en-US" sz="3200" dirty="0">
                <a:solidFill>
                  <a:srgbClr val="A5300F"/>
                </a:solidFill>
                <a:latin typeface="Arial Rounded MT Bold" panose="020F0704030504030204" pitchFamily="34" charset="77"/>
              </a:rPr>
              <a:t>The Nature of Spiritual Assistance</a:t>
            </a:r>
            <a:br>
              <a:rPr lang="en-US" sz="3200" dirty="0">
                <a:solidFill>
                  <a:srgbClr val="A5300F"/>
                </a:solidFill>
                <a:latin typeface="Arial Rounded MT Bold" panose="020F0704030504030204" pitchFamily="34" charset="77"/>
              </a:rPr>
            </a:br>
            <a:r>
              <a:rPr lang="en-US" sz="3200" dirty="0">
                <a:solidFill>
                  <a:srgbClr val="A5300F"/>
                </a:solidFill>
                <a:latin typeface="Arial Rounded MT Bold" panose="020F0704030504030204" pitchFamily="34" charset="77"/>
              </a:rPr>
              <a:t>to the Secular Franciscan Order: </a:t>
            </a:r>
          </a:p>
        </p:txBody>
      </p:sp>
      <p:sp>
        <p:nvSpPr>
          <p:cNvPr id="3" name="Subtitle 2">
            <a:extLst>
              <a:ext uri="{FF2B5EF4-FFF2-40B4-BE49-F238E27FC236}">
                <a16:creationId xmlns:a16="http://schemas.microsoft.com/office/drawing/2014/main" xmlns="" id="{66294314-A0F2-9649-9B7A-58CC71936E15}"/>
              </a:ext>
            </a:extLst>
          </p:cNvPr>
          <p:cNvSpPr>
            <a:spLocks noGrp="1"/>
          </p:cNvSpPr>
          <p:nvPr>
            <p:ph type="subTitle" idx="1"/>
          </p:nvPr>
        </p:nvSpPr>
        <p:spPr/>
        <p:txBody>
          <a:bodyPr/>
          <a:lstStyle/>
          <a:p>
            <a:r>
              <a:rPr lang="en-US" i="1" dirty="0">
                <a:latin typeface="Arial Rounded MT Bold" panose="020F0704030504030204" pitchFamily="34" charset="77"/>
              </a:rPr>
              <a:t>Altius </a:t>
            </a:r>
            <a:r>
              <a:rPr lang="en-US" i="1" dirty="0" err="1">
                <a:latin typeface="Arial Rounded MT Bold" panose="020F0704030504030204" pitchFamily="34" charset="77"/>
              </a:rPr>
              <a:t>Moderamen</a:t>
            </a:r>
            <a:r>
              <a:rPr lang="en-US" i="1" dirty="0">
                <a:latin typeface="Arial Rounded MT Bold" panose="020F0704030504030204" pitchFamily="34" charset="77"/>
              </a:rPr>
              <a:t> </a:t>
            </a:r>
            <a:r>
              <a:rPr lang="en-US" dirty="0">
                <a:latin typeface="Arial Rounded MT Bold" panose="020F0704030504030204" pitchFamily="34" charset="77"/>
              </a:rPr>
              <a:t>and Collegial Assistance</a:t>
            </a:r>
          </a:p>
        </p:txBody>
      </p:sp>
      <p:pic>
        <p:nvPicPr>
          <p:cNvPr id="5" name="Picture 4" descr="A picture containing person, building, indoor, ground&#10;&#10;Description automatically generated">
            <a:extLst>
              <a:ext uri="{FF2B5EF4-FFF2-40B4-BE49-F238E27FC236}">
                <a16:creationId xmlns:a16="http://schemas.microsoft.com/office/drawing/2014/main" xmlns="" id="{B4E6FEB6-A884-4343-A14F-AB4BB48DC9C9}"/>
              </a:ext>
            </a:extLst>
          </p:cNvPr>
          <p:cNvPicPr>
            <a:picLocks noChangeAspect="1"/>
          </p:cNvPicPr>
          <p:nvPr/>
        </p:nvPicPr>
        <p:blipFill>
          <a:blip r:embed="rId2"/>
          <a:stretch>
            <a:fillRect/>
          </a:stretch>
        </p:blipFill>
        <p:spPr>
          <a:xfrm>
            <a:off x="4619438" y="615575"/>
            <a:ext cx="2157879" cy="2714033"/>
          </a:xfrm>
          <a:prstGeom prst="rect">
            <a:avLst/>
          </a:prstGeom>
          <a:ln>
            <a:noFill/>
          </a:ln>
          <a:effectLst>
            <a:glow>
              <a:schemeClr val="accent1">
                <a:alpha val="40000"/>
              </a:schemeClr>
            </a:glow>
            <a:outerShdw blurRad="50800" dist="228600" dir="2700000" algn="tl" rotWithShape="0">
              <a:prstClr val="black">
                <a:alpha val="40000"/>
              </a:prstClr>
            </a:outerShdw>
            <a:softEdge rad="0"/>
          </a:effectLst>
        </p:spPr>
      </p:pic>
      <p:sp>
        <p:nvSpPr>
          <p:cNvPr id="4" name="TextBox 3">
            <a:extLst>
              <a:ext uri="{FF2B5EF4-FFF2-40B4-BE49-F238E27FC236}">
                <a16:creationId xmlns:a16="http://schemas.microsoft.com/office/drawing/2014/main" xmlns="" id="{BE26D3EA-5F41-D44C-8054-93858B606422}"/>
              </a:ext>
            </a:extLst>
          </p:cNvPr>
          <p:cNvSpPr txBox="1"/>
          <p:nvPr/>
        </p:nvSpPr>
        <p:spPr>
          <a:xfrm>
            <a:off x="7315200" y="5734373"/>
            <a:ext cx="4556502" cy="646331"/>
          </a:xfrm>
          <a:prstGeom prst="rect">
            <a:avLst/>
          </a:prstGeom>
          <a:noFill/>
        </p:spPr>
        <p:txBody>
          <a:bodyPr wrap="square" rtlCol="0">
            <a:spAutoFit/>
          </a:bodyPr>
          <a:lstStyle/>
          <a:p>
            <a:r>
              <a:rPr lang="en-US" dirty="0"/>
              <a:t>Michael J. Higgins, TOR</a:t>
            </a:r>
          </a:p>
          <a:p>
            <a:r>
              <a:rPr lang="en-US" dirty="0"/>
              <a:t>Benedetto Lino, OFS</a:t>
            </a:r>
          </a:p>
        </p:txBody>
      </p:sp>
    </p:spTree>
    <p:extLst>
      <p:ext uri="{BB962C8B-B14F-4D97-AF65-F5344CB8AC3E}">
        <p14:creationId xmlns:p14="http://schemas.microsoft.com/office/powerpoint/2010/main" val="35719417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827C05-ED74-8745-A9C5-15427DDEE0EE}"/>
              </a:ext>
            </a:extLst>
          </p:cNvPr>
          <p:cNvSpPr>
            <a:spLocks noGrp="1"/>
          </p:cNvSpPr>
          <p:nvPr>
            <p:ph type="title"/>
          </p:nvPr>
        </p:nvSpPr>
        <p:spPr>
          <a:xfrm>
            <a:off x="2592925" y="624110"/>
            <a:ext cx="8911687" cy="684300"/>
          </a:xfrm>
        </p:spPr>
        <p:txBody>
          <a:bodyPr/>
          <a:lstStyle/>
          <a:p>
            <a:pPr algn="ctr"/>
            <a:r>
              <a:rPr lang="en-US" dirty="0">
                <a:solidFill>
                  <a:srgbClr val="C00000"/>
                </a:solidFill>
                <a:latin typeface="Arial Rounded MT Bold" panose="020F0704030504030204" pitchFamily="34" charset="77"/>
              </a:rPr>
              <a:t>The Nature of Spiritual Assistance</a:t>
            </a:r>
            <a:endParaRPr lang="en-US" dirty="0">
              <a:solidFill>
                <a:srgbClr val="A5300F"/>
              </a:solidFill>
            </a:endParaRPr>
          </a:p>
        </p:txBody>
      </p:sp>
      <p:sp>
        <p:nvSpPr>
          <p:cNvPr id="3" name="Content Placeholder 2">
            <a:extLst>
              <a:ext uri="{FF2B5EF4-FFF2-40B4-BE49-F238E27FC236}">
                <a16:creationId xmlns:a16="http://schemas.microsoft.com/office/drawing/2014/main" xmlns="" id="{3D1CDC4C-9B04-BC49-9BB3-2BD8271F5EF5}"/>
              </a:ext>
            </a:extLst>
          </p:cNvPr>
          <p:cNvSpPr>
            <a:spLocks noGrp="1"/>
          </p:cNvSpPr>
          <p:nvPr>
            <p:ph idx="1"/>
          </p:nvPr>
        </p:nvSpPr>
        <p:spPr>
          <a:xfrm>
            <a:off x="2589212" y="1615440"/>
            <a:ext cx="8915400" cy="438615"/>
          </a:xfrm>
        </p:spPr>
        <p:txBody>
          <a:bodyPr>
            <a:normAutofit lnSpcReduction="10000"/>
          </a:bodyPr>
          <a:lstStyle/>
          <a:p>
            <a:r>
              <a:rPr lang="en-US" sz="2400" dirty="0">
                <a:latin typeface="Arial Rounded MT Bold" panose="020F0704030504030204" pitchFamily="34" charset="77"/>
              </a:rPr>
              <a:t>Heart or Core of Spiritual Assistance</a:t>
            </a:r>
          </a:p>
        </p:txBody>
      </p:sp>
      <p:sp>
        <p:nvSpPr>
          <p:cNvPr id="5" name="TextBox 4">
            <a:extLst>
              <a:ext uri="{FF2B5EF4-FFF2-40B4-BE49-F238E27FC236}">
                <a16:creationId xmlns:a16="http://schemas.microsoft.com/office/drawing/2014/main" xmlns="" id="{6A761585-2702-1B4F-B1D8-D9DD74AF4520}"/>
              </a:ext>
            </a:extLst>
          </p:cNvPr>
          <p:cNvSpPr txBox="1"/>
          <p:nvPr/>
        </p:nvSpPr>
        <p:spPr>
          <a:xfrm>
            <a:off x="2936489" y="2176719"/>
            <a:ext cx="7872761" cy="3970318"/>
          </a:xfrm>
          <a:prstGeom prst="rect">
            <a:avLst/>
          </a:prstGeom>
          <a:noFill/>
        </p:spPr>
        <p:txBody>
          <a:bodyPr wrap="square" rtlCol="0">
            <a:spAutoFit/>
          </a:bodyPr>
          <a:lstStyle/>
          <a:p>
            <a:pPr marL="342900" indent="-342900">
              <a:buFont typeface="+mj-lt"/>
              <a:buAutoNum type="arabicPeriod"/>
            </a:pPr>
            <a:r>
              <a:rPr lang="en-US" dirty="0">
                <a:latin typeface="Arial Rounded MT Bold" panose="020F0704030504030204" pitchFamily="34" charset="77"/>
              </a:rPr>
              <a:t>The spiritual and pastoral care of the OFS, in virtue of its belonging to the same spiritual family, is entrusted by the Church to the Franciscan First Order and the TOR, to whom the Secular Fraternity has been united for centuries.</a:t>
            </a:r>
          </a:p>
          <a:p>
            <a:pPr marL="342900" indent="-342900">
              <a:buFont typeface="+mj-lt"/>
              <a:buAutoNum type="arabicPeriod"/>
            </a:pPr>
            <a:endParaRPr lang="en-US" dirty="0">
              <a:latin typeface="Arial Rounded MT Bold" panose="020F0704030504030204" pitchFamily="34" charset="77"/>
            </a:endParaRPr>
          </a:p>
          <a:p>
            <a:pPr marL="342900" indent="-342900">
              <a:buFont typeface="+mj-lt"/>
              <a:buAutoNum type="arabicPeriod"/>
            </a:pPr>
            <a:r>
              <a:rPr lang="en-US" dirty="0">
                <a:latin typeface="Arial Rounded MT Bold" panose="020F0704030504030204" pitchFamily="34" charset="77"/>
              </a:rPr>
              <a:t>Religious and Secular Franciscans in fact, in various ways and forms but in life-giving union with each other, aim to make present the charism of their common Seraphic Father in the life and mission of the Church and of society.</a:t>
            </a:r>
          </a:p>
          <a:p>
            <a:pPr marL="342900" indent="-342900">
              <a:buFont typeface="+mj-lt"/>
              <a:buAutoNum type="arabicPeriod"/>
            </a:pPr>
            <a:endParaRPr lang="en-US" dirty="0">
              <a:latin typeface="Arial Rounded MT Bold" panose="020F0704030504030204" pitchFamily="34" charset="77"/>
            </a:endParaRPr>
          </a:p>
          <a:p>
            <a:pPr marL="342900" indent="-342900">
              <a:buFont typeface="+mj-lt"/>
              <a:buAutoNum type="arabicPeriod"/>
            </a:pPr>
            <a:r>
              <a:rPr lang="en-US" dirty="0">
                <a:latin typeface="Arial Rounded MT Bold" panose="020F0704030504030204" pitchFamily="34" charset="77"/>
              </a:rPr>
              <a:t>Therefore, as a concrete sign of communion and co-responsibility, religious superiors must assure spiritual assistance to all the fraternities of the SFO. </a:t>
            </a:r>
          </a:p>
          <a:p>
            <a:endParaRPr lang="en-US" dirty="0">
              <a:latin typeface="Arial Rounded MT Bold" panose="020F0704030504030204" pitchFamily="34" charset="77"/>
            </a:endParaRPr>
          </a:p>
        </p:txBody>
      </p:sp>
      <p:pic>
        <p:nvPicPr>
          <p:cNvPr id="6" name="Picture 5" descr="A picture containing person, building, indoor, ground&#10;&#10;Description automatically generated">
            <a:extLst>
              <a:ext uri="{FF2B5EF4-FFF2-40B4-BE49-F238E27FC236}">
                <a16:creationId xmlns:a16="http://schemas.microsoft.com/office/drawing/2014/main" xmlns="" id="{74CB2C66-D8F0-7340-B4C5-588BCA12088F}"/>
              </a:ext>
            </a:extLst>
          </p:cNvPr>
          <p:cNvPicPr>
            <a:picLocks noChangeAspect="1"/>
          </p:cNvPicPr>
          <p:nvPr/>
        </p:nvPicPr>
        <p:blipFill>
          <a:blip r:embed="rId2"/>
          <a:stretch>
            <a:fillRect/>
          </a:stretch>
        </p:blipFill>
        <p:spPr>
          <a:xfrm>
            <a:off x="334310" y="5030304"/>
            <a:ext cx="1231900" cy="1549400"/>
          </a:xfrm>
          <a:prstGeom prst="rect">
            <a:avLst/>
          </a:prstGeom>
          <a:scene3d>
            <a:camera prst="orthographicFront">
              <a:rot lat="0" lon="10799999" rev="0"/>
            </a:camera>
            <a:lightRig rig="threePt" dir="t"/>
          </a:scene3d>
        </p:spPr>
      </p:pic>
    </p:spTree>
    <p:extLst>
      <p:ext uri="{BB962C8B-B14F-4D97-AF65-F5344CB8AC3E}">
        <p14:creationId xmlns:p14="http://schemas.microsoft.com/office/powerpoint/2010/main" val="237730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 calcmode="lin" valueType="num">
                                      <p:cBhvr additive="base">
                                        <p:cTn id="19"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827C05-ED74-8745-A9C5-15427DDEE0EE}"/>
              </a:ext>
            </a:extLst>
          </p:cNvPr>
          <p:cNvSpPr>
            <a:spLocks noGrp="1"/>
          </p:cNvSpPr>
          <p:nvPr>
            <p:ph type="title"/>
          </p:nvPr>
        </p:nvSpPr>
        <p:spPr>
          <a:xfrm>
            <a:off x="2592925" y="624110"/>
            <a:ext cx="8911687" cy="684300"/>
          </a:xfrm>
        </p:spPr>
        <p:txBody>
          <a:bodyPr/>
          <a:lstStyle/>
          <a:p>
            <a:pPr algn="ctr"/>
            <a:r>
              <a:rPr lang="en-US" dirty="0">
                <a:solidFill>
                  <a:srgbClr val="C00000"/>
                </a:solidFill>
                <a:latin typeface="Arial Rounded MT Bold" panose="020F0704030504030204" pitchFamily="34" charset="77"/>
              </a:rPr>
              <a:t>The Nature of Spiritual Assistance</a:t>
            </a:r>
            <a:endParaRPr lang="en-US" dirty="0">
              <a:solidFill>
                <a:srgbClr val="A5300F"/>
              </a:solidFill>
            </a:endParaRPr>
          </a:p>
        </p:txBody>
      </p:sp>
      <p:sp>
        <p:nvSpPr>
          <p:cNvPr id="3" name="Content Placeholder 2">
            <a:extLst>
              <a:ext uri="{FF2B5EF4-FFF2-40B4-BE49-F238E27FC236}">
                <a16:creationId xmlns:a16="http://schemas.microsoft.com/office/drawing/2014/main" xmlns="" id="{3D1CDC4C-9B04-BC49-9BB3-2BD8271F5EF5}"/>
              </a:ext>
            </a:extLst>
          </p:cNvPr>
          <p:cNvSpPr>
            <a:spLocks noGrp="1"/>
          </p:cNvSpPr>
          <p:nvPr>
            <p:ph idx="1"/>
          </p:nvPr>
        </p:nvSpPr>
        <p:spPr>
          <a:xfrm>
            <a:off x="2589212" y="1615440"/>
            <a:ext cx="8915400" cy="438615"/>
          </a:xfrm>
        </p:spPr>
        <p:txBody>
          <a:bodyPr>
            <a:normAutofit lnSpcReduction="10000"/>
          </a:bodyPr>
          <a:lstStyle/>
          <a:p>
            <a:r>
              <a:rPr lang="en-US" sz="2400" dirty="0">
                <a:latin typeface="Arial Rounded MT Bold" panose="020F0704030504030204" pitchFamily="34" charset="77"/>
              </a:rPr>
              <a:t>Heart or Core of Spiritual Assistance</a:t>
            </a:r>
          </a:p>
        </p:txBody>
      </p:sp>
      <p:sp>
        <p:nvSpPr>
          <p:cNvPr id="5" name="TextBox 4">
            <a:extLst>
              <a:ext uri="{FF2B5EF4-FFF2-40B4-BE49-F238E27FC236}">
                <a16:creationId xmlns:a16="http://schemas.microsoft.com/office/drawing/2014/main" xmlns="" id="{6A761585-2702-1B4F-B1D8-D9DD74AF4520}"/>
              </a:ext>
            </a:extLst>
          </p:cNvPr>
          <p:cNvSpPr txBox="1"/>
          <p:nvPr/>
        </p:nvSpPr>
        <p:spPr>
          <a:xfrm>
            <a:off x="2937082" y="2788846"/>
            <a:ext cx="7872761" cy="2862322"/>
          </a:xfrm>
          <a:prstGeom prst="rect">
            <a:avLst/>
          </a:prstGeom>
          <a:noFill/>
        </p:spPr>
        <p:txBody>
          <a:bodyPr wrap="square" rtlCol="0">
            <a:spAutoFit/>
          </a:bodyPr>
          <a:lstStyle/>
          <a:p>
            <a:pPr marL="285750" indent="-285750">
              <a:buFont typeface="Wingdings" pitchFamily="2" charset="2"/>
              <a:buChar char="Ø"/>
            </a:pPr>
            <a:r>
              <a:rPr lang="en-US" dirty="0">
                <a:latin typeface="Arial Rounded MT Bold" panose="020F0704030504030204" pitchFamily="34" charset="77"/>
              </a:rPr>
              <a:t>an integral part of a single Franciscan Family made up of three branches (the three Franciscan Orders) that finds its roots in the life, teachings, and example of our common Father;</a:t>
            </a:r>
          </a:p>
          <a:p>
            <a:pPr marL="342900" indent="-342900">
              <a:buFont typeface="Wingdings" pitchFamily="2" charset="2"/>
              <a:buChar char="Ø"/>
            </a:pPr>
            <a:endParaRPr lang="en-US" dirty="0">
              <a:latin typeface="Arial Rounded MT Bold" panose="020F0704030504030204" pitchFamily="34" charset="77"/>
            </a:endParaRPr>
          </a:p>
          <a:p>
            <a:pPr marL="285750" indent="-285750">
              <a:buFont typeface="Wingdings" pitchFamily="2" charset="2"/>
              <a:buChar char="Ø"/>
            </a:pPr>
            <a:r>
              <a:rPr lang="en-US" dirty="0">
                <a:latin typeface="Arial Rounded MT Bold" panose="020F0704030504030204" pitchFamily="34" charset="77"/>
              </a:rPr>
              <a:t>tied to the other members of the family through bonds of mutual vital communion; and,</a:t>
            </a:r>
          </a:p>
          <a:p>
            <a:pPr marL="342900" indent="-342900">
              <a:buFont typeface="Wingdings" pitchFamily="2" charset="2"/>
              <a:buChar char="Ø"/>
            </a:pPr>
            <a:endParaRPr lang="en-US" dirty="0">
              <a:latin typeface="Arial Rounded MT Bold" panose="020F0704030504030204" pitchFamily="34" charset="77"/>
            </a:endParaRPr>
          </a:p>
          <a:p>
            <a:pPr marL="285750" indent="-285750">
              <a:buFont typeface="Wingdings" pitchFamily="2" charset="2"/>
              <a:buChar char="Ø"/>
            </a:pPr>
            <a:r>
              <a:rPr lang="en-US" dirty="0">
                <a:latin typeface="Arial Rounded MT Bold" panose="020F0704030504030204" pitchFamily="34" charset="77"/>
              </a:rPr>
              <a:t>endowed with the same charism and with an identical mission in the Church and in the world that each Order is called to carry out each according to its own character and identity.</a:t>
            </a:r>
          </a:p>
        </p:txBody>
      </p:sp>
      <p:sp>
        <p:nvSpPr>
          <p:cNvPr id="4" name="TextBox 3">
            <a:extLst>
              <a:ext uri="{FF2B5EF4-FFF2-40B4-BE49-F238E27FC236}">
                <a16:creationId xmlns:a16="http://schemas.microsoft.com/office/drawing/2014/main" xmlns="" id="{6D3E4735-F8F6-0443-9284-ABE716957437}"/>
              </a:ext>
            </a:extLst>
          </p:cNvPr>
          <p:cNvSpPr txBox="1"/>
          <p:nvPr/>
        </p:nvSpPr>
        <p:spPr>
          <a:xfrm>
            <a:off x="2937082" y="2236303"/>
            <a:ext cx="5292518" cy="400110"/>
          </a:xfrm>
          <a:prstGeom prst="rect">
            <a:avLst/>
          </a:prstGeom>
          <a:noFill/>
        </p:spPr>
        <p:txBody>
          <a:bodyPr wrap="square" rtlCol="0">
            <a:spAutoFit/>
          </a:bodyPr>
          <a:lstStyle/>
          <a:p>
            <a:r>
              <a:rPr lang="en-US" sz="2000" dirty="0">
                <a:latin typeface="Arial Rounded MT Bold" panose="020F0704030504030204" pitchFamily="34" charset="77"/>
              </a:rPr>
              <a:t>The Secular Franciscan Oder is: </a:t>
            </a:r>
          </a:p>
        </p:txBody>
      </p:sp>
      <p:pic>
        <p:nvPicPr>
          <p:cNvPr id="6" name="Picture 5" descr="A picture containing person, building, indoor, ground&#10;&#10;Description automatically generated">
            <a:extLst>
              <a:ext uri="{FF2B5EF4-FFF2-40B4-BE49-F238E27FC236}">
                <a16:creationId xmlns:a16="http://schemas.microsoft.com/office/drawing/2014/main" xmlns="" id="{690D28D5-FABE-A543-9708-FF718D258A01}"/>
              </a:ext>
            </a:extLst>
          </p:cNvPr>
          <p:cNvPicPr>
            <a:picLocks noChangeAspect="1"/>
          </p:cNvPicPr>
          <p:nvPr/>
        </p:nvPicPr>
        <p:blipFill>
          <a:blip r:embed="rId2"/>
          <a:stretch>
            <a:fillRect/>
          </a:stretch>
        </p:blipFill>
        <p:spPr>
          <a:xfrm>
            <a:off x="334310" y="5030304"/>
            <a:ext cx="1231900" cy="1549400"/>
          </a:xfrm>
          <a:prstGeom prst="rect">
            <a:avLst/>
          </a:prstGeom>
          <a:scene3d>
            <a:camera prst="orthographicFront">
              <a:rot lat="0" lon="10799999" rev="0"/>
            </a:camera>
            <a:lightRig rig="threePt" dir="t"/>
          </a:scene3d>
        </p:spPr>
      </p:pic>
    </p:spTree>
    <p:extLst>
      <p:ext uri="{BB962C8B-B14F-4D97-AF65-F5344CB8AC3E}">
        <p14:creationId xmlns:p14="http://schemas.microsoft.com/office/powerpoint/2010/main" val="2479763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 calcmode="lin" valueType="num">
                                      <p:cBhvr additive="base">
                                        <p:cTn id="19"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827C05-ED74-8745-A9C5-15427DDEE0EE}"/>
              </a:ext>
            </a:extLst>
          </p:cNvPr>
          <p:cNvSpPr>
            <a:spLocks noGrp="1"/>
          </p:cNvSpPr>
          <p:nvPr>
            <p:ph type="title"/>
          </p:nvPr>
        </p:nvSpPr>
        <p:spPr>
          <a:xfrm>
            <a:off x="2592925" y="624110"/>
            <a:ext cx="8911687" cy="684300"/>
          </a:xfrm>
        </p:spPr>
        <p:txBody>
          <a:bodyPr/>
          <a:lstStyle/>
          <a:p>
            <a:pPr algn="ctr"/>
            <a:r>
              <a:rPr lang="en-US" dirty="0">
                <a:solidFill>
                  <a:srgbClr val="A5300F"/>
                </a:solidFill>
                <a:latin typeface="Arial Rounded MT Bold" panose="020F0704030504030204" pitchFamily="34" charset="77"/>
              </a:rPr>
              <a:t>The Nature of Spiritual Assistance</a:t>
            </a:r>
            <a:endParaRPr lang="en-US" dirty="0">
              <a:solidFill>
                <a:srgbClr val="A5300F"/>
              </a:solidFill>
            </a:endParaRPr>
          </a:p>
        </p:txBody>
      </p:sp>
      <p:sp>
        <p:nvSpPr>
          <p:cNvPr id="3" name="Content Placeholder 2">
            <a:extLst>
              <a:ext uri="{FF2B5EF4-FFF2-40B4-BE49-F238E27FC236}">
                <a16:creationId xmlns:a16="http://schemas.microsoft.com/office/drawing/2014/main" xmlns="" id="{3D1CDC4C-9B04-BC49-9BB3-2BD8271F5EF5}"/>
              </a:ext>
            </a:extLst>
          </p:cNvPr>
          <p:cNvSpPr>
            <a:spLocks noGrp="1"/>
          </p:cNvSpPr>
          <p:nvPr>
            <p:ph idx="1"/>
          </p:nvPr>
        </p:nvSpPr>
        <p:spPr>
          <a:xfrm>
            <a:off x="2589212" y="1607820"/>
            <a:ext cx="8915400" cy="438615"/>
          </a:xfrm>
        </p:spPr>
        <p:txBody>
          <a:bodyPr>
            <a:normAutofit lnSpcReduction="10000"/>
          </a:bodyPr>
          <a:lstStyle/>
          <a:p>
            <a:r>
              <a:rPr lang="en-US" sz="2400" dirty="0">
                <a:latin typeface="Arial Rounded MT Bold" panose="020F0704030504030204" pitchFamily="34" charset="77"/>
              </a:rPr>
              <a:t>Spiritual and Pastoral Assistance to OFS</a:t>
            </a:r>
          </a:p>
        </p:txBody>
      </p:sp>
      <p:sp>
        <p:nvSpPr>
          <p:cNvPr id="5" name="TextBox 4">
            <a:extLst>
              <a:ext uri="{FF2B5EF4-FFF2-40B4-BE49-F238E27FC236}">
                <a16:creationId xmlns:a16="http://schemas.microsoft.com/office/drawing/2014/main" xmlns="" id="{6A761585-2702-1B4F-B1D8-D9DD74AF4520}"/>
              </a:ext>
            </a:extLst>
          </p:cNvPr>
          <p:cNvSpPr txBox="1"/>
          <p:nvPr/>
        </p:nvSpPr>
        <p:spPr>
          <a:xfrm>
            <a:off x="2936489" y="2169099"/>
            <a:ext cx="7872761" cy="3693319"/>
          </a:xfrm>
          <a:prstGeom prst="rect">
            <a:avLst/>
          </a:prstGeom>
          <a:noFill/>
        </p:spPr>
        <p:txBody>
          <a:bodyPr wrap="square" rtlCol="0">
            <a:spAutoFit/>
          </a:bodyPr>
          <a:lstStyle/>
          <a:p>
            <a:pPr marL="342900" indent="-342900">
              <a:buFont typeface="+mj-lt"/>
              <a:buAutoNum type="arabicPeriod"/>
            </a:pPr>
            <a:r>
              <a:rPr lang="en-US" dirty="0">
                <a:latin typeface="Arial Rounded MT Bold" panose="020F0704030504030204" pitchFamily="34" charset="77"/>
              </a:rPr>
              <a:t>As an integral part of the Franciscan family, and called to live the charism of Francis within the secular dimension, the OFS has a particular and close relation with the First Order and the TOR.</a:t>
            </a:r>
          </a:p>
          <a:p>
            <a:pPr marL="342900" indent="-342900">
              <a:buFont typeface="+mj-lt"/>
              <a:buAutoNum type="arabicPeriod"/>
            </a:pPr>
            <a:endParaRPr lang="en-US" dirty="0">
              <a:latin typeface="Arial Rounded MT Bold" panose="020F0704030504030204" pitchFamily="34" charset="77"/>
            </a:endParaRPr>
          </a:p>
          <a:p>
            <a:pPr marL="342900" indent="-342900">
              <a:buFont typeface="+mj-lt"/>
              <a:buAutoNum type="arabicPeriod"/>
            </a:pPr>
            <a:r>
              <a:rPr lang="en-US" dirty="0">
                <a:latin typeface="Arial Rounded MT Bold" panose="020F0704030504030204" pitchFamily="34" charset="77"/>
              </a:rPr>
              <a:t>The spiritual and pastoral care of the OFS, entrusted by the Church to the Franciscan First Order and the TOR, is the duty, above all, of their general and provincial ministers. The </a:t>
            </a:r>
            <a:r>
              <a:rPr lang="en-US" i="1" dirty="0" err="1">
                <a:latin typeface="Arial Rounded MT Bold" panose="020F0704030504030204" pitchFamily="34" charset="77"/>
              </a:rPr>
              <a:t>altius</a:t>
            </a:r>
            <a:r>
              <a:rPr lang="en-US" i="1" dirty="0">
                <a:latin typeface="Arial Rounded MT Bold" panose="020F0704030504030204" pitchFamily="34" charset="77"/>
              </a:rPr>
              <a:t> </a:t>
            </a:r>
            <a:r>
              <a:rPr lang="en-US" i="1" dirty="0" err="1">
                <a:latin typeface="Arial Rounded MT Bold" panose="020F0704030504030204" pitchFamily="34" charset="77"/>
              </a:rPr>
              <a:t>moderamen</a:t>
            </a:r>
            <a:r>
              <a:rPr lang="en-US" dirty="0">
                <a:latin typeface="Arial Rounded MT Bold" panose="020F0704030504030204" pitchFamily="34" charset="77"/>
              </a:rPr>
              <a:t>, of which Canon 303 speaks, belongs to them. The purpose of the </a:t>
            </a:r>
            <a:r>
              <a:rPr lang="en-US" i="1" dirty="0" err="1">
                <a:latin typeface="Arial Rounded MT Bold" panose="020F0704030504030204" pitchFamily="34" charset="77"/>
              </a:rPr>
              <a:t>altius</a:t>
            </a:r>
            <a:r>
              <a:rPr lang="en-US" i="1" dirty="0">
                <a:latin typeface="Arial Rounded MT Bold" panose="020F0704030504030204" pitchFamily="34" charset="77"/>
              </a:rPr>
              <a:t> </a:t>
            </a:r>
            <a:r>
              <a:rPr lang="en-US" i="1" dirty="0" err="1">
                <a:latin typeface="Arial Rounded MT Bold" panose="020F0704030504030204" pitchFamily="34" charset="77"/>
              </a:rPr>
              <a:t>moderamen</a:t>
            </a:r>
            <a:r>
              <a:rPr lang="en-US" i="1" dirty="0">
                <a:latin typeface="Arial Rounded MT Bold" panose="020F0704030504030204" pitchFamily="34" charset="77"/>
              </a:rPr>
              <a:t> </a:t>
            </a:r>
            <a:r>
              <a:rPr lang="en-US" dirty="0">
                <a:latin typeface="Arial Rounded MT Bold" panose="020F0704030504030204" pitchFamily="34" charset="77"/>
              </a:rPr>
              <a:t>is to guarantee the </a:t>
            </a:r>
            <a:r>
              <a:rPr lang="en-US" dirty="0">
                <a:solidFill>
                  <a:srgbClr val="FF0000"/>
                </a:solidFill>
                <a:latin typeface="Arial Rounded MT Bold" panose="020F0704030504030204" pitchFamily="34" charset="77"/>
              </a:rPr>
              <a:t>fidelity of the OFS to the Franciscan charism</a:t>
            </a:r>
            <a:r>
              <a:rPr lang="en-US" dirty="0">
                <a:latin typeface="Arial Rounded MT Bold" panose="020F0704030504030204" pitchFamily="34" charset="77"/>
              </a:rPr>
              <a:t>, </a:t>
            </a:r>
            <a:r>
              <a:rPr lang="en-US" dirty="0">
                <a:solidFill>
                  <a:srgbClr val="FF0000"/>
                </a:solidFill>
                <a:latin typeface="Arial Rounded MT Bold" panose="020F0704030504030204" pitchFamily="34" charset="77"/>
              </a:rPr>
              <a:t>communion with the Church </a:t>
            </a:r>
            <a:r>
              <a:rPr lang="en-US" dirty="0">
                <a:latin typeface="Arial Rounded MT Bold" panose="020F0704030504030204" pitchFamily="34" charset="77"/>
              </a:rPr>
              <a:t>and </a:t>
            </a:r>
            <a:r>
              <a:rPr lang="en-US" dirty="0">
                <a:solidFill>
                  <a:srgbClr val="FF0000"/>
                </a:solidFill>
                <a:latin typeface="Arial Rounded MT Bold" panose="020F0704030504030204" pitchFamily="34" charset="77"/>
              </a:rPr>
              <a:t>union with the Franciscan family</a:t>
            </a:r>
            <a:r>
              <a:rPr lang="en-US" dirty="0">
                <a:latin typeface="Arial Rounded MT Bold" panose="020F0704030504030204" pitchFamily="34" charset="77"/>
              </a:rPr>
              <a:t>, values that represent a vital commitment for the Secular Franciscans.</a:t>
            </a:r>
          </a:p>
          <a:p>
            <a:endParaRPr lang="en-US" dirty="0">
              <a:latin typeface="Arial Rounded MT Bold" panose="020F0704030504030204" pitchFamily="34" charset="77"/>
            </a:endParaRPr>
          </a:p>
        </p:txBody>
      </p:sp>
      <p:pic>
        <p:nvPicPr>
          <p:cNvPr id="6" name="Picture 5" descr="A picture containing person, building, indoor, ground&#10;&#10;Description automatically generated">
            <a:extLst>
              <a:ext uri="{FF2B5EF4-FFF2-40B4-BE49-F238E27FC236}">
                <a16:creationId xmlns:a16="http://schemas.microsoft.com/office/drawing/2014/main" xmlns="" id="{3DB3C285-318A-F141-B5E3-83DB5EBBD8DF}"/>
              </a:ext>
            </a:extLst>
          </p:cNvPr>
          <p:cNvPicPr>
            <a:picLocks noChangeAspect="1"/>
          </p:cNvPicPr>
          <p:nvPr/>
        </p:nvPicPr>
        <p:blipFill>
          <a:blip r:embed="rId2"/>
          <a:stretch>
            <a:fillRect/>
          </a:stretch>
        </p:blipFill>
        <p:spPr>
          <a:xfrm>
            <a:off x="334310" y="5030304"/>
            <a:ext cx="1231900" cy="1549400"/>
          </a:xfrm>
          <a:prstGeom prst="rect">
            <a:avLst/>
          </a:prstGeom>
          <a:scene3d>
            <a:camera prst="orthographicFront">
              <a:rot lat="0" lon="10799999" rev="0"/>
            </a:camera>
            <a:lightRig rig="threePt" dir="t"/>
          </a:scene3d>
        </p:spPr>
      </p:pic>
    </p:spTree>
    <p:extLst>
      <p:ext uri="{BB962C8B-B14F-4D97-AF65-F5344CB8AC3E}">
        <p14:creationId xmlns:p14="http://schemas.microsoft.com/office/powerpoint/2010/main" val="1345446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827C05-ED74-8745-A9C5-15427DDEE0EE}"/>
              </a:ext>
            </a:extLst>
          </p:cNvPr>
          <p:cNvSpPr>
            <a:spLocks noGrp="1"/>
          </p:cNvSpPr>
          <p:nvPr>
            <p:ph type="title"/>
          </p:nvPr>
        </p:nvSpPr>
        <p:spPr>
          <a:xfrm>
            <a:off x="2592925" y="624110"/>
            <a:ext cx="8911687" cy="684300"/>
          </a:xfrm>
        </p:spPr>
        <p:txBody>
          <a:bodyPr/>
          <a:lstStyle/>
          <a:p>
            <a:pPr algn="ctr"/>
            <a:r>
              <a:rPr lang="en-US" dirty="0">
                <a:solidFill>
                  <a:srgbClr val="A5300F"/>
                </a:solidFill>
                <a:latin typeface="Arial Rounded MT Bold" panose="020F0704030504030204" pitchFamily="34" charset="77"/>
              </a:rPr>
              <a:t>The Nature of Spiritual Assistance</a:t>
            </a:r>
            <a:endParaRPr lang="en-US" dirty="0">
              <a:solidFill>
                <a:srgbClr val="A5300F"/>
              </a:solidFill>
            </a:endParaRPr>
          </a:p>
        </p:txBody>
      </p:sp>
      <p:sp>
        <p:nvSpPr>
          <p:cNvPr id="3" name="Content Placeholder 2">
            <a:extLst>
              <a:ext uri="{FF2B5EF4-FFF2-40B4-BE49-F238E27FC236}">
                <a16:creationId xmlns:a16="http://schemas.microsoft.com/office/drawing/2014/main" xmlns="" id="{3D1CDC4C-9B04-BC49-9BB3-2BD8271F5EF5}"/>
              </a:ext>
            </a:extLst>
          </p:cNvPr>
          <p:cNvSpPr>
            <a:spLocks noGrp="1"/>
          </p:cNvSpPr>
          <p:nvPr>
            <p:ph idx="1"/>
          </p:nvPr>
        </p:nvSpPr>
        <p:spPr>
          <a:xfrm>
            <a:off x="2589212" y="1607820"/>
            <a:ext cx="8915400" cy="438615"/>
          </a:xfrm>
        </p:spPr>
        <p:txBody>
          <a:bodyPr>
            <a:normAutofit lnSpcReduction="10000"/>
          </a:bodyPr>
          <a:lstStyle/>
          <a:p>
            <a:r>
              <a:rPr lang="en-US" sz="2400" dirty="0">
                <a:latin typeface="Arial Rounded MT Bold" panose="020F0704030504030204" pitchFamily="34" charset="77"/>
              </a:rPr>
              <a:t>Spiritual and Pastoral Assistance to OFS</a:t>
            </a:r>
          </a:p>
        </p:txBody>
      </p:sp>
      <p:sp>
        <p:nvSpPr>
          <p:cNvPr id="5" name="TextBox 4">
            <a:extLst>
              <a:ext uri="{FF2B5EF4-FFF2-40B4-BE49-F238E27FC236}">
                <a16:creationId xmlns:a16="http://schemas.microsoft.com/office/drawing/2014/main" xmlns="" id="{6A761585-2702-1B4F-B1D8-D9DD74AF4520}"/>
              </a:ext>
            </a:extLst>
          </p:cNvPr>
          <p:cNvSpPr txBox="1"/>
          <p:nvPr/>
        </p:nvSpPr>
        <p:spPr>
          <a:xfrm>
            <a:off x="2936489" y="2169099"/>
            <a:ext cx="8801624" cy="5078313"/>
          </a:xfrm>
          <a:prstGeom prst="rect">
            <a:avLst/>
          </a:prstGeom>
          <a:noFill/>
        </p:spPr>
        <p:txBody>
          <a:bodyPr wrap="square" rtlCol="0">
            <a:spAutoFit/>
          </a:bodyPr>
          <a:lstStyle/>
          <a:p>
            <a:pPr marL="342900" indent="-342900">
              <a:buFont typeface="+mj-lt"/>
              <a:buAutoNum type="arabicPeriod"/>
            </a:pPr>
            <a:r>
              <a:rPr lang="en-US" dirty="0">
                <a:latin typeface="Arial Rounded MT Bold" panose="020F0704030504030204" pitchFamily="34" charset="77"/>
              </a:rPr>
              <a:t>The journey taken by the entire Franciscan family since Vatican II has led to a rediscovery and celebration of the origins of the entire family and of the place of the Secular Franciscan Order in it. It is fair to say that we have all grown in this rediscovery of our own Franciscan charism and identity.</a:t>
            </a:r>
          </a:p>
          <a:p>
            <a:pPr marL="342900" indent="-342900">
              <a:buFont typeface="+mj-lt"/>
              <a:buAutoNum type="arabicPeriod"/>
            </a:pPr>
            <a:endParaRPr lang="en-US" dirty="0">
              <a:latin typeface="Arial Rounded MT Bold" panose="020F0704030504030204" pitchFamily="34" charset="77"/>
            </a:endParaRPr>
          </a:p>
          <a:p>
            <a:pPr marL="342900" indent="-342900">
              <a:buFont typeface="+mj-lt"/>
              <a:buAutoNum type="arabicPeriod"/>
            </a:pPr>
            <a:r>
              <a:rPr lang="en-US" dirty="0">
                <a:latin typeface="Arial Rounded MT Bold" panose="020F0704030504030204" pitchFamily="34" charset="77"/>
              </a:rPr>
              <a:t>This rediscovery and return to our origins were encouraged, promoted and supported by the Church – shown specifically in the approval of the “new rule” for the Secular Franciscan Order approved by Pope Paul VI in 1978 and the “new rule” for the brothers and sisters of the Third Order Regular approved by St. Pope John Paul II in 1982 – and the subsequent Constitutions and Statutes for both Orders.</a:t>
            </a:r>
          </a:p>
          <a:p>
            <a:pPr marL="342900" indent="-342900">
              <a:buFont typeface="+mj-lt"/>
              <a:buAutoNum type="arabicPeriod"/>
            </a:pPr>
            <a:endParaRPr lang="en-US" dirty="0">
              <a:latin typeface="Arial Rounded MT Bold" panose="020F0704030504030204" pitchFamily="34" charset="77"/>
            </a:endParaRPr>
          </a:p>
          <a:p>
            <a:pPr marL="342900" indent="-342900">
              <a:buFont typeface="+mj-lt"/>
              <a:buAutoNum type="arabicPeriod"/>
            </a:pPr>
            <a:r>
              <a:rPr lang="en-US" dirty="0">
                <a:latin typeface="Arial Rounded MT Bold" panose="020F0704030504030204" pitchFamily="34" charset="77"/>
              </a:rPr>
              <a:t>By virtue of our common origins and as members of the same family, we can say that the spiritual assistance offered to the Secular Franciscan Order is more of a humble fraternal ministry than an onerous and time-consuming duty.</a:t>
            </a:r>
          </a:p>
          <a:p>
            <a:pPr marL="342900" indent="-342900">
              <a:buFont typeface="+mj-lt"/>
              <a:buAutoNum type="arabicPeriod"/>
            </a:pPr>
            <a:endParaRPr lang="en-US" dirty="0">
              <a:latin typeface="Arial Rounded MT Bold" panose="020F0704030504030204" pitchFamily="34" charset="77"/>
            </a:endParaRPr>
          </a:p>
          <a:p>
            <a:endParaRPr lang="en-US" dirty="0">
              <a:latin typeface="Arial Rounded MT Bold" panose="020F0704030504030204" pitchFamily="34" charset="77"/>
            </a:endParaRPr>
          </a:p>
        </p:txBody>
      </p:sp>
      <p:pic>
        <p:nvPicPr>
          <p:cNvPr id="6" name="Picture 5" descr="A picture containing person, building, indoor, ground&#10;&#10;Description automatically generated">
            <a:extLst>
              <a:ext uri="{FF2B5EF4-FFF2-40B4-BE49-F238E27FC236}">
                <a16:creationId xmlns:a16="http://schemas.microsoft.com/office/drawing/2014/main" xmlns="" id="{F363A02A-1AEA-1D46-9D5C-496AD0DF502D}"/>
              </a:ext>
            </a:extLst>
          </p:cNvPr>
          <p:cNvPicPr>
            <a:picLocks noChangeAspect="1"/>
          </p:cNvPicPr>
          <p:nvPr/>
        </p:nvPicPr>
        <p:blipFill>
          <a:blip r:embed="rId2"/>
          <a:stretch>
            <a:fillRect/>
          </a:stretch>
        </p:blipFill>
        <p:spPr>
          <a:xfrm>
            <a:off x="334310" y="5030304"/>
            <a:ext cx="1231900" cy="1549400"/>
          </a:xfrm>
          <a:prstGeom prst="rect">
            <a:avLst/>
          </a:prstGeom>
          <a:scene3d>
            <a:camera prst="orthographicFront">
              <a:rot lat="0" lon="10799999" rev="0"/>
            </a:camera>
            <a:lightRig rig="threePt" dir="t"/>
          </a:scene3d>
        </p:spPr>
      </p:pic>
    </p:spTree>
    <p:extLst>
      <p:ext uri="{BB962C8B-B14F-4D97-AF65-F5344CB8AC3E}">
        <p14:creationId xmlns:p14="http://schemas.microsoft.com/office/powerpoint/2010/main" val="690201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 calcmode="lin" valueType="num">
                                      <p:cBhvr additive="base">
                                        <p:cTn id="19"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827C05-ED74-8745-A9C5-15427DDEE0EE}"/>
              </a:ext>
            </a:extLst>
          </p:cNvPr>
          <p:cNvSpPr>
            <a:spLocks noGrp="1"/>
          </p:cNvSpPr>
          <p:nvPr>
            <p:ph type="title"/>
          </p:nvPr>
        </p:nvSpPr>
        <p:spPr>
          <a:xfrm>
            <a:off x="2592925" y="624110"/>
            <a:ext cx="8911687" cy="684300"/>
          </a:xfrm>
        </p:spPr>
        <p:txBody>
          <a:bodyPr/>
          <a:lstStyle/>
          <a:p>
            <a:pPr algn="ctr"/>
            <a:r>
              <a:rPr lang="en-US" dirty="0">
                <a:solidFill>
                  <a:srgbClr val="A5300F"/>
                </a:solidFill>
                <a:latin typeface="Arial Rounded MT Bold" panose="020F0704030504030204" pitchFamily="34" charset="77"/>
              </a:rPr>
              <a:t>The Nature of Spiritual Assistance</a:t>
            </a:r>
            <a:endParaRPr lang="en-US" dirty="0">
              <a:solidFill>
                <a:srgbClr val="A5300F"/>
              </a:solidFill>
            </a:endParaRPr>
          </a:p>
        </p:txBody>
      </p:sp>
      <p:sp>
        <p:nvSpPr>
          <p:cNvPr id="3" name="Content Placeholder 2">
            <a:extLst>
              <a:ext uri="{FF2B5EF4-FFF2-40B4-BE49-F238E27FC236}">
                <a16:creationId xmlns:a16="http://schemas.microsoft.com/office/drawing/2014/main" xmlns="" id="{3D1CDC4C-9B04-BC49-9BB3-2BD8271F5EF5}"/>
              </a:ext>
            </a:extLst>
          </p:cNvPr>
          <p:cNvSpPr>
            <a:spLocks noGrp="1"/>
          </p:cNvSpPr>
          <p:nvPr>
            <p:ph idx="1"/>
          </p:nvPr>
        </p:nvSpPr>
        <p:spPr>
          <a:xfrm>
            <a:off x="2589212" y="1600200"/>
            <a:ext cx="8915400" cy="438615"/>
          </a:xfrm>
        </p:spPr>
        <p:txBody>
          <a:bodyPr>
            <a:normAutofit lnSpcReduction="10000"/>
          </a:bodyPr>
          <a:lstStyle/>
          <a:p>
            <a:r>
              <a:rPr lang="en-US" sz="2400" dirty="0">
                <a:latin typeface="Arial Rounded MT Bold" panose="020F0704030504030204" pitchFamily="34" charset="77"/>
              </a:rPr>
              <a:t>Duty of Spiritual and Pastoral Assistance</a:t>
            </a:r>
          </a:p>
        </p:txBody>
      </p:sp>
      <p:sp>
        <p:nvSpPr>
          <p:cNvPr id="5" name="TextBox 4">
            <a:extLst>
              <a:ext uri="{FF2B5EF4-FFF2-40B4-BE49-F238E27FC236}">
                <a16:creationId xmlns:a16="http://schemas.microsoft.com/office/drawing/2014/main" xmlns="" id="{6A761585-2702-1B4F-B1D8-D9DD74AF4520}"/>
              </a:ext>
            </a:extLst>
          </p:cNvPr>
          <p:cNvSpPr txBox="1"/>
          <p:nvPr/>
        </p:nvSpPr>
        <p:spPr>
          <a:xfrm>
            <a:off x="2936489" y="2161479"/>
            <a:ext cx="7872761" cy="3416320"/>
          </a:xfrm>
          <a:prstGeom prst="rect">
            <a:avLst/>
          </a:prstGeom>
          <a:noFill/>
        </p:spPr>
        <p:txBody>
          <a:bodyPr wrap="square" rtlCol="0">
            <a:spAutoFit/>
          </a:bodyPr>
          <a:lstStyle/>
          <a:p>
            <a:pPr marL="342900" indent="-342900">
              <a:buFont typeface="+mj-lt"/>
              <a:buAutoNum type="arabicPeriod"/>
            </a:pPr>
            <a:r>
              <a:rPr lang="en-US" dirty="0">
                <a:latin typeface="Arial Rounded MT Bold" panose="020F0704030504030204" pitchFamily="34" charset="77"/>
              </a:rPr>
              <a:t>By virtue of the vital reciprocity between the religious and the secular members of the Franciscan Family and in regard to the responsibilities of major superiors, spiritual assistance to the fraternities of the OFS at all levels must be assured as a fundamental element of communion. (OFS </a:t>
            </a:r>
            <a:r>
              <a:rPr lang="en-US" i="1" dirty="0">
                <a:latin typeface="Arial Rounded MT Bold" panose="020F0704030504030204" pitchFamily="34" charset="77"/>
              </a:rPr>
              <a:t>Constitutions </a:t>
            </a:r>
            <a:r>
              <a:rPr lang="en-US" dirty="0">
                <a:latin typeface="Arial Rounded MT Bold" panose="020F0704030504030204" pitchFamily="34" charset="77"/>
              </a:rPr>
              <a:t>89.1).</a:t>
            </a:r>
          </a:p>
          <a:p>
            <a:pPr marL="342900" indent="-342900">
              <a:buFont typeface="+mj-lt"/>
              <a:buAutoNum type="arabicPeriod"/>
            </a:pPr>
            <a:endParaRPr lang="en-US" dirty="0">
              <a:latin typeface="Arial Rounded MT Bold" panose="020F0704030504030204" pitchFamily="34" charset="77"/>
            </a:endParaRPr>
          </a:p>
          <a:p>
            <a:pPr marL="342900" indent="-342900">
              <a:buFont typeface="+mj-lt"/>
              <a:buAutoNum type="arabicPeriod"/>
            </a:pPr>
            <a:r>
              <a:rPr lang="en-US" dirty="0">
                <a:latin typeface="Arial Rounded MT Bold" panose="020F0704030504030204" pitchFamily="34" charset="77"/>
              </a:rPr>
              <a:t>The spiritual and pastoral care of the SFO, in virtue of its belonging to the same spiritual family, is entrusted by the Church to the Franciscan First Order and the TOR, to whom the Secular Fraternity has been united for centuries. (Statutes for Spiritual Assistance 1)</a:t>
            </a:r>
          </a:p>
          <a:p>
            <a:endParaRPr lang="en-US" dirty="0">
              <a:latin typeface="Arial Rounded MT Bold" panose="020F0704030504030204" pitchFamily="34" charset="77"/>
            </a:endParaRPr>
          </a:p>
        </p:txBody>
      </p:sp>
      <p:pic>
        <p:nvPicPr>
          <p:cNvPr id="6" name="Picture 5" descr="A picture containing person, building, indoor, ground&#10;&#10;Description automatically generated">
            <a:extLst>
              <a:ext uri="{FF2B5EF4-FFF2-40B4-BE49-F238E27FC236}">
                <a16:creationId xmlns:a16="http://schemas.microsoft.com/office/drawing/2014/main" xmlns="" id="{C0705E90-5A21-AE4E-868B-A002DC93DEA9}"/>
              </a:ext>
            </a:extLst>
          </p:cNvPr>
          <p:cNvPicPr>
            <a:picLocks noChangeAspect="1"/>
          </p:cNvPicPr>
          <p:nvPr/>
        </p:nvPicPr>
        <p:blipFill>
          <a:blip r:embed="rId2"/>
          <a:stretch>
            <a:fillRect/>
          </a:stretch>
        </p:blipFill>
        <p:spPr>
          <a:xfrm>
            <a:off x="334310" y="5030304"/>
            <a:ext cx="1231900" cy="1549400"/>
          </a:xfrm>
          <a:prstGeom prst="rect">
            <a:avLst/>
          </a:prstGeom>
          <a:scene3d>
            <a:camera prst="orthographicFront">
              <a:rot lat="0" lon="10799999" rev="0"/>
            </a:camera>
            <a:lightRig rig="threePt" dir="t"/>
          </a:scene3d>
        </p:spPr>
      </p:pic>
    </p:spTree>
    <p:extLst>
      <p:ext uri="{BB962C8B-B14F-4D97-AF65-F5344CB8AC3E}">
        <p14:creationId xmlns:p14="http://schemas.microsoft.com/office/powerpoint/2010/main" val="4133526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827C05-ED74-8745-A9C5-15427DDEE0EE}"/>
              </a:ext>
            </a:extLst>
          </p:cNvPr>
          <p:cNvSpPr>
            <a:spLocks noGrp="1"/>
          </p:cNvSpPr>
          <p:nvPr>
            <p:ph type="title"/>
          </p:nvPr>
        </p:nvSpPr>
        <p:spPr>
          <a:xfrm>
            <a:off x="2592925" y="624110"/>
            <a:ext cx="8911687" cy="684300"/>
          </a:xfrm>
        </p:spPr>
        <p:txBody>
          <a:bodyPr/>
          <a:lstStyle/>
          <a:p>
            <a:pPr algn="ctr"/>
            <a:r>
              <a:rPr lang="en-US" dirty="0">
                <a:solidFill>
                  <a:srgbClr val="A5300F"/>
                </a:solidFill>
                <a:latin typeface="Arial Rounded MT Bold" panose="020F0704030504030204" pitchFamily="34" charset="77"/>
              </a:rPr>
              <a:t>The Nature of Spiritual Assistance</a:t>
            </a:r>
            <a:endParaRPr lang="en-US" dirty="0">
              <a:solidFill>
                <a:srgbClr val="A5300F"/>
              </a:solidFill>
            </a:endParaRPr>
          </a:p>
        </p:txBody>
      </p:sp>
      <p:sp>
        <p:nvSpPr>
          <p:cNvPr id="3" name="Content Placeholder 2">
            <a:extLst>
              <a:ext uri="{FF2B5EF4-FFF2-40B4-BE49-F238E27FC236}">
                <a16:creationId xmlns:a16="http://schemas.microsoft.com/office/drawing/2014/main" xmlns="" id="{3D1CDC4C-9B04-BC49-9BB3-2BD8271F5EF5}"/>
              </a:ext>
            </a:extLst>
          </p:cNvPr>
          <p:cNvSpPr>
            <a:spLocks noGrp="1"/>
          </p:cNvSpPr>
          <p:nvPr>
            <p:ph idx="1"/>
          </p:nvPr>
        </p:nvSpPr>
        <p:spPr>
          <a:xfrm>
            <a:off x="2589212" y="1600200"/>
            <a:ext cx="8915400" cy="438615"/>
          </a:xfrm>
        </p:spPr>
        <p:txBody>
          <a:bodyPr>
            <a:normAutofit lnSpcReduction="10000"/>
          </a:bodyPr>
          <a:lstStyle/>
          <a:p>
            <a:r>
              <a:rPr lang="en-US" sz="2400" dirty="0">
                <a:latin typeface="Arial Rounded MT Bold" panose="020F0704030504030204" pitchFamily="34" charset="77"/>
              </a:rPr>
              <a:t>Duty of Spiritual and Pastoral Assistance</a:t>
            </a:r>
          </a:p>
        </p:txBody>
      </p:sp>
      <p:sp>
        <p:nvSpPr>
          <p:cNvPr id="5" name="TextBox 4">
            <a:extLst>
              <a:ext uri="{FF2B5EF4-FFF2-40B4-BE49-F238E27FC236}">
                <a16:creationId xmlns:a16="http://schemas.microsoft.com/office/drawing/2014/main" xmlns="" id="{6A761585-2702-1B4F-B1D8-D9DD74AF4520}"/>
              </a:ext>
            </a:extLst>
          </p:cNvPr>
          <p:cNvSpPr txBox="1"/>
          <p:nvPr/>
        </p:nvSpPr>
        <p:spPr>
          <a:xfrm>
            <a:off x="2936489" y="2161479"/>
            <a:ext cx="7872761" cy="4247317"/>
          </a:xfrm>
          <a:prstGeom prst="rect">
            <a:avLst/>
          </a:prstGeom>
          <a:noFill/>
        </p:spPr>
        <p:txBody>
          <a:bodyPr wrap="square" rtlCol="0">
            <a:spAutoFit/>
          </a:bodyPr>
          <a:lstStyle/>
          <a:p>
            <a:pPr marL="342900" indent="-342900">
              <a:buFont typeface="+mj-lt"/>
              <a:buAutoNum type="arabicPeriod"/>
            </a:pPr>
            <a:r>
              <a:rPr lang="en-US" dirty="0">
                <a:latin typeface="Arial Rounded MT Bold" panose="020F0704030504030204" pitchFamily="34" charset="77"/>
              </a:rPr>
              <a:t>The spiritual and pastoral care of the OFS, entrusted by the Church to the Franciscan First Order and to the TOR, is above all the duty of their general and provincial ministers.</a:t>
            </a:r>
          </a:p>
          <a:p>
            <a:pPr marL="342900" indent="-342900">
              <a:buFont typeface="+mj-lt"/>
              <a:buAutoNum type="arabicPeriod"/>
            </a:pPr>
            <a:endParaRPr lang="en-US" dirty="0">
              <a:latin typeface="Arial Rounded MT Bold" panose="020F0704030504030204" pitchFamily="34" charset="77"/>
            </a:endParaRPr>
          </a:p>
          <a:p>
            <a:pPr marL="342900" indent="-342900">
              <a:buFont typeface="+mj-lt"/>
              <a:buAutoNum type="arabicPeriod"/>
            </a:pPr>
            <a:r>
              <a:rPr lang="en-US" dirty="0">
                <a:latin typeface="Arial Rounded MT Bold" panose="020F0704030504030204" pitchFamily="34" charset="77"/>
              </a:rPr>
              <a:t>The</a:t>
            </a:r>
            <a:r>
              <a:rPr lang="en-US" i="1" dirty="0">
                <a:latin typeface="Arial Rounded MT Bold" panose="020F0704030504030204" pitchFamily="34" charset="77"/>
              </a:rPr>
              <a:t> </a:t>
            </a:r>
            <a:r>
              <a:rPr lang="en-US" i="1" dirty="0" err="1">
                <a:latin typeface="Arial Rounded MT Bold" panose="020F0704030504030204" pitchFamily="34" charset="77"/>
              </a:rPr>
              <a:t>altius</a:t>
            </a:r>
            <a:r>
              <a:rPr lang="en-US" i="1" dirty="0">
                <a:latin typeface="Arial Rounded MT Bold" panose="020F0704030504030204" pitchFamily="34" charset="77"/>
              </a:rPr>
              <a:t> </a:t>
            </a:r>
            <a:r>
              <a:rPr lang="en-US" i="1" dirty="0" err="1">
                <a:latin typeface="Arial Rounded MT Bold" panose="020F0704030504030204" pitchFamily="34" charset="77"/>
              </a:rPr>
              <a:t>moderamen</a:t>
            </a:r>
            <a:r>
              <a:rPr lang="en-US" i="1" dirty="0">
                <a:latin typeface="Arial Rounded MT Bold" panose="020F0704030504030204" pitchFamily="34" charset="77"/>
              </a:rPr>
              <a:t> </a:t>
            </a:r>
            <a:r>
              <a:rPr lang="en-US" dirty="0">
                <a:latin typeface="Arial Rounded MT Bold" panose="020F0704030504030204" pitchFamily="34" charset="77"/>
              </a:rPr>
              <a:t>mentioned in can. 303:  “Associations whose members share in the spirit of some religious institute while in secular life, lead an apostolic life, and </a:t>
            </a:r>
            <a:r>
              <a:rPr lang="en-US" i="1" dirty="0">
                <a:solidFill>
                  <a:srgbClr val="FF0000"/>
                </a:solidFill>
                <a:latin typeface="Arial Rounded MT Bold" panose="020F0704030504030204" pitchFamily="34" charset="77"/>
              </a:rPr>
              <a:t>strive for Christian perfection under the higher direction </a:t>
            </a:r>
            <a:r>
              <a:rPr lang="en-US" dirty="0">
                <a:latin typeface="Arial Rounded MT Bold" panose="020F0704030504030204" pitchFamily="34" charset="77"/>
              </a:rPr>
              <a:t>of the same institute are called third orders or some other appropriate name.”</a:t>
            </a:r>
          </a:p>
          <a:p>
            <a:pPr marL="342900" indent="-342900">
              <a:buFont typeface="+mj-lt"/>
              <a:buAutoNum type="arabicPeriod"/>
            </a:pPr>
            <a:endParaRPr lang="en-US" dirty="0">
              <a:latin typeface="Arial Rounded MT Bold" panose="020F0704030504030204" pitchFamily="34" charset="77"/>
            </a:endParaRPr>
          </a:p>
          <a:p>
            <a:pPr marL="342900" indent="-342900">
              <a:buFont typeface="+mj-lt"/>
              <a:buAutoNum type="arabicPeriod"/>
            </a:pPr>
            <a:r>
              <a:rPr lang="en-US" dirty="0">
                <a:latin typeface="Arial Rounded MT Bold" panose="020F0704030504030204" pitchFamily="34" charset="77"/>
              </a:rPr>
              <a:t>The </a:t>
            </a:r>
            <a:r>
              <a:rPr lang="en-US" i="1" dirty="0" err="1">
                <a:latin typeface="Arial Rounded MT Bold" panose="020F0704030504030204" pitchFamily="34" charset="77"/>
              </a:rPr>
              <a:t>altius</a:t>
            </a:r>
            <a:r>
              <a:rPr lang="en-US" i="1" dirty="0">
                <a:latin typeface="Arial Rounded MT Bold" panose="020F0704030504030204" pitchFamily="34" charset="77"/>
              </a:rPr>
              <a:t> </a:t>
            </a:r>
            <a:r>
              <a:rPr lang="en-US" i="1" dirty="0" err="1">
                <a:latin typeface="Arial Rounded MT Bold" panose="020F0704030504030204" pitchFamily="34" charset="77"/>
              </a:rPr>
              <a:t>moderamen</a:t>
            </a:r>
            <a:r>
              <a:rPr lang="en-US" i="1" dirty="0">
                <a:latin typeface="Arial Rounded MT Bold" panose="020F0704030504030204" pitchFamily="34" charset="77"/>
              </a:rPr>
              <a:t> </a:t>
            </a:r>
            <a:r>
              <a:rPr lang="en-US" dirty="0">
                <a:latin typeface="Arial Rounded MT Bold" panose="020F0704030504030204" pitchFamily="34" charset="77"/>
              </a:rPr>
              <a:t>aims to guarantee the fidelity of the OFS to the Franciscan charism, the communion with the Church and the union with the Franciscan Family, values that represent a life commitment for the Secular Franciscans.</a:t>
            </a:r>
          </a:p>
          <a:p>
            <a:endParaRPr lang="en-US" dirty="0">
              <a:latin typeface="Arial Rounded MT Bold" panose="020F0704030504030204" pitchFamily="34" charset="77"/>
            </a:endParaRPr>
          </a:p>
        </p:txBody>
      </p:sp>
      <p:pic>
        <p:nvPicPr>
          <p:cNvPr id="6" name="Picture 5" descr="A picture containing person, building, indoor, ground&#10;&#10;Description automatically generated">
            <a:extLst>
              <a:ext uri="{FF2B5EF4-FFF2-40B4-BE49-F238E27FC236}">
                <a16:creationId xmlns:a16="http://schemas.microsoft.com/office/drawing/2014/main" xmlns="" id="{C0705E90-5A21-AE4E-868B-A002DC93DEA9}"/>
              </a:ext>
            </a:extLst>
          </p:cNvPr>
          <p:cNvPicPr>
            <a:picLocks noChangeAspect="1"/>
          </p:cNvPicPr>
          <p:nvPr/>
        </p:nvPicPr>
        <p:blipFill>
          <a:blip r:embed="rId2"/>
          <a:stretch>
            <a:fillRect/>
          </a:stretch>
        </p:blipFill>
        <p:spPr>
          <a:xfrm>
            <a:off x="334310" y="5030304"/>
            <a:ext cx="1231900" cy="1549400"/>
          </a:xfrm>
          <a:prstGeom prst="rect">
            <a:avLst/>
          </a:prstGeom>
          <a:scene3d>
            <a:camera prst="orthographicFront">
              <a:rot lat="0" lon="10799999" rev="0"/>
            </a:camera>
            <a:lightRig rig="threePt" dir="t"/>
          </a:scene3d>
        </p:spPr>
      </p:pic>
    </p:spTree>
    <p:extLst>
      <p:ext uri="{BB962C8B-B14F-4D97-AF65-F5344CB8AC3E}">
        <p14:creationId xmlns:p14="http://schemas.microsoft.com/office/powerpoint/2010/main" val="1441319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 calcmode="lin" valueType="num">
                                      <p:cBhvr additive="base">
                                        <p:cTn id="19"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827C05-ED74-8745-A9C5-15427DDEE0EE}"/>
              </a:ext>
            </a:extLst>
          </p:cNvPr>
          <p:cNvSpPr>
            <a:spLocks noGrp="1"/>
          </p:cNvSpPr>
          <p:nvPr>
            <p:ph type="title"/>
          </p:nvPr>
        </p:nvSpPr>
        <p:spPr>
          <a:xfrm>
            <a:off x="2592925" y="624110"/>
            <a:ext cx="8911687" cy="684300"/>
          </a:xfrm>
        </p:spPr>
        <p:txBody>
          <a:bodyPr/>
          <a:lstStyle/>
          <a:p>
            <a:pPr algn="ctr"/>
            <a:r>
              <a:rPr lang="en-US" dirty="0">
                <a:solidFill>
                  <a:srgbClr val="A5300F"/>
                </a:solidFill>
                <a:latin typeface="Arial Rounded MT Bold" panose="020F0704030504030204" pitchFamily="34" charset="77"/>
              </a:rPr>
              <a:t>The Nature of Spiritual Assistance</a:t>
            </a:r>
            <a:endParaRPr lang="en-US" dirty="0">
              <a:solidFill>
                <a:srgbClr val="A5300F"/>
              </a:solidFill>
            </a:endParaRPr>
          </a:p>
        </p:txBody>
      </p:sp>
      <p:sp>
        <p:nvSpPr>
          <p:cNvPr id="3" name="Content Placeholder 2">
            <a:extLst>
              <a:ext uri="{FF2B5EF4-FFF2-40B4-BE49-F238E27FC236}">
                <a16:creationId xmlns:a16="http://schemas.microsoft.com/office/drawing/2014/main" xmlns="" id="{3D1CDC4C-9B04-BC49-9BB3-2BD8271F5EF5}"/>
              </a:ext>
            </a:extLst>
          </p:cNvPr>
          <p:cNvSpPr>
            <a:spLocks noGrp="1"/>
          </p:cNvSpPr>
          <p:nvPr>
            <p:ph idx="1"/>
          </p:nvPr>
        </p:nvSpPr>
        <p:spPr>
          <a:xfrm>
            <a:off x="2589212" y="1600200"/>
            <a:ext cx="8915400" cy="438615"/>
          </a:xfrm>
        </p:spPr>
        <p:txBody>
          <a:bodyPr>
            <a:normAutofit lnSpcReduction="10000"/>
          </a:bodyPr>
          <a:lstStyle/>
          <a:p>
            <a:r>
              <a:rPr lang="en-US" sz="2400" dirty="0">
                <a:latin typeface="Arial Rounded MT Bold" panose="020F0704030504030204" pitchFamily="34" charset="77"/>
              </a:rPr>
              <a:t>Duty of Spiritual and Pastoral Assistance</a:t>
            </a:r>
          </a:p>
        </p:txBody>
      </p:sp>
      <p:sp>
        <p:nvSpPr>
          <p:cNvPr id="5" name="TextBox 4">
            <a:extLst>
              <a:ext uri="{FF2B5EF4-FFF2-40B4-BE49-F238E27FC236}">
                <a16:creationId xmlns:a16="http://schemas.microsoft.com/office/drawing/2014/main" xmlns="" id="{6A761585-2702-1B4F-B1D8-D9DD74AF4520}"/>
              </a:ext>
            </a:extLst>
          </p:cNvPr>
          <p:cNvSpPr txBox="1"/>
          <p:nvPr/>
        </p:nvSpPr>
        <p:spPr>
          <a:xfrm>
            <a:off x="2936489" y="2161479"/>
            <a:ext cx="7872761" cy="3970318"/>
          </a:xfrm>
          <a:prstGeom prst="rect">
            <a:avLst/>
          </a:prstGeom>
          <a:noFill/>
        </p:spPr>
        <p:txBody>
          <a:bodyPr wrap="square" rtlCol="0">
            <a:spAutoFit/>
          </a:bodyPr>
          <a:lstStyle/>
          <a:p>
            <a:r>
              <a:rPr lang="en-US" dirty="0">
                <a:latin typeface="Arial Rounded MT Bold" panose="020F0704030504030204" pitchFamily="34" charset="77"/>
              </a:rPr>
              <a:t>The goal of </a:t>
            </a:r>
            <a:r>
              <a:rPr lang="en-US" i="1" dirty="0">
                <a:latin typeface="Arial Rounded MT Bold" panose="020F0704030504030204" pitchFamily="34" charset="77"/>
              </a:rPr>
              <a:t>the </a:t>
            </a:r>
            <a:r>
              <a:rPr lang="en-US" i="1" dirty="0" err="1">
                <a:latin typeface="Arial Rounded MT Bold" panose="020F0704030504030204" pitchFamily="34" charset="77"/>
              </a:rPr>
              <a:t>altius</a:t>
            </a:r>
            <a:r>
              <a:rPr lang="en-US" i="1" dirty="0">
                <a:latin typeface="Arial Rounded MT Bold" panose="020F0704030504030204" pitchFamily="34" charset="77"/>
              </a:rPr>
              <a:t> </a:t>
            </a:r>
            <a:r>
              <a:rPr lang="en-US" i="1" dirty="0" err="1">
                <a:latin typeface="Arial Rounded MT Bold" panose="020F0704030504030204" pitchFamily="34" charset="77"/>
              </a:rPr>
              <a:t>moderamen</a:t>
            </a:r>
            <a:r>
              <a:rPr lang="en-US" i="1" dirty="0">
                <a:latin typeface="Arial Rounded MT Bold" panose="020F0704030504030204" pitchFamily="34" charset="77"/>
              </a:rPr>
              <a:t> </a:t>
            </a:r>
            <a:r>
              <a:rPr lang="en-US" dirty="0">
                <a:latin typeface="Arial Rounded MT Bold" panose="020F0704030504030204" pitchFamily="34" charset="77"/>
              </a:rPr>
              <a:t>is to ensure the triple fidelity to the charism, to the Church, to the Franciscan Family. Concretely it is exercised in this way:</a:t>
            </a:r>
          </a:p>
          <a:p>
            <a:endParaRPr lang="en-US" dirty="0">
              <a:latin typeface="Arial Rounded MT Bold" panose="020F0704030504030204" pitchFamily="34" charset="77"/>
            </a:endParaRPr>
          </a:p>
          <a:p>
            <a:pPr lvl="1"/>
            <a:r>
              <a:rPr lang="en-US" dirty="0">
                <a:latin typeface="Arial Rounded MT Bold" panose="020F0704030504030204" pitchFamily="34" charset="77"/>
              </a:rPr>
              <a:t>The general and provincial ministers exercise their office with respect to the OFS through:</a:t>
            </a:r>
          </a:p>
          <a:p>
            <a:pPr lvl="1"/>
            <a:endParaRPr lang="en-US" dirty="0">
              <a:latin typeface="Arial Rounded MT Bold" panose="020F0704030504030204" pitchFamily="34" charset="77"/>
            </a:endParaRPr>
          </a:p>
          <a:p>
            <a:pPr lvl="1"/>
            <a:r>
              <a:rPr lang="en-US" dirty="0">
                <a:latin typeface="Arial Rounded MT Bold" panose="020F0704030504030204" pitchFamily="34" charset="77"/>
              </a:rPr>
              <a:t>— </a:t>
            </a:r>
            <a:r>
              <a:rPr lang="en-US" dirty="0">
                <a:solidFill>
                  <a:srgbClr val="FF0000"/>
                </a:solidFill>
                <a:latin typeface="Arial Rounded MT Bold" panose="020F0704030504030204" pitchFamily="34" charset="77"/>
              </a:rPr>
              <a:t>the establishment of fraternities</a:t>
            </a:r>
            <a:r>
              <a:rPr lang="en-US" dirty="0">
                <a:latin typeface="Arial Rounded MT Bold" panose="020F0704030504030204" pitchFamily="34" charset="77"/>
              </a:rPr>
              <a:t>;</a:t>
            </a:r>
          </a:p>
          <a:p>
            <a:pPr lvl="1"/>
            <a:r>
              <a:rPr lang="en-US" dirty="0">
                <a:latin typeface="Arial Rounded MT Bold" panose="020F0704030504030204" pitchFamily="34" charset="77"/>
              </a:rPr>
              <a:t>— </a:t>
            </a:r>
            <a:r>
              <a:rPr lang="en-US" dirty="0">
                <a:solidFill>
                  <a:srgbClr val="FF0000"/>
                </a:solidFill>
                <a:latin typeface="Arial Rounded MT Bold" panose="020F0704030504030204" pitchFamily="34" charset="77"/>
              </a:rPr>
              <a:t>the pastoral visits</a:t>
            </a:r>
            <a:r>
              <a:rPr lang="en-US" dirty="0">
                <a:latin typeface="Arial Rounded MT Bold" panose="020F0704030504030204" pitchFamily="34" charset="77"/>
              </a:rPr>
              <a:t>;</a:t>
            </a:r>
          </a:p>
          <a:p>
            <a:pPr lvl="1"/>
            <a:r>
              <a:rPr lang="en-US" dirty="0">
                <a:latin typeface="Arial Rounded MT Bold" panose="020F0704030504030204" pitchFamily="34" charset="77"/>
              </a:rPr>
              <a:t>— </a:t>
            </a:r>
            <a:r>
              <a:rPr lang="en-US" dirty="0">
                <a:solidFill>
                  <a:srgbClr val="FF0000"/>
                </a:solidFill>
                <a:latin typeface="Arial Rounded MT Bold" panose="020F0704030504030204" pitchFamily="34" charset="77"/>
              </a:rPr>
              <a:t>the spiritual assistance to the fraternities at the various levels</a:t>
            </a:r>
            <a:r>
              <a:rPr lang="en-US" dirty="0">
                <a:latin typeface="Arial Rounded MT Bold" panose="020F0704030504030204" pitchFamily="34" charset="77"/>
              </a:rPr>
              <a:t>.</a:t>
            </a:r>
          </a:p>
          <a:p>
            <a:pPr lvl="1"/>
            <a:endParaRPr lang="en-US" dirty="0">
              <a:latin typeface="Arial Rounded MT Bold" panose="020F0704030504030204" pitchFamily="34" charset="77"/>
            </a:endParaRPr>
          </a:p>
          <a:p>
            <a:pPr lvl="1"/>
            <a:r>
              <a:rPr lang="en-US" dirty="0">
                <a:latin typeface="Arial Rounded MT Bold" panose="020F0704030504030204" pitchFamily="34" charset="77"/>
              </a:rPr>
              <a:t>They may exercise this office personally or through a delegate. (OFS </a:t>
            </a:r>
            <a:r>
              <a:rPr lang="en-US" i="1" dirty="0">
                <a:latin typeface="Arial Rounded MT Bold" panose="020F0704030504030204" pitchFamily="34" charset="77"/>
              </a:rPr>
              <a:t>General Constitutions </a:t>
            </a:r>
            <a:r>
              <a:rPr lang="en-US" dirty="0">
                <a:latin typeface="Arial Rounded MT Bold" panose="020F0704030504030204" pitchFamily="34" charset="77"/>
              </a:rPr>
              <a:t>86.1)</a:t>
            </a:r>
          </a:p>
          <a:p>
            <a:endParaRPr lang="en-US" dirty="0">
              <a:latin typeface="Arial Rounded MT Bold" panose="020F0704030504030204" pitchFamily="34" charset="77"/>
            </a:endParaRPr>
          </a:p>
        </p:txBody>
      </p:sp>
      <p:pic>
        <p:nvPicPr>
          <p:cNvPr id="6" name="Picture 5" descr="A picture containing person, building, indoor, ground&#10;&#10;Description automatically generated">
            <a:extLst>
              <a:ext uri="{FF2B5EF4-FFF2-40B4-BE49-F238E27FC236}">
                <a16:creationId xmlns:a16="http://schemas.microsoft.com/office/drawing/2014/main" xmlns="" id="{9FD56D0F-8235-4D4D-B059-9E2661E46721}"/>
              </a:ext>
            </a:extLst>
          </p:cNvPr>
          <p:cNvPicPr>
            <a:picLocks noChangeAspect="1"/>
          </p:cNvPicPr>
          <p:nvPr/>
        </p:nvPicPr>
        <p:blipFill>
          <a:blip r:embed="rId2"/>
          <a:stretch>
            <a:fillRect/>
          </a:stretch>
        </p:blipFill>
        <p:spPr>
          <a:xfrm>
            <a:off x="334310" y="5030304"/>
            <a:ext cx="1231900" cy="1549400"/>
          </a:xfrm>
          <a:prstGeom prst="rect">
            <a:avLst/>
          </a:prstGeom>
          <a:scene3d>
            <a:camera prst="orthographicFront">
              <a:rot lat="0" lon="10799999" rev="0"/>
            </a:camera>
            <a:lightRig rig="threePt" dir="t"/>
          </a:scene3d>
        </p:spPr>
      </p:pic>
    </p:spTree>
    <p:extLst>
      <p:ext uri="{BB962C8B-B14F-4D97-AF65-F5344CB8AC3E}">
        <p14:creationId xmlns:p14="http://schemas.microsoft.com/office/powerpoint/2010/main" val="62945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 calcmode="lin" valueType="num">
                                      <p:cBhvr additive="base">
                                        <p:cTn id="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5" end="5"/>
                                            </p:txEl>
                                          </p:spTgt>
                                        </p:tgtEl>
                                        <p:attrNameLst>
                                          <p:attrName>style.visibility</p:attrName>
                                        </p:attrNameLst>
                                      </p:cBhvr>
                                      <p:to>
                                        <p:strVal val="visible"/>
                                      </p:to>
                                    </p:set>
                                    <p:anim calcmode="lin" valueType="num">
                                      <p:cBhvr additive="base">
                                        <p:cTn id="13"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anim calcmode="lin" valueType="num">
                                      <p:cBhvr additive="base">
                                        <p:cTn id="1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8" end="8"/>
                                            </p:txEl>
                                          </p:spTgt>
                                        </p:tgtEl>
                                        <p:attrNameLst>
                                          <p:attrName>style.visibility</p:attrName>
                                        </p:attrNameLst>
                                      </p:cBhvr>
                                      <p:to>
                                        <p:strVal val="visible"/>
                                      </p:to>
                                    </p:set>
                                    <p:anim calcmode="lin" valueType="num">
                                      <p:cBhvr additive="base">
                                        <p:cTn id="23"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827C05-ED74-8745-A9C5-15427DDEE0EE}"/>
              </a:ext>
            </a:extLst>
          </p:cNvPr>
          <p:cNvSpPr>
            <a:spLocks noGrp="1"/>
          </p:cNvSpPr>
          <p:nvPr>
            <p:ph type="title"/>
          </p:nvPr>
        </p:nvSpPr>
        <p:spPr>
          <a:xfrm>
            <a:off x="2592925" y="624110"/>
            <a:ext cx="8911687" cy="684300"/>
          </a:xfrm>
        </p:spPr>
        <p:txBody>
          <a:bodyPr/>
          <a:lstStyle/>
          <a:p>
            <a:pPr algn="ctr"/>
            <a:r>
              <a:rPr lang="en-US" dirty="0">
                <a:solidFill>
                  <a:srgbClr val="A5300F"/>
                </a:solidFill>
                <a:latin typeface="Arial Rounded MT Bold" panose="020F0704030504030204" pitchFamily="34" charset="77"/>
              </a:rPr>
              <a:t>The Nature of Spiritual Assistance</a:t>
            </a:r>
            <a:endParaRPr lang="en-US" dirty="0">
              <a:solidFill>
                <a:srgbClr val="A5300F"/>
              </a:solidFill>
            </a:endParaRPr>
          </a:p>
        </p:txBody>
      </p:sp>
      <p:sp>
        <p:nvSpPr>
          <p:cNvPr id="3" name="Content Placeholder 2">
            <a:extLst>
              <a:ext uri="{FF2B5EF4-FFF2-40B4-BE49-F238E27FC236}">
                <a16:creationId xmlns:a16="http://schemas.microsoft.com/office/drawing/2014/main" xmlns="" id="{3D1CDC4C-9B04-BC49-9BB3-2BD8271F5EF5}"/>
              </a:ext>
            </a:extLst>
          </p:cNvPr>
          <p:cNvSpPr>
            <a:spLocks noGrp="1"/>
          </p:cNvSpPr>
          <p:nvPr>
            <p:ph idx="1"/>
          </p:nvPr>
        </p:nvSpPr>
        <p:spPr>
          <a:xfrm>
            <a:off x="2589212" y="1600200"/>
            <a:ext cx="8915400" cy="438615"/>
          </a:xfrm>
        </p:spPr>
        <p:txBody>
          <a:bodyPr>
            <a:normAutofit lnSpcReduction="10000"/>
          </a:bodyPr>
          <a:lstStyle/>
          <a:p>
            <a:r>
              <a:rPr lang="en-US" sz="2400" dirty="0">
                <a:latin typeface="Arial Rounded MT Bold" panose="020F0704030504030204" pitchFamily="34" charset="77"/>
              </a:rPr>
              <a:t>Collegial Assistance</a:t>
            </a:r>
          </a:p>
        </p:txBody>
      </p:sp>
      <p:sp>
        <p:nvSpPr>
          <p:cNvPr id="5" name="TextBox 4">
            <a:extLst>
              <a:ext uri="{FF2B5EF4-FFF2-40B4-BE49-F238E27FC236}">
                <a16:creationId xmlns:a16="http://schemas.microsoft.com/office/drawing/2014/main" xmlns="" id="{6A761585-2702-1B4F-B1D8-D9DD74AF4520}"/>
              </a:ext>
            </a:extLst>
          </p:cNvPr>
          <p:cNvSpPr txBox="1"/>
          <p:nvPr/>
        </p:nvSpPr>
        <p:spPr>
          <a:xfrm>
            <a:off x="2936489" y="2161479"/>
            <a:ext cx="7872761" cy="3416320"/>
          </a:xfrm>
          <a:prstGeom prst="rect">
            <a:avLst/>
          </a:prstGeom>
          <a:noFill/>
        </p:spPr>
        <p:txBody>
          <a:bodyPr wrap="square" rtlCol="0">
            <a:spAutoFit/>
          </a:bodyPr>
          <a:lstStyle/>
          <a:p>
            <a:r>
              <a:rPr lang="en-US" dirty="0">
                <a:latin typeface="Arial Rounded MT Bold" panose="020F0704030504030204" pitchFamily="34" charset="77"/>
              </a:rPr>
              <a:t>The “Statutes for Spiritual and Pastoral Assistance to the Secular Franciscan Order,” whose “purpose … is to define, in a unified and concrete way, the service of the spiritual and pastoral care of the OFS, taking into account the unity of that same Order” (4.1 ), states that the same service “must be performed collegially at all levels above the local level” (3.2). </a:t>
            </a:r>
          </a:p>
          <a:p>
            <a:endParaRPr lang="en-US" dirty="0">
              <a:latin typeface="Arial Rounded MT Bold" panose="020F0704030504030204" pitchFamily="34" charset="77"/>
            </a:endParaRPr>
          </a:p>
          <a:p>
            <a:r>
              <a:rPr lang="en-US" dirty="0">
                <a:latin typeface="Arial Rounded MT Bold" panose="020F0704030504030204" pitchFamily="34" charset="77"/>
              </a:rPr>
              <a:t>The three entities of the First Order and the TOR are to work together to ensure that suitable assistance is provided to the OFS on all levels above the level of local fraternities – that is, on the regional, national, and international levels. In this, the Statutes reiterate the legitimacy of a collegial exercise of the </a:t>
            </a:r>
            <a:r>
              <a:rPr lang="en-US" i="1" dirty="0" err="1">
                <a:latin typeface="Arial Rounded MT Bold" panose="020F0704030504030204" pitchFamily="34" charset="77"/>
              </a:rPr>
              <a:t>altius</a:t>
            </a:r>
            <a:r>
              <a:rPr lang="en-US" i="1" dirty="0">
                <a:latin typeface="Arial Rounded MT Bold" panose="020F0704030504030204" pitchFamily="34" charset="77"/>
              </a:rPr>
              <a:t> </a:t>
            </a:r>
            <a:r>
              <a:rPr lang="en-US" i="1" dirty="0" err="1">
                <a:latin typeface="Arial Rounded MT Bold" panose="020F0704030504030204" pitchFamily="34" charset="77"/>
              </a:rPr>
              <a:t>moderamen</a:t>
            </a:r>
            <a:r>
              <a:rPr lang="en-US" dirty="0">
                <a:latin typeface="Arial Rounded MT Bold" panose="020F0704030504030204" pitchFamily="34" charset="77"/>
              </a:rPr>
              <a:t>.</a:t>
            </a:r>
          </a:p>
        </p:txBody>
      </p:sp>
      <p:pic>
        <p:nvPicPr>
          <p:cNvPr id="6" name="Picture 5" descr="A picture containing person, building, indoor, ground&#10;&#10;Description automatically generated">
            <a:extLst>
              <a:ext uri="{FF2B5EF4-FFF2-40B4-BE49-F238E27FC236}">
                <a16:creationId xmlns:a16="http://schemas.microsoft.com/office/drawing/2014/main" xmlns="" id="{6CDFA6F2-2E87-9244-B04F-DB6009D762B0}"/>
              </a:ext>
            </a:extLst>
          </p:cNvPr>
          <p:cNvPicPr>
            <a:picLocks noChangeAspect="1"/>
          </p:cNvPicPr>
          <p:nvPr/>
        </p:nvPicPr>
        <p:blipFill>
          <a:blip r:embed="rId2"/>
          <a:stretch>
            <a:fillRect/>
          </a:stretch>
        </p:blipFill>
        <p:spPr>
          <a:xfrm>
            <a:off x="334310" y="5030304"/>
            <a:ext cx="1231900" cy="1549400"/>
          </a:xfrm>
          <a:prstGeom prst="rect">
            <a:avLst/>
          </a:prstGeom>
          <a:scene3d>
            <a:camera prst="orthographicFront">
              <a:rot lat="0" lon="10799999" rev="0"/>
            </a:camera>
            <a:lightRig rig="threePt" dir="t"/>
          </a:scene3d>
        </p:spPr>
      </p:pic>
    </p:spTree>
    <p:extLst>
      <p:ext uri="{BB962C8B-B14F-4D97-AF65-F5344CB8AC3E}">
        <p14:creationId xmlns:p14="http://schemas.microsoft.com/office/powerpoint/2010/main" val="224205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827C05-ED74-8745-A9C5-15427DDEE0EE}"/>
              </a:ext>
            </a:extLst>
          </p:cNvPr>
          <p:cNvSpPr>
            <a:spLocks noGrp="1"/>
          </p:cNvSpPr>
          <p:nvPr>
            <p:ph type="title"/>
          </p:nvPr>
        </p:nvSpPr>
        <p:spPr>
          <a:xfrm>
            <a:off x="2592925" y="624110"/>
            <a:ext cx="8911687" cy="684300"/>
          </a:xfrm>
        </p:spPr>
        <p:txBody>
          <a:bodyPr/>
          <a:lstStyle/>
          <a:p>
            <a:pPr algn="ctr"/>
            <a:r>
              <a:rPr lang="en-US" dirty="0">
                <a:solidFill>
                  <a:srgbClr val="A5300F"/>
                </a:solidFill>
                <a:latin typeface="Arial Rounded MT Bold" panose="020F0704030504030204" pitchFamily="34" charset="77"/>
              </a:rPr>
              <a:t>The Nature of Spiritual Assistance</a:t>
            </a:r>
            <a:endParaRPr lang="en-US" dirty="0">
              <a:solidFill>
                <a:srgbClr val="A5300F"/>
              </a:solidFill>
            </a:endParaRPr>
          </a:p>
        </p:txBody>
      </p:sp>
      <p:sp>
        <p:nvSpPr>
          <p:cNvPr id="3" name="Content Placeholder 2">
            <a:extLst>
              <a:ext uri="{FF2B5EF4-FFF2-40B4-BE49-F238E27FC236}">
                <a16:creationId xmlns:a16="http://schemas.microsoft.com/office/drawing/2014/main" xmlns="" id="{3D1CDC4C-9B04-BC49-9BB3-2BD8271F5EF5}"/>
              </a:ext>
            </a:extLst>
          </p:cNvPr>
          <p:cNvSpPr>
            <a:spLocks noGrp="1"/>
          </p:cNvSpPr>
          <p:nvPr>
            <p:ph idx="1"/>
          </p:nvPr>
        </p:nvSpPr>
        <p:spPr>
          <a:xfrm>
            <a:off x="2589212" y="1600200"/>
            <a:ext cx="8915400" cy="438615"/>
          </a:xfrm>
        </p:spPr>
        <p:txBody>
          <a:bodyPr>
            <a:normAutofit lnSpcReduction="10000"/>
          </a:bodyPr>
          <a:lstStyle/>
          <a:p>
            <a:r>
              <a:rPr lang="en-US" sz="2400" dirty="0">
                <a:latin typeface="Arial Rounded MT Bold" panose="020F0704030504030204" pitchFamily="34" charset="77"/>
              </a:rPr>
              <a:t>Collegial Assistance</a:t>
            </a:r>
          </a:p>
        </p:txBody>
      </p:sp>
      <p:graphicFrame>
        <p:nvGraphicFramePr>
          <p:cNvPr id="9" name="Table 8">
            <a:extLst>
              <a:ext uri="{FF2B5EF4-FFF2-40B4-BE49-F238E27FC236}">
                <a16:creationId xmlns:a16="http://schemas.microsoft.com/office/drawing/2014/main" xmlns="" id="{0EB23737-6E88-684A-85E7-745D23CE8B59}"/>
              </a:ext>
            </a:extLst>
          </p:cNvPr>
          <p:cNvGraphicFramePr>
            <a:graphicFrameLocks noGrp="1"/>
          </p:cNvGraphicFramePr>
          <p:nvPr>
            <p:extLst>
              <p:ext uri="{D42A27DB-BD31-4B8C-83A1-F6EECF244321}">
                <p14:modId xmlns:p14="http://schemas.microsoft.com/office/powerpoint/2010/main" val="1704326386"/>
              </p:ext>
            </p:extLst>
          </p:nvPr>
        </p:nvGraphicFramePr>
        <p:xfrm>
          <a:off x="3014470" y="2330605"/>
          <a:ext cx="8128000" cy="4228771"/>
        </p:xfrm>
        <a:graphic>
          <a:graphicData uri="http://schemas.openxmlformats.org/drawingml/2006/table">
            <a:tbl>
              <a:tblPr firstRow="1" bandRow="1">
                <a:tableStyleId>{69012ECD-51FC-41F1-AA8D-1B2483CD663E}</a:tableStyleId>
              </a:tblPr>
              <a:tblGrid>
                <a:gridCol w="4064000">
                  <a:extLst>
                    <a:ext uri="{9D8B030D-6E8A-4147-A177-3AD203B41FA5}">
                      <a16:colId xmlns:a16="http://schemas.microsoft.com/office/drawing/2014/main" xmlns="" val="3043682386"/>
                    </a:ext>
                  </a:extLst>
                </a:gridCol>
                <a:gridCol w="4064000">
                  <a:extLst>
                    <a:ext uri="{9D8B030D-6E8A-4147-A177-3AD203B41FA5}">
                      <a16:colId xmlns:a16="http://schemas.microsoft.com/office/drawing/2014/main" xmlns="" val="4016833320"/>
                    </a:ext>
                  </a:extLst>
                </a:gridCol>
              </a:tblGrid>
              <a:tr h="340579">
                <a:tc>
                  <a:txBody>
                    <a:bodyPr/>
                    <a:lstStyle/>
                    <a:p>
                      <a:r>
                        <a:rPr lang="en-US" i="1" dirty="0"/>
                        <a:t>General Constitutions</a:t>
                      </a:r>
                    </a:p>
                  </a:txBody>
                  <a:tcPr/>
                </a:tc>
                <a:tc>
                  <a:txBody>
                    <a:bodyPr/>
                    <a:lstStyle/>
                    <a:p>
                      <a:r>
                        <a:rPr lang="en-US" dirty="0"/>
                        <a:t>Statutes for Assistance</a:t>
                      </a:r>
                    </a:p>
                  </a:txBody>
                  <a:tcPr/>
                </a:tc>
                <a:extLst>
                  <a:ext uri="{0D108BD9-81ED-4DB2-BD59-A6C34878D82A}">
                    <a16:rowId xmlns:a16="http://schemas.microsoft.com/office/drawing/2014/main" xmlns="" val="1226294490"/>
                  </a:ext>
                </a:extLst>
              </a:tr>
              <a:tr h="3863011">
                <a:tc>
                  <a:txBody>
                    <a:bodyPr/>
                    <a:lstStyle/>
                    <a:p>
                      <a:r>
                        <a:rPr lang="en-US" dirty="0">
                          <a:latin typeface="Arial Rounded MT Bold" panose="020F0704030504030204" pitchFamily="34" charset="77"/>
                        </a:rPr>
                        <a:t>88.1</a:t>
                      </a:r>
                    </a:p>
                    <a:p>
                      <a:r>
                        <a:rPr lang="en-US" dirty="0">
                          <a:latin typeface="Arial Rounded MT Bold" panose="020F0704030504030204" pitchFamily="34" charset="77"/>
                        </a:rPr>
                        <a:t>The provincial ministers and the other major superiors, in the area of their own jurisdiction, guarantee the spiritual assistance to the local fraternities entrusted to the jurisdiction. They see to it that their own religious are interested in the OFS and that capable and well-prepared persons are appointed for the service of spiritual assistance. </a:t>
                      </a:r>
                    </a:p>
                  </a:txBody>
                  <a:tcPr/>
                </a:tc>
                <a:tc>
                  <a:txBody>
                    <a:bodyPr/>
                    <a:lstStyle/>
                    <a:p>
                      <a:r>
                        <a:rPr lang="en-US" dirty="0">
                          <a:latin typeface="Arial Rounded MT Bold" panose="020F0704030504030204" pitchFamily="34" charset="77"/>
                        </a:rPr>
                        <a:t>11.1</a:t>
                      </a:r>
                    </a:p>
                    <a:p>
                      <a:r>
                        <a:rPr lang="en-US" dirty="0">
                          <a:latin typeface="Arial Rounded MT Bold" panose="020F0704030504030204" pitchFamily="34" charset="77"/>
                        </a:rPr>
                        <a:t>The provincial Ministers and the other major superiors assure spiritual assistance to the local fraternities entrusted to their own jurisdiction. </a:t>
                      </a:r>
                    </a:p>
                    <a:p>
                      <a:endParaRPr lang="en-US" dirty="0"/>
                    </a:p>
                  </a:txBody>
                  <a:tcPr/>
                </a:tc>
                <a:extLst>
                  <a:ext uri="{0D108BD9-81ED-4DB2-BD59-A6C34878D82A}">
                    <a16:rowId xmlns:a16="http://schemas.microsoft.com/office/drawing/2014/main" xmlns="" val="409694198"/>
                  </a:ext>
                </a:extLst>
              </a:tr>
            </a:tbl>
          </a:graphicData>
        </a:graphic>
      </p:graphicFrame>
      <p:pic>
        <p:nvPicPr>
          <p:cNvPr id="5" name="Picture 4" descr="A picture containing person, building, indoor, ground&#10;&#10;Description automatically generated">
            <a:extLst>
              <a:ext uri="{FF2B5EF4-FFF2-40B4-BE49-F238E27FC236}">
                <a16:creationId xmlns:a16="http://schemas.microsoft.com/office/drawing/2014/main" xmlns="" id="{AA3B86FD-FBA3-C34D-9879-54970B81425C}"/>
              </a:ext>
            </a:extLst>
          </p:cNvPr>
          <p:cNvPicPr>
            <a:picLocks noChangeAspect="1"/>
          </p:cNvPicPr>
          <p:nvPr/>
        </p:nvPicPr>
        <p:blipFill>
          <a:blip r:embed="rId2"/>
          <a:stretch>
            <a:fillRect/>
          </a:stretch>
        </p:blipFill>
        <p:spPr>
          <a:xfrm>
            <a:off x="334310" y="5030304"/>
            <a:ext cx="1231900" cy="1549400"/>
          </a:xfrm>
          <a:prstGeom prst="rect">
            <a:avLst/>
          </a:prstGeom>
          <a:scene3d>
            <a:camera prst="orthographicFront">
              <a:rot lat="0" lon="10799999" rev="0"/>
            </a:camera>
            <a:lightRig rig="threePt" dir="t"/>
          </a:scene3d>
        </p:spPr>
      </p:pic>
    </p:spTree>
    <p:extLst>
      <p:ext uri="{BB962C8B-B14F-4D97-AF65-F5344CB8AC3E}">
        <p14:creationId xmlns:p14="http://schemas.microsoft.com/office/powerpoint/2010/main" val="1103448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827C05-ED74-8745-A9C5-15427DDEE0EE}"/>
              </a:ext>
            </a:extLst>
          </p:cNvPr>
          <p:cNvSpPr>
            <a:spLocks noGrp="1"/>
          </p:cNvSpPr>
          <p:nvPr>
            <p:ph type="title"/>
          </p:nvPr>
        </p:nvSpPr>
        <p:spPr>
          <a:xfrm>
            <a:off x="2592925" y="624110"/>
            <a:ext cx="8911687" cy="684300"/>
          </a:xfrm>
        </p:spPr>
        <p:txBody>
          <a:bodyPr/>
          <a:lstStyle/>
          <a:p>
            <a:pPr algn="ctr"/>
            <a:r>
              <a:rPr lang="en-US" dirty="0">
                <a:solidFill>
                  <a:srgbClr val="A5300F"/>
                </a:solidFill>
                <a:latin typeface="Arial Rounded MT Bold" panose="020F0704030504030204" pitchFamily="34" charset="77"/>
              </a:rPr>
              <a:t>The Nature of Spiritual Assistance</a:t>
            </a:r>
            <a:endParaRPr lang="en-US" dirty="0">
              <a:solidFill>
                <a:srgbClr val="A5300F"/>
              </a:solidFill>
            </a:endParaRPr>
          </a:p>
        </p:txBody>
      </p:sp>
      <p:sp>
        <p:nvSpPr>
          <p:cNvPr id="3" name="Content Placeholder 2">
            <a:extLst>
              <a:ext uri="{FF2B5EF4-FFF2-40B4-BE49-F238E27FC236}">
                <a16:creationId xmlns:a16="http://schemas.microsoft.com/office/drawing/2014/main" xmlns="" id="{3D1CDC4C-9B04-BC49-9BB3-2BD8271F5EF5}"/>
              </a:ext>
            </a:extLst>
          </p:cNvPr>
          <p:cNvSpPr>
            <a:spLocks noGrp="1"/>
          </p:cNvSpPr>
          <p:nvPr>
            <p:ph idx="1"/>
          </p:nvPr>
        </p:nvSpPr>
        <p:spPr>
          <a:xfrm>
            <a:off x="2589212" y="1600200"/>
            <a:ext cx="8915400" cy="438615"/>
          </a:xfrm>
        </p:spPr>
        <p:txBody>
          <a:bodyPr>
            <a:normAutofit lnSpcReduction="10000"/>
          </a:bodyPr>
          <a:lstStyle/>
          <a:p>
            <a:r>
              <a:rPr lang="en-US" sz="2400" dirty="0">
                <a:latin typeface="Arial Rounded MT Bold" panose="020F0704030504030204" pitchFamily="34" charset="77"/>
              </a:rPr>
              <a:t>Collegial Assistance</a:t>
            </a:r>
          </a:p>
        </p:txBody>
      </p:sp>
      <p:graphicFrame>
        <p:nvGraphicFramePr>
          <p:cNvPr id="9" name="Table 8">
            <a:extLst>
              <a:ext uri="{FF2B5EF4-FFF2-40B4-BE49-F238E27FC236}">
                <a16:creationId xmlns:a16="http://schemas.microsoft.com/office/drawing/2014/main" xmlns="" id="{0EB23737-6E88-684A-85E7-745D23CE8B59}"/>
              </a:ext>
            </a:extLst>
          </p:cNvPr>
          <p:cNvGraphicFramePr>
            <a:graphicFrameLocks noGrp="1"/>
          </p:cNvGraphicFramePr>
          <p:nvPr>
            <p:extLst>
              <p:ext uri="{D42A27DB-BD31-4B8C-83A1-F6EECF244321}">
                <p14:modId xmlns:p14="http://schemas.microsoft.com/office/powerpoint/2010/main" val="3329449791"/>
              </p:ext>
            </p:extLst>
          </p:nvPr>
        </p:nvGraphicFramePr>
        <p:xfrm>
          <a:off x="3014470" y="2330605"/>
          <a:ext cx="8128000" cy="4228771"/>
        </p:xfrm>
        <a:graphic>
          <a:graphicData uri="http://schemas.openxmlformats.org/drawingml/2006/table">
            <a:tbl>
              <a:tblPr firstRow="1" bandRow="1">
                <a:tableStyleId>{69012ECD-51FC-41F1-AA8D-1B2483CD663E}</a:tableStyleId>
              </a:tblPr>
              <a:tblGrid>
                <a:gridCol w="4064000">
                  <a:extLst>
                    <a:ext uri="{9D8B030D-6E8A-4147-A177-3AD203B41FA5}">
                      <a16:colId xmlns:a16="http://schemas.microsoft.com/office/drawing/2014/main" xmlns="" val="3043682386"/>
                    </a:ext>
                  </a:extLst>
                </a:gridCol>
                <a:gridCol w="4064000">
                  <a:extLst>
                    <a:ext uri="{9D8B030D-6E8A-4147-A177-3AD203B41FA5}">
                      <a16:colId xmlns:a16="http://schemas.microsoft.com/office/drawing/2014/main" xmlns="" val="4016833320"/>
                    </a:ext>
                  </a:extLst>
                </a:gridCol>
              </a:tblGrid>
              <a:tr h="340579">
                <a:tc>
                  <a:txBody>
                    <a:bodyPr/>
                    <a:lstStyle/>
                    <a:p>
                      <a:r>
                        <a:rPr lang="en-US" i="1" dirty="0"/>
                        <a:t>General Constitutions</a:t>
                      </a:r>
                    </a:p>
                  </a:txBody>
                  <a:tcPr/>
                </a:tc>
                <a:tc>
                  <a:txBody>
                    <a:bodyPr/>
                    <a:lstStyle/>
                    <a:p>
                      <a:r>
                        <a:rPr lang="en-US" dirty="0"/>
                        <a:t>Statutes for Assistance</a:t>
                      </a:r>
                    </a:p>
                  </a:txBody>
                  <a:tcPr/>
                </a:tc>
                <a:extLst>
                  <a:ext uri="{0D108BD9-81ED-4DB2-BD59-A6C34878D82A}">
                    <a16:rowId xmlns:a16="http://schemas.microsoft.com/office/drawing/2014/main" xmlns="" val="1226294490"/>
                  </a:ext>
                </a:extLst>
              </a:tr>
              <a:tr h="3863011">
                <a:tc>
                  <a:txBody>
                    <a:bodyPr/>
                    <a:lstStyle/>
                    <a:p>
                      <a:r>
                        <a:rPr lang="en-US" dirty="0">
                          <a:latin typeface="Arial Rounded MT Bold" panose="020F0704030504030204" pitchFamily="34" charset="77"/>
                        </a:rPr>
                        <a:t>88.2</a:t>
                      </a:r>
                    </a:p>
                    <a:p>
                      <a:r>
                        <a:rPr lang="en-US" sz="1600" dirty="0">
                          <a:latin typeface="Arial Rounded MT Bold" panose="020F0704030504030204" pitchFamily="34" charset="77"/>
                        </a:rPr>
                        <a:t>It is the specific competence of the major superiors, in name of their jurisdiction:</a:t>
                      </a:r>
                    </a:p>
                    <a:p>
                      <a:endParaRPr lang="en-US" sz="1600" dirty="0">
                        <a:latin typeface="Arial Rounded MT Bold" panose="020F0704030504030204" pitchFamily="34" charset="77"/>
                      </a:endParaRPr>
                    </a:p>
                    <a:p>
                      <a:pPr marL="285750" indent="-285750">
                        <a:buFont typeface="Arial" panose="020B0604020202020204" pitchFamily="34" charset="0"/>
                        <a:buChar char="•"/>
                      </a:pPr>
                      <a:r>
                        <a:rPr lang="en-US" sz="1600" dirty="0">
                          <a:latin typeface="Arial Rounded MT Bold" panose="020F0704030504030204" pitchFamily="34" charset="77"/>
                        </a:rPr>
                        <a:t>to establish, canonically, new local fraternities and guarantee them spiritual assistance;</a:t>
                      </a:r>
                    </a:p>
                    <a:p>
                      <a:pPr marL="285750" indent="-285750">
                        <a:buFont typeface="Arial" panose="020B0604020202020204" pitchFamily="34" charset="0"/>
                        <a:buChar char="•"/>
                      </a:pPr>
                      <a:r>
                        <a:rPr lang="en-US" sz="1600" dirty="0">
                          <a:latin typeface="Arial Rounded MT Bold" panose="020F0704030504030204" pitchFamily="34" charset="77"/>
                        </a:rPr>
                        <a:t>to animate spiritually and visit the local fraternities assisted by their own jurisdiction;</a:t>
                      </a:r>
                    </a:p>
                    <a:p>
                      <a:pPr marL="285750" indent="-285750">
                        <a:buFont typeface="Arial" panose="020B0604020202020204" pitchFamily="34" charset="0"/>
                        <a:buChar char="•"/>
                      </a:pPr>
                      <a:r>
                        <a:rPr lang="en-US" sz="1600" dirty="0">
                          <a:latin typeface="Arial Rounded MT Bold" panose="020F0704030504030204" pitchFamily="34" charset="77"/>
                        </a:rPr>
                        <a:t>to keep themselves informed on the spiritual assistance given to the OFS.</a:t>
                      </a:r>
                    </a:p>
                  </a:txBody>
                  <a:tcPr/>
                </a:tc>
                <a:tc>
                  <a:txBody>
                    <a:bodyPr/>
                    <a:lstStyle/>
                    <a:p>
                      <a:r>
                        <a:rPr lang="en-US" dirty="0">
                          <a:latin typeface="Arial Rounded MT Bold" panose="020F0704030504030204" pitchFamily="34" charset="77"/>
                        </a:rPr>
                        <a:t>11.1</a:t>
                      </a:r>
                    </a:p>
                    <a:p>
                      <a:r>
                        <a:rPr lang="en-US" sz="1600" dirty="0">
                          <a:latin typeface="Arial Rounded MT Bold" panose="020F0704030504030204" pitchFamily="34" charset="77"/>
                        </a:rPr>
                        <a:t>It is the specific competence of the major superiors, in name of their jurisdiction:</a:t>
                      </a:r>
                    </a:p>
                    <a:p>
                      <a:endParaRPr lang="en-US" sz="1800" dirty="0">
                        <a:latin typeface="Arial Rounded MT Bold" panose="020F0704030504030204" pitchFamily="34" charset="77"/>
                      </a:endParaRPr>
                    </a:p>
                    <a:p>
                      <a:pPr marL="285750" indent="-285750">
                        <a:buFont typeface="Arial" panose="020B0604020202020204" pitchFamily="34" charset="0"/>
                        <a:buChar char="•"/>
                      </a:pPr>
                      <a:r>
                        <a:rPr lang="en-US" sz="1600" dirty="0">
                          <a:latin typeface="Arial Rounded MT Bold" panose="020F0704030504030204" pitchFamily="34" charset="77"/>
                        </a:rPr>
                        <a:t>to establish, canonically, new local fraternities and guarantee them spiritual assistance;</a:t>
                      </a:r>
                    </a:p>
                    <a:p>
                      <a:pPr marL="285750" indent="-285750">
                        <a:buFont typeface="Arial" panose="020B0604020202020204" pitchFamily="34" charset="0"/>
                        <a:buChar char="•"/>
                      </a:pPr>
                      <a:r>
                        <a:rPr lang="en-US" sz="1600" dirty="0">
                          <a:latin typeface="Arial Rounded MT Bold" panose="020F0704030504030204" pitchFamily="34" charset="77"/>
                        </a:rPr>
                        <a:t>to animate spiritually and visit the local fraternities assisted by their own jurisdiction;</a:t>
                      </a:r>
                    </a:p>
                    <a:p>
                      <a:pPr marL="285750" indent="-285750">
                        <a:buFont typeface="Arial" panose="020B0604020202020204" pitchFamily="34" charset="0"/>
                        <a:buChar char="•"/>
                      </a:pPr>
                      <a:r>
                        <a:rPr lang="en-US" sz="1600" dirty="0">
                          <a:latin typeface="Arial Rounded MT Bold" panose="020F0704030504030204" pitchFamily="34" charset="77"/>
                        </a:rPr>
                        <a:t>to keep themselves informed on the spiritual assistance given to the OFS </a:t>
                      </a:r>
                      <a:r>
                        <a:rPr lang="en-US" sz="1600" dirty="0">
                          <a:solidFill>
                            <a:srgbClr val="FF0000"/>
                          </a:solidFill>
                          <a:latin typeface="Arial Rounded MT Bold" panose="020F0704030504030204" pitchFamily="34" charset="77"/>
                        </a:rPr>
                        <a:t>and the Franciscan Youth;</a:t>
                      </a:r>
                    </a:p>
                    <a:p>
                      <a:pPr marL="285750" indent="-285750">
                        <a:buFont typeface="Arial" panose="020B0604020202020204" pitchFamily="34" charset="0"/>
                        <a:buChar char="•"/>
                      </a:pPr>
                      <a:r>
                        <a:rPr lang="en-US" sz="1600" dirty="0">
                          <a:solidFill>
                            <a:srgbClr val="FF0000"/>
                          </a:solidFill>
                          <a:latin typeface="Arial Rounded MT Bold" panose="020F0704030504030204" pitchFamily="34" charset="77"/>
                        </a:rPr>
                        <a:t>to appoint the spiritual Assistants</a:t>
                      </a:r>
                      <a:r>
                        <a:rPr lang="en-US" sz="1600" dirty="0">
                          <a:latin typeface="Arial Rounded MT Bold" panose="020F0704030504030204" pitchFamily="34" charset="77"/>
                        </a:rPr>
                        <a:t>.</a:t>
                      </a:r>
                    </a:p>
                  </a:txBody>
                  <a:tcPr/>
                </a:tc>
                <a:extLst>
                  <a:ext uri="{0D108BD9-81ED-4DB2-BD59-A6C34878D82A}">
                    <a16:rowId xmlns:a16="http://schemas.microsoft.com/office/drawing/2014/main" xmlns="" val="409694198"/>
                  </a:ext>
                </a:extLst>
              </a:tr>
            </a:tbl>
          </a:graphicData>
        </a:graphic>
      </p:graphicFrame>
      <p:pic>
        <p:nvPicPr>
          <p:cNvPr id="5" name="Picture 4" descr="A picture containing person, building, indoor, ground&#10;&#10;Description automatically generated">
            <a:extLst>
              <a:ext uri="{FF2B5EF4-FFF2-40B4-BE49-F238E27FC236}">
                <a16:creationId xmlns:a16="http://schemas.microsoft.com/office/drawing/2014/main" xmlns="" id="{098CF549-6EB9-7B45-98FF-E55B03DBE2F5}"/>
              </a:ext>
            </a:extLst>
          </p:cNvPr>
          <p:cNvPicPr>
            <a:picLocks noChangeAspect="1"/>
          </p:cNvPicPr>
          <p:nvPr/>
        </p:nvPicPr>
        <p:blipFill>
          <a:blip r:embed="rId2"/>
          <a:stretch>
            <a:fillRect/>
          </a:stretch>
        </p:blipFill>
        <p:spPr>
          <a:xfrm>
            <a:off x="334310" y="5030304"/>
            <a:ext cx="1231900" cy="1549400"/>
          </a:xfrm>
          <a:prstGeom prst="rect">
            <a:avLst/>
          </a:prstGeom>
          <a:scene3d>
            <a:camera prst="orthographicFront">
              <a:rot lat="0" lon="10799999" rev="0"/>
            </a:camera>
            <a:lightRig rig="threePt" dir="t"/>
          </a:scene3d>
        </p:spPr>
      </p:pic>
    </p:spTree>
    <p:extLst>
      <p:ext uri="{BB962C8B-B14F-4D97-AF65-F5344CB8AC3E}">
        <p14:creationId xmlns:p14="http://schemas.microsoft.com/office/powerpoint/2010/main" val="2549946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827C05-ED74-8745-A9C5-15427DDEE0EE}"/>
              </a:ext>
            </a:extLst>
          </p:cNvPr>
          <p:cNvSpPr>
            <a:spLocks noGrp="1"/>
          </p:cNvSpPr>
          <p:nvPr>
            <p:ph type="title"/>
          </p:nvPr>
        </p:nvSpPr>
        <p:spPr/>
        <p:txBody>
          <a:bodyPr>
            <a:normAutofit/>
          </a:bodyPr>
          <a:lstStyle/>
          <a:p>
            <a:pPr algn="ctr"/>
            <a:r>
              <a:rPr lang="en-US" dirty="0">
                <a:solidFill>
                  <a:srgbClr val="C00000"/>
                </a:solidFill>
                <a:latin typeface="Arial Rounded MT Bold" panose="020F0704030504030204" pitchFamily="34" charset="77"/>
              </a:rPr>
              <a:t>The Nature of Spiritual Assistance</a:t>
            </a:r>
            <a:br>
              <a:rPr lang="en-US" dirty="0">
                <a:solidFill>
                  <a:srgbClr val="C00000"/>
                </a:solidFill>
                <a:latin typeface="Arial Rounded MT Bold" panose="020F0704030504030204" pitchFamily="34" charset="77"/>
              </a:rPr>
            </a:br>
            <a:r>
              <a:rPr lang="en-US" dirty="0">
                <a:solidFill>
                  <a:srgbClr val="C00000"/>
                </a:solidFill>
                <a:latin typeface="Arial Rounded MT Bold" panose="020F0704030504030204" pitchFamily="34" charset="77"/>
              </a:rPr>
              <a:t>to the Secular Franciscan Order: </a:t>
            </a:r>
            <a:endParaRPr lang="en-US" dirty="0">
              <a:solidFill>
                <a:srgbClr val="C00000"/>
              </a:solidFill>
            </a:endParaRPr>
          </a:p>
        </p:txBody>
      </p:sp>
      <p:sp>
        <p:nvSpPr>
          <p:cNvPr id="3" name="Content Placeholder 2">
            <a:extLst>
              <a:ext uri="{FF2B5EF4-FFF2-40B4-BE49-F238E27FC236}">
                <a16:creationId xmlns:a16="http://schemas.microsoft.com/office/drawing/2014/main" xmlns="" id="{3D1CDC4C-9B04-BC49-9BB3-2BD8271F5EF5}"/>
              </a:ext>
            </a:extLst>
          </p:cNvPr>
          <p:cNvSpPr>
            <a:spLocks noGrp="1"/>
          </p:cNvSpPr>
          <p:nvPr>
            <p:ph idx="1"/>
          </p:nvPr>
        </p:nvSpPr>
        <p:spPr>
          <a:xfrm>
            <a:off x="2589212" y="2133600"/>
            <a:ext cx="8915400" cy="4446104"/>
          </a:xfrm>
        </p:spPr>
        <p:txBody>
          <a:bodyPr>
            <a:normAutofit/>
          </a:bodyPr>
          <a:lstStyle/>
          <a:p>
            <a:r>
              <a:rPr lang="en-US" sz="2400" dirty="0">
                <a:latin typeface="Arial Rounded MT Bold" panose="020F0704030504030204" pitchFamily="34" charset="77"/>
              </a:rPr>
              <a:t>Introduction: The Nature of the OFS</a:t>
            </a:r>
          </a:p>
          <a:p>
            <a:r>
              <a:rPr lang="en-US" sz="2400" dirty="0">
                <a:latin typeface="Arial Rounded MT Bold" panose="020F0704030504030204" pitchFamily="34" charset="77"/>
              </a:rPr>
              <a:t>Heart or Core of Spiritual Assistance</a:t>
            </a:r>
          </a:p>
          <a:p>
            <a:r>
              <a:rPr lang="en-US" sz="2400" dirty="0">
                <a:latin typeface="Arial Rounded MT Bold" panose="020F0704030504030204" pitchFamily="34" charset="77"/>
              </a:rPr>
              <a:t>Spiritual and Pastoral Assistance to the Secular Franciscan Order </a:t>
            </a:r>
          </a:p>
          <a:p>
            <a:r>
              <a:rPr lang="en-US" sz="2400" dirty="0">
                <a:latin typeface="Arial Rounded MT Bold" panose="020F0704030504030204" pitchFamily="34" charset="77"/>
              </a:rPr>
              <a:t>The Duty of Spiritual and Pastoral Assistance</a:t>
            </a:r>
          </a:p>
          <a:p>
            <a:r>
              <a:rPr lang="en-US" sz="2400" dirty="0">
                <a:latin typeface="Arial Rounded MT Bold" panose="020F0704030504030204" pitchFamily="34" charset="77"/>
              </a:rPr>
              <a:t>Collegial Assistance</a:t>
            </a:r>
          </a:p>
          <a:p>
            <a:r>
              <a:rPr lang="en-US" sz="2400" dirty="0">
                <a:latin typeface="Arial Rounded MT Bold" panose="020F0704030504030204" pitchFamily="34" charset="77"/>
              </a:rPr>
              <a:t>Makeup of Collegial Assistance</a:t>
            </a:r>
          </a:p>
          <a:p>
            <a:endParaRPr lang="en-US" sz="2400" dirty="0">
              <a:latin typeface="Arial Rounded MT Bold" panose="020F0704030504030204" pitchFamily="34" charset="77"/>
            </a:endParaRPr>
          </a:p>
        </p:txBody>
      </p:sp>
      <p:pic>
        <p:nvPicPr>
          <p:cNvPr id="5" name="Picture 4" descr="A picture containing person, building, indoor, ground&#10;&#10;Description automatically generated">
            <a:extLst>
              <a:ext uri="{FF2B5EF4-FFF2-40B4-BE49-F238E27FC236}">
                <a16:creationId xmlns:a16="http://schemas.microsoft.com/office/drawing/2014/main" xmlns="" id="{5C8966EE-8AA5-F84A-921A-2ED07038ADDC}"/>
              </a:ext>
            </a:extLst>
          </p:cNvPr>
          <p:cNvPicPr>
            <a:picLocks noChangeAspect="1"/>
          </p:cNvPicPr>
          <p:nvPr/>
        </p:nvPicPr>
        <p:blipFill>
          <a:blip r:embed="rId2"/>
          <a:stretch>
            <a:fillRect/>
          </a:stretch>
        </p:blipFill>
        <p:spPr>
          <a:xfrm>
            <a:off x="334310" y="5030304"/>
            <a:ext cx="1231900" cy="1549400"/>
          </a:xfrm>
          <a:prstGeom prst="rect">
            <a:avLst/>
          </a:prstGeom>
          <a:scene3d>
            <a:camera prst="orthographicFront">
              <a:rot lat="0" lon="10799999" rev="0"/>
            </a:camera>
            <a:lightRig rig="threePt" dir="t"/>
          </a:scene3d>
        </p:spPr>
      </p:pic>
    </p:spTree>
    <p:extLst>
      <p:ext uri="{BB962C8B-B14F-4D97-AF65-F5344CB8AC3E}">
        <p14:creationId xmlns:p14="http://schemas.microsoft.com/office/powerpoint/2010/main" val="4074905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827C05-ED74-8745-A9C5-15427DDEE0EE}"/>
              </a:ext>
            </a:extLst>
          </p:cNvPr>
          <p:cNvSpPr>
            <a:spLocks noGrp="1"/>
          </p:cNvSpPr>
          <p:nvPr>
            <p:ph type="title"/>
          </p:nvPr>
        </p:nvSpPr>
        <p:spPr>
          <a:xfrm>
            <a:off x="2592925" y="624110"/>
            <a:ext cx="8911687" cy="684300"/>
          </a:xfrm>
        </p:spPr>
        <p:txBody>
          <a:bodyPr/>
          <a:lstStyle/>
          <a:p>
            <a:pPr algn="ctr"/>
            <a:r>
              <a:rPr lang="en-US" dirty="0">
                <a:solidFill>
                  <a:srgbClr val="A5300F"/>
                </a:solidFill>
                <a:latin typeface="Arial Rounded MT Bold" panose="020F0704030504030204" pitchFamily="34" charset="77"/>
              </a:rPr>
              <a:t>The Nature of Spiritual Assistance</a:t>
            </a:r>
            <a:endParaRPr lang="en-US" dirty="0">
              <a:solidFill>
                <a:srgbClr val="A5300F"/>
              </a:solidFill>
            </a:endParaRPr>
          </a:p>
        </p:txBody>
      </p:sp>
      <p:sp>
        <p:nvSpPr>
          <p:cNvPr id="3" name="Content Placeholder 2">
            <a:extLst>
              <a:ext uri="{FF2B5EF4-FFF2-40B4-BE49-F238E27FC236}">
                <a16:creationId xmlns:a16="http://schemas.microsoft.com/office/drawing/2014/main" xmlns="" id="{3D1CDC4C-9B04-BC49-9BB3-2BD8271F5EF5}"/>
              </a:ext>
            </a:extLst>
          </p:cNvPr>
          <p:cNvSpPr>
            <a:spLocks noGrp="1"/>
          </p:cNvSpPr>
          <p:nvPr>
            <p:ph idx="1"/>
          </p:nvPr>
        </p:nvSpPr>
        <p:spPr>
          <a:xfrm>
            <a:off x="2589212" y="1600200"/>
            <a:ext cx="8915400" cy="438615"/>
          </a:xfrm>
        </p:spPr>
        <p:txBody>
          <a:bodyPr>
            <a:normAutofit lnSpcReduction="10000"/>
          </a:bodyPr>
          <a:lstStyle/>
          <a:p>
            <a:r>
              <a:rPr lang="en-US" sz="2400" dirty="0">
                <a:latin typeface="Arial Rounded MT Bold" panose="020F0704030504030204" pitchFamily="34" charset="77"/>
              </a:rPr>
              <a:t>Collegial Assistance</a:t>
            </a:r>
          </a:p>
        </p:txBody>
      </p:sp>
      <p:graphicFrame>
        <p:nvGraphicFramePr>
          <p:cNvPr id="9" name="Table 8">
            <a:extLst>
              <a:ext uri="{FF2B5EF4-FFF2-40B4-BE49-F238E27FC236}">
                <a16:creationId xmlns:a16="http://schemas.microsoft.com/office/drawing/2014/main" xmlns="" id="{0EB23737-6E88-684A-85E7-745D23CE8B59}"/>
              </a:ext>
            </a:extLst>
          </p:cNvPr>
          <p:cNvGraphicFramePr>
            <a:graphicFrameLocks noGrp="1"/>
          </p:cNvGraphicFramePr>
          <p:nvPr>
            <p:extLst>
              <p:ext uri="{D42A27DB-BD31-4B8C-83A1-F6EECF244321}">
                <p14:modId xmlns:p14="http://schemas.microsoft.com/office/powerpoint/2010/main" val="1426956529"/>
              </p:ext>
            </p:extLst>
          </p:nvPr>
        </p:nvGraphicFramePr>
        <p:xfrm>
          <a:off x="3014470" y="2330605"/>
          <a:ext cx="8128000" cy="3372540"/>
        </p:xfrm>
        <a:graphic>
          <a:graphicData uri="http://schemas.openxmlformats.org/drawingml/2006/table">
            <a:tbl>
              <a:tblPr firstRow="1" bandRow="1">
                <a:tableStyleId>{69012ECD-51FC-41F1-AA8D-1B2483CD663E}</a:tableStyleId>
              </a:tblPr>
              <a:tblGrid>
                <a:gridCol w="4064000">
                  <a:extLst>
                    <a:ext uri="{9D8B030D-6E8A-4147-A177-3AD203B41FA5}">
                      <a16:colId xmlns:a16="http://schemas.microsoft.com/office/drawing/2014/main" xmlns="" val="3043682386"/>
                    </a:ext>
                  </a:extLst>
                </a:gridCol>
                <a:gridCol w="4064000">
                  <a:extLst>
                    <a:ext uri="{9D8B030D-6E8A-4147-A177-3AD203B41FA5}">
                      <a16:colId xmlns:a16="http://schemas.microsoft.com/office/drawing/2014/main" xmlns="" val="4016833320"/>
                    </a:ext>
                  </a:extLst>
                </a:gridCol>
              </a:tblGrid>
              <a:tr h="337858">
                <a:tc>
                  <a:txBody>
                    <a:bodyPr/>
                    <a:lstStyle/>
                    <a:p>
                      <a:r>
                        <a:rPr lang="en-US" i="1" dirty="0"/>
                        <a:t>General Constitutions</a:t>
                      </a:r>
                    </a:p>
                  </a:txBody>
                  <a:tcPr/>
                </a:tc>
                <a:tc>
                  <a:txBody>
                    <a:bodyPr/>
                    <a:lstStyle/>
                    <a:p>
                      <a:r>
                        <a:rPr lang="en-US" dirty="0"/>
                        <a:t>Statutes for Assistance</a:t>
                      </a:r>
                    </a:p>
                  </a:txBody>
                  <a:tcPr/>
                </a:tc>
                <a:extLst>
                  <a:ext uri="{0D108BD9-81ED-4DB2-BD59-A6C34878D82A}">
                    <a16:rowId xmlns:a16="http://schemas.microsoft.com/office/drawing/2014/main" xmlns="" val="1226294490"/>
                  </a:ext>
                </a:extLst>
              </a:tr>
              <a:tr h="3006780">
                <a:tc>
                  <a:txBody>
                    <a:bodyPr/>
                    <a:lstStyle/>
                    <a:p>
                      <a:r>
                        <a:rPr lang="en-US" dirty="0">
                          <a:latin typeface="Arial Rounded MT Bold" panose="020F0704030504030204" pitchFamily="34" charset="77"/>
                        </a:rPr>
                        <a:t>88.5</a:t>
                      </a:r>
                    </a:p>
                    <a:p>
                      <a:r>
                        <a:rPr lang="en-US" dirty="0">
                          <a:latin typeface="Arial Rounded MT Bold" panose="020F0704030504030204" pitchFamily="34" charset="77"/>
                        </a:rPr>
                        <a:t>The major superiors with jurisdiction in the same territory, are to establish together the most adequate means for carrying out collegially their mission with respect to the regional and national fraternities of the OFS.</a:t>
                      </a:r>
                    </a:p>
                  </a:txBody>
                  <a:tcPr/>
                </a:tc>
                <a:tc>
                  <a:txBody>
                    <a:bodyPr/>
                    <a:lstStyle/>
                    <a:p>
                      <a:r>
                        <a:rPr lang="en-US" dirty="0">
                          <a:latin typeface="Arial Rounded MT Bold" panose="020F0704030504030204" pitchFamily="34" charset="77"/>
                        </a:rPr>
                        <a:t>10.2</a:t>
                      </a:r>
                    </a:p>
                    <a:p>
                      <a:r>
                        <a:rPr lang="en-US" dirty="0">
                          <a:latin typeface="Arial Rounded MT Bold" panose="020F0704030504030204" pitchFamily="34" charset="77"/>
                        </a:rPr>
                        <a:t>Where more than one major Superior have jurisdiction in the same territory, they are to establish together the most adequate means for carrying out collegially their mission with respect to the regional and national fraternities of the OFS.</a:t>
                      </a:r>
                    </a:p>
                    <a:p>
                      <a:endParaRPr lang="en-US" dirty="0">
                        <a:latin typeface="Arial Rounded MT Bold" panose="020F0704030504030204" pitchFamily="34" charset="77"/>
                      </a:endParaRPr>
                    </a:p>
                  </a:txBody>
                  <a:tcPr/>
                </a:tc>
                <a:extLst>
                  <a:ext uri="{0D108BD9-81ED-4DB2-BD59-A6C34878D82A}">
                    <a16:rowId xmlns:a16="http://schemas.microsoft.com/office/drawing/2014/main" xmlns="" val="409694198"/>
                  </a:ext>
                </a:extLst>
              </a:tr>
            </a:tbl>
          </a:graphicData>
        </a:graphic>
      </p:graphicFrame>
      <p:pic>
        <p:nvPicPr>
          <p:cNvPr id="5" name="Picture 4" descr="A picture containing person, building, indoor, ground&#10;&#10;Description automatically generated">
            <a:extLst>
              <a:ext uri="{FF2B5EF4-FFF2-40B4-BE49-F238E27FC236}">
                <a16:creationId xmlns:a16="http://schemas.microsoft.com/office/drawing/2014/main" xmlns="" id="{538527E5-D79C-D54F-A1BD-30B5B40CCC9A}"/>
              </a:ext>
            </a:extLst>
          </p:cNvPr>
          <p:cNvPicPr>
            <a:picLocks noChangeAspect="1"/>
          </p:cNvPicPr>
          <p:nvPr/>
        </p:nvPicPr>
        <p:blipFill>
          <a:blip r:embed="rId2"/>
          <a:stretch>
            <a:fillRect/>
          </a:stretch>
        </p:blipFill>
        <p:spPr>
          <a:xfrm>
            <a:off x="334310" y="5030304"/>
            <a:ext cx="1231900" cy="1549400"/>
          </a:xfrm>
          <a:prstGeom prst="rect">
            <a:avLst/>
          </a:prstGeom>
          <a:scene3d>
            <a:camera prst="orthographicFront">
              <a:rot lat="0" lon="10799999" rev="0"/>
            </a:camera>
            <a:lightRig rig="threePt" dir="t"/>
          </a:scene3d>
        </p:spPr>
      </p:pic>
    </p:spTree>
    <p:extLst>
      <p:ext uri="{BB962C8B-B14F-4D97-AF65-F5344CB8AC3E}">
        <p14:creationId xmlns:p14="http://schemas.microsoft.com/office/powerpoint/2010/main" val="12092010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827C05-ED74-8745-A9C5-15427DDEE0EE}"/>
              </a:ext>
            </a:extLst>
          </p:cNvPr>
          <p:cNvSpPr>
            <a:spLocks noGrp="1"/>
          </p:cNvSpPr>
          <p:nvPr>
            <p:ph type="title"/>
          </p:nvPr>
        </p:nvSpPr>
        <p:spPr>
          <a:xfrm>
            <a:off x="2592925" y="624110"/>
            <a:ext cx="8911687" cy="684300"/>
          </a:xfrm>
        </p:spPr>
        <p:txBody>
          <a:bodyPr/>
          <a:lstStyle/>
          <a:p>
            <a:pPr algn="ctr"/>
            <a:r>
              <a:rPr lang="en-US" dirty="0">
                <a:solidFill>
                  <a:srgbClr val="A5300F"/>
                </a:solidFill>
                <a:latin typeface="Arial Rounded MT Bold" panose="020F0704030504030204" pitchFamily="34" charset="77"/>
              </a:rPr>
              <a:t>The Nature of Spiritual Assistance</a:t>
            </a:r>
            <a:endParaRPr lang="en-US" dirty="0">
              <a:solidFill>
                <a:srgbClr val="A5300F"/>
              </a:solidFill>
            </a:endParaRPr>
          </a:p>
        </p:txBody>
      </p:sp>
      <p:sp>
        <p:nvSpPr>
          <p:cNvPr id="3" name="Content Placeholder 2">
            <a:extLst>
              <a:ext uri="{FF2B5EF4-FFF2-40B4-BE49-F238E27FC236}">
                <a16:creationId xmlns:a16="http://schemas.microsoft.com/office/drawing/2014/main" xmlns="" id="{3D1CDC4C-9B04-BC49-9BB3-2BD8271F5EF5}"/>
              </a:ext>
            </a:extLst>
          </p:cNvPr>
          <p:cNvSpPr>
            <a:spLocks noGrp="1"/>
          </p:cNvSpPr>
          <p:nvPr>
            <p:ph idx="1"/>
          </p:nvPr>
        </p:nvSpPr>
        <p:spPr>
          <a:xfrm>
            <a:off x="2589212" y="1600200"/>
            <a:ext cx="8915400" cy="438615"/>
          </a:xfrm>
        </p:spPr>
        <p:txBody>
          <a:bodyPr>
            <a:normAutofit lnSpcReduction="10000"/>
          </a:bodyPr>
          <a:lstStyle/>
          <a:p>
            <a:r>
              <a:rPr lang="en-US" sz="2400" dirty="0">
                <a:latin typeface="Arial Rounded MT Bold" panose="020F0704030504030204" pitchFamily="34" charset="77"/>
              </a:rPr>
              <a:t>Collegial Assistance</a:t>
            </a:r>
          </a:p>
        </p:txBody>
      </p:sp>
      <p:graphicFrame>
        <p:nvGraphicFramePr>
          <p:cNvPr id="9" name="Table 8">
            <a:extLst>
              <a:ext uri="{FF2B5EF4-FFF2-40B4-BE49-F238E27FC236}">
                <a16:creationId xmlns:a16="http://schemas.microsoft.com/office/drawing/2014/main" xmlns="" id="{0EB23737-6E88-684A-85E7-745D23CE8B59}"/>
              </a:ext>
            </a:extLst>
          </p:cNvPr>
          <p:cNvGraphicFramePr>
            <a:graphicFrameLocks noGrp="1"/>
          </p:cNvGraphicFramePr>
          <p:nvPr>
            <p:extLst>
              <p:ext uri="{D42A27DB-BD31-4B8C-83A1-F6EECF244321}">
                <p14:modId xmlns:p14="http://schemas.microsoft.com/office/powerpoint/2010/main" val="390978554"/>
              </p:ext>
            </p:extLst>
          </p:nvPr>
        </p:nvGraphicFramePr>
        <p:xfrm>
          <a:off x="3014470" y="2330605"/>
          <a:ext cx="8128000" cy="4297680"/>
        </p:xfrm>
        <a:graphic>
          <a:graphicData uri="http://schemas.openxmlformats.org/drawingml/2006/table">
            <a:tbl>
              <a:tblPr firstRow="1" bandRow="1">
                <a:tableStyleId>{69012ECD-51FC-41F1-AA8D-1B2483CD663E}</a:tableStyleId>
              </a:tblPr>
              <a:tblGrid>
                <a:gridCol w="4064000">
                  <a:extLst>
                    <a:ext uri="{9D8B030D-6E8A-4147-A177-3AD203B41FA5}">
                      <a16:colId xmlns:a16="http://schemas.microsoft.com/office/drawing/2014/main" xmlns="" val="3043682386"/>
                    </a:ext>
                  </a:extLst>
                </a:gridCol>
                <a:gridCol w="4064000">
                  <a:extLst>
                    <a:ext uri="{9D8B030D-6E8A-4147-A177-3AD203B41FA5}">
                      <a16:colId xmlns:a16="http://schemas.microsoft.com/office/drawing/2014/main" xmlns="" val="4016833320"/>
                    </a:ext>
                  </a:extLst>
                </a:gridCol>
              </a:tblGrid>
              <a:tr h="339133">
                <a:tc>
                  <a:txBody>
                    <a:bodyPr/>
                    <a:lstStyle/>
                    <a:p>
                      <a:r>
                        <a:rPr lang="en-US" i="1" dirty="0"/>
                        <a:t>General Constitutions</a:t>
                      </a:r>
                    </a:p>
                  </a:txBody>
                  <a:tcPr/>
                </a:tc>
                <a:tc>
                  <a:txBody>
                    <a:bodyPr/>
                    <a:lstStyle/>
                    <a:p>
                      <a:r>
                        <a:rPr lang="en-US" dirty="0"/>
                        <a:t>Statutes for Assistance</a:t>
                      </a:r>
                    </a:p>
                  </a:txBody>
                  <a:tcPr/>
                </a:tc>
                <a:extLst>
                  <a:ext uri="{0D108BD9-81ED-4DB2-BD59-A6C34878D82A}">
                    <a16:rowId xmlns:a16="http://schemas.microsoft.com/office/drawing/2014/main" xmlns="" val="1226294490"/>
                  </a:ext>
                </a:extLst>
              </a:tr>
              <a:tr h="3900027">
                <a:tc>
                  <a:txBody>
                    <a:bodyPr/>
                    <a:lstStyle/>
                    <a:p>
                      <a:r>
                        <a:rPr lang="en-US" dirty="0">
                          <a:latin typeface="Arial Rounded MT Bold" panose="020F0704030504030204" pitchFamily="34" charset="77"/>
                        </a:rPr>
                        <a:t>91.2.</a:t>
                      </a:r>
                    </a:p>
                    <a:p>
                      <a:r>
                        <a:rPr lang="en-US" dirty="0">
                          <a:latin typeface="Arial Rounded MT Bold" panose="020F0704030504030204" pitchFamily="34" charset="77"/>
                        </a:rPr>
                        <a:t>b. the national council requests the national assistant from the major superior, indicated collegially by the major superiors with jurisdiction in the territory of the national fraternity;</a:t>
                      </a:r>
                    </a:p>
                    <a:p>
                      <a:endParaRPr lang="en-US" dirty="0">
                        <a:latin typeface="Arial Rounded MT Bold" panose="020F0704030504030204" pitchFamily="34" charset="77"/>
                      </a:endParaRPr>
                    </a:p>
                    <a:p>
                      <a:r>
                        <a:rPr lang="en-US" dirty="0">
                          <a:latin typeface="Arial Rounded MT Bold" panose="020F0704030504030204" pitchFamily="34" charset="77"/>
                        </a:rPr>
                        <a:t>c. the regional council requests the assistant from the major superior, indicated collegially by the major superiors with jurisdiction in the territory of the regional fraternity;</a:t>
                      </a:r>
                    </a:p>
                  </a:txBody>
                  <a:tcPr/>
                </a:tc>
                <a:tc>
                  <a:txBody>
                    <a:bodyPr/>
                    <a:lstStyle/>
                    <a:p>
                      <a:r>
                        <a:rPr lang="en-US" dirty="0">
                          <a:latin typeface="Arial Rounded MT Bold" panose="020F0704030504030204" pitchFamily="34" charset="77"/>
                        </a:rPr>
                        <a:t>10.3</a:t>
                      </a:r>
                    </a:p>
                    <a:p>
                      <a:r>
                        <a:rPr lang="en-US" dirty="0">
                          <a:latin typeface="Arial Rounded MT Bold" panose="020F0704030504030204" pitchFamily="34" charset="77"/>
                        </a:rPr>
                        <a:t>(The Provincial Ministers) are likewise to jointly draw up procedures for the appointment of the national and regional Assistants and also to establish from which Superiors the national and regional Councils of the SFO should request an Assistant.</a:t>
                      </a:r>
                    </a:p>
                    <a:p>
                      <a:endParaRPr lang="en-US" dirty="0">
                        <a:latin typeface="Arial Rounded MT Bold" panose="020F0704030504030204" pitchFamily="34" charset="77"/>
                      </a:endParaRPr>
                    </a:p>
                    <a:p>
                      <a:endParaRPr lang="en-US" dirty="0">
                        <a:latin typeface="Arial Rounded MT Bold" panose="020F0704030504030204" pitchFamily="34" charset="77"/>
                      </a:endParaRPr>
                    </a:p>
                  </a:txBody>
                  <a:tcPr/>
                </a:tc>
                <a:extLst>
                  <a:ext uri="{0D108BD9-81ED-4DB2-BD59-A6C34878D82A}">
                    <a16:rowId xmlns:a16="http://schemas.microsoft.com/office/drawing/2014/main" xmlns="" val="409694198"/>
                  </a:ext>
                </a:extLst>
              </a:tr>
            </a:tbl>
          </a:graphicData>
        </a:graphic>
      </p:graphicFrame>
      <p:pic>
        <p:nvPicPr>
          <p:cNvPr id="5" name="Picture 4" descr="A picture containing person, building, indoor, ground&#10;&#10;Description automatically generated">
            <a:extLst>
              <a:ext uri="{FF2B5EF4-FFF2-40B4-BE49-F238E27FC236}">
                <a16:creationId xmlns:a16="http://schemas.microsoft.com/office/drawing/2014/main" xmlns="" id="{545BF7D6-B9ED-3A48-B879-A15039AF84A8}"/>
              </a:ext>
            </a:extLst>
          </p:cNvPr>
          <p:cNvPicPr>
            <a:picLocks noChangeAspect="1"/>
          </p:cNvPicPr>
          <p:nvPr/>
        </p:nvPicPr>
        <p:blipFill>
          <a:blip r:embed="rId2"/>
          <a:stretch>
            <a:fillRect/>
          </a:stretch>
        </p:blipFill>
        <p:spPr>
          <a:xfrm>
            <a:off x="334310" y="5030304"/>
            <a:ext cx="1231900" cy="1549400"/>
          </a:xfrm>
          <a:prstGeom prst="rect">
            <a:avLst/>
          </a:prstGeom>
          <a:scene3d>
            <a:camera prst="orthographicFront">
              <a:rot lat="0" lon="10799999" rev="0"/>
            </a:camera>
            <a:lightRig rig="threePt" dir="t"/>
          </a:scene3d>
        </p:spPr>
      </p:pic>
    </p:spTree>
    <p:extLst>
      <p:ext uri="{BB962C8B-B14F-4D97-AF65-F5344CB8AC3E}">
        <p14:creationId xmlns:p14="http://schemas.microsoft.com/office/powerpoint/2010/main" val="24902413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827C05-ED74-8745-A9C5-15427DDEE0EE}"/>
              </a:ext>
            </a:extLst>
          </p:cNvPr>
          <p:cNvSpPr>
            <a:spLocks noGrp="1"/>
          </p:cNvSpPr>
          <p:nvPr>
            <p:ph type="title"/>
          </p:nvPr>
        </p:nvSpPr>
        <p:spPr>
          <a:xfrm>
            <a:off x="2592925" y="624110"/>
            <a:ext cx="8911687" cy="684300"/>
          </a:xfrm>
        </p:spPr>
        <p:txBody>
          <a:bodyPr/>
          <a:lstStyle/>
          <a:p>
            <a:pPr algn="ctr"/>
            <a:r>
              <a:rPr lang="en-US" dirty="0">
                <a:solidFill>
                  <a:srgbClr val="A5300F"/>
                </a:solidFill>
                <a:latin typeface="Arial Rounded MT Bold" panose="020F0704030504030204" pitchFamily="34" charset="77"/>
              </a:rPr>
              <a:t>The Nature of Spiritual Assistance</a:t>
            </a:r>
            <a:endParaRPr lang="en-US" dirty="0">
              <a:solidFill>
                <a:srgbClr val="A5300F"/>
              </a:solidFill>
            </a:endParaRPr>
          </a:p>
        </p:txBody>
      </p:sp>
      <p:sp>
        <p:nvSpPr>
          <p:cNvPr id="3" name="Content Placeholder 2">
            <a:extLst>
              <a:ext uri="{FF2B5EF4-FFF2-40B4-BE49-F238E27FC236}">
                <a16:creationId xmlns:a16="http://schemas.microsoft.com/office/drawing/2014/main" xmlns="" id="{3D1CDC4C-9B04-BC49-9BB3-2BD8271F5EF5}"/>
              </a:ext>
            </a:extLst>
          </p:cNvPr>
          <p:cNvSpPr>
            <a:spLocks noGrp="1"/>
          </p:cNvSpPr>
          <p:nvPr>
            <p:ph idx="1"/>
          </p:nvPr>
        </p:nvSpPr>
        <p:spPr>
          <a:xfrm>
            <a:off x="2589212" y="1600200"/>
            <a:ext cx="8915400" cy="438615"/>
          </a:xfrm>
        </p:spPr>
        <p:txBody>
          <a:bodyPr>
            <a:normAutofit lnSpcReduction="10000"/>
          </a:bodyPr>
          <a:lstStyle/>
          <a:p>
            <a:r>
              <a:rPr lang="en-US" sz="2400" dirty="0">
                <a:latin typeface="Arial Rounded MT Bold" panose="020F0704030504030204" pitchFamily="34" charset="77"/>
              </a:rPr>
              <a:t>Collegial Assistance</a:t>
            </a:r>
          </a:p>
        </p:txBody>
      </p:sp>
      <p:sp>
        <p:nvSpPr>
          <p:cNvPr id="5" name="TextBox 4">
            <a:extLst>
              <a:ext uri="{FF2B5EF4-FFF2-40B4-BE49-F238E27FC236}">
                <a16:creationId xmlns:a16="http://schemas.microsoft.com/office/drawing/2014/main" xmlns="" id="{A1D383E8-1DD1-C240-A2EA-42F3F862682B}"/>
              </a:ext>
            </a:extLst>
          </p:cNvPr>
          <p:cNvSpPr txBox="1"/>
          <p:nvPr/>
        </p:nvSpPr>
        <p:spPr>
          <a:xfrm>
            <a:off x="2936489" y="2161479"/>
            <a:ext cx="7872761" cy="4247317"/>
          </a:xfrm>
          <a:prstGeom prst="rect">
            <a:avLst/>
          </a:prstGeom>
          <a:noFill/>
        </p:spPr>
        <p:txBody>
          <a:bodyPr wrap="square" rtlCol="0">
            <a:spAutoFit/>
          </a:bodyPr>
          <a:lstStyle/>
          <a:p>
            <a:pPr marL="285750" indent="-285750">
              <a:buFont typeface="Wingdings" pitchFamily="2" charset="2"/>
              <a:buChar char="Ø"/>
            </a:pPr>
            <a:r>
              <a:rPr lang="en-US" dirty="0">
                <a:latin typeface="Arial Rounded MT Bold" panose="020F0704030504030204" pitchFamily="34" charset="77"/>
              </a:rPr>
              <a:t>When the documents speak of the “jurisdiction” of major superiors it is referring to the jurisdiction that they have in their own religious community – not jurisdiction over the OFS.</a:t>
            </a:r>
          </a:p>
          <a:p>
            <a:pPr marL="285750" indent="-285750">
              <a:buFont typeface="Wingdings" pitchFamily="2" charset="2"/>
              <a:buChar char="Ø"/>
            </a:pPr>
            <a:endParaRPr lang="en-US" dirty="0">
              <a:latin typeface="Arial Rounded MT Bold" panose="020F0704030504030204" pitchFamily="34" charset="77"/>
            </a:endParaRPr>
          </a:p>
          <a:p>
            <a:pPr marL="285750" indent="-285750">
              <a:buFont typeface="Wingdings" pitchFamily="2" charset="2"/>
              <a:buChar char="Ø"/>
            </a:pPr>
            <a:r>
              <a:rPr lang="en-US" dirty="0">
                <a:latin typeface="Arial Rounded MT Bold" panose="020F0704030504030204" pitchFamily="34" charset="77"/>
              </a:rPr>
              <a:t>The territory of the regional fraternities (and even National Fraternities) of the Secular Franciscan Order do not always coincide with the territory of the constituencies of the four religious institutes that exercise the </a:t>
            </a:r>
            <a:r>
              <a:rPr lang="en-US" i="1" dirty="0" err="1">
                <a:latin typeface="Arial Rounded MT Bold" panose="020F0704030504030204" pitchFamily="34" charset="77"/>
              </a:rPr>
              <a:t>altius</a:t>
            </a:r>
            <a:r>
              <a:rPr lang="en-US" i="1" dirty="0">
                <a:latin typeface="Arial Rounded MT Bold" panose="020F0704030504030204" pitchFamily="34" charset="77"/>
              </a:rPr>
              <a:t> </a:t>
            </a:r>
            <a:r>
              <a:rPr lang="en-US" i="1" dirty="0" err="1">
                <a:latin typeface="Arial Rounded MT Bold" panose="020F0704030504030204" pitchFamily="34" charset="77"/>
              </a:rPr>
              <a:t>moderamen</a:t>
            </a:r>
            <a:r>
              <a:rPr lang="en-US" i="1" dirty="0">
                <a:latin typeface="Arial Rounded MT Bold" panose="020F0704030504030204" pitchFamily="34" charset="77"/>
              </a:rPr>
              <a:t> </a:t>
            </a:r>
            <a:r>
              <a:rPr lang="en-US" dirty="0">
                <a:latin typeface="Arial Rounded MT Bold" panose="020F0704030504030204" pitchFamily="34" charset="77"/>
              </a:rPr>
              <a:t>in relationship to the OFS.</a:t>
            </a:r>
          </a:p>
          <a:p>
            <a:pPr marL="285750" indent="-285750">
              <a:buFont typeface="Wingdings" pitchFamily="2" charset="2"/>
              <a:buChar char="Ø"/>
            </a:pPr>
            <a:endParaRPr lang="en-US" dirty="0">
              <a:latin typeface="Arial Rounded MT Bold" panose="020F0704030504030204" pitchFamily="34" charset="77"/>
            </a:endParaRPr>
          </a:p>
          <a:p>
            <a:pPr marL="285750" indent="-285750">
              <a:buFont typeface="Wingdings" pitchFamily="2" charset="2"/>
              <a:buChar char="Ø"/>
            </a:pPr>
            <a:r>
              <a:rPr lang="en-US" dirty="0">
                <a:latin typeface="Arial Rounded MT Bold" panose="020F0704030504030204" pitchFamily="34" charset="77"/>
              </a:rPr>
              <a:t>Referring to Article 88.1 of the </a:t>
            </a:r>
            <a:r>
              <a:rPr lang="en-US" i="1" dirty="0">
                <a:latin typeface="Arial Rounded MT Bold" panose="020F0704030504030204" pitchFamily="34" charset="77"/>
              </a:rPr>
              <a:t>Constitutions</a:t>
            </a:r>
            <a:r>
              <a:rPr lang="en-US" dirty="0">
                <a:latin typeface="Arial Rounded MT Bold" panose="020F0704030504030204" pitchFamily="34" charset="77"/>
              </a:rPr>
              <a:t> of the OFS, as well as the legislation of the First Order and the TOR, the “Statutes for Assistance” speaks of local OFS Fraternities entrusted to the jurisdiction of Ministers Provincial and other major Superiors.</a:t>
            </a:r>
          </a:p>
          <a:p>
            <a:endParaRPr lang="en-US" dirty="0">
              <a:latin typeface="Arial Rounded MT Bold" panose="020F0704030504030204" pitchFamily="34" charset="77"/>
            </a:endParaRPr>
          </a:p>
        </p:txBody>
      </p:sp>
      <p:pic>
        <p:nvPicPr>
          <p:cNvPr id="6" name="Picture 5" descr="A picture containing person, building, indoor, ground&#10;&#10;Description automatically generated">
            <a:extLst>
              <a:ext uri="{FF2B5EF4-FFF2-40B4-BE49-F238E27FC236}">
                <a16:creationId xmlns:a16="http://schemas.microsoft.com/office/drawing/2014/main" xmlns="" id="{65B467BA-61D3-7945-B14A-C3AF423DBF7F}"/>
              </a:ext>
            </a:extLst>
          </p:cNvPr>
          <p:cNvPicPr>
            <a:picLocks noChangeAspect="1"/>
          </p:cNvPicPr>
          <p:nvPr/>
        </p:nvPicPr>
        <p:blipFill>
          <a:blip r:embed="rId2"/>
          <a:stretch>
            <a:fillRect/>
          </a:stretch>
        </p:blipFill>
        <p:spPr>
          <a:xfrm>
            <a:off x="334310" y="5030304"/>
            <a:ext cx="1231900" cy="1549400"/>
          </a:xfrm>
          <a:prstGeom prst="rect">
            <a:avLst/>
          </a:prstGeom>
          <a:scene3d>
            <a:camera prst="orthographicFront">
              <a:rot lat="0" lon="10799999" rev="0"/>
            </a:camera>
            <a:lightRig rig="threePt" dir="t"/>
          </a:scene3d>
        </p:spPr>
      </p:pic>
    </p:spTree>
    <p:extLst>
      <p:ext uri="{BB962C8B-B14F-4D97-AF65-F5344CB8AC3E}">
        <p14:creationId xmlns:p14="http://schemas.microsoft.com/office/powerpoint/2010/main" val="3187525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 calcmode="lin" valueType="num">
                                      <p:cBhvr additive="base">
                                        <p:cTn id="19"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827C05-ED74-8745-A9C5-15427DDEE0EE}"/>
              </a:ext>
            </a:extLst>
          </p:cNvPr>
          <p:cNvSpPr>
            <a:spLocks noGrp="1"/>
          </p:cNvSpPr>
          <p:nvPr>
            <p:ph type="title"/>
          </p:nvPr>
        </p:nvSpPr>
        <p:spPr>
          <a:xfrm>
            <a:off x="2592925" y="624110"/>
            <a:ext cx="8911687" cy="684300"/>
          </a:xfrm>
        </p:spPr>
        <p:txBody>
          <a:bodyPr/>
          <a:lstStyle/>
          <a:p>
            <a:pPr algn="ctr"/>
            <a:r>
              <a:rPr lang="en-US" dirty="0">
                <a:solidFill>
                  <a:srgbClr val="A5300F"/>
                </a:solidFill>
                <a:latin typeface="Arial Rounded MT Bold" panose="020F0704030504030204" pitchFamily="34" charset="77"/>
              </a:rPr>
              <a:t>The Nature of Spiritual Assistance</a:t>
            </a:r>
            <a:endParaRPr lang="en-US" dirty="0">
              <a:solidFill>
                <a:srgbClr val="A5300F"/>
              </a:solidFill>
            </a:endParaRPr>
          </a:p>
        </p:txBody>
      </p:sp>
      <p:sp>
        <p:nvSpPr>
          <p:cNvPr id="3" name="Content Placeholder 2">
            <a:extLst>
              <a:ext uri="{FF2B5EF4-FFF2-40B4-BE49-F238E27FC236}">
                <a16:creationId xmlns:a16="http://schemas.microsoft.com/office/drawing/2014/main" xmlns="" id="{3D1CDC4C-9B04-BC49-9BB3-2BD8271F5EF5}"/>
              </a:ext>
            </a:extLst>
          </p:cNvPr>
          <p:cNvSpPr>
            <a:spLocks noGrp="1"/>
          </p:cNvSpPr>
          <p:nvPr>
            <p:ph idx="1"/>
          </p:nvPr>
        </p:nvSpPr>
        <p:spPr>
          <a:xfrm>
            <a:off x="2589212" y="1600200"/>
            <a:ext cx="8915400" cy="438615"/>
          </a:xfrm>
        </p:spPr>
        <p:txBody>
          <a:bodyPr>
            <a:normAutofit lnSpcReduction="10000"/>
          </a:bodyPr>
          <a:lstStyle/>
          <a:p>
            <a:r>
              <a:rPr lang="en-US" sz="2400" dirty="0">
                <a:latin typeface="Arial Rounded MT Bold" panose="020F0704030504030204" pitchFamily="34" charset="77"/>
              </a:rPr>
              <a:t>Collegial Assistance</a:t>
            </a:r>
          </a:p>
        </p:txBody>
      </p:sp>
      <p:sp>
        <p:nvSpPr>
          <p:cNvPr id="5" name="TextBox 4">
            <a:extLst>
              <a:ext uri="{FF2B5EF4-FFF2-40B4-BE49-F238E27FC236}">
                <a16:creationId xmlns:a16="http://schemas.microsoft.com/office/drawing/2014/main" xmlns="" id="{A1D383E8-1DD1-C240-A2EA-42F3F862682B}"/>
              </a:ext>
            </a:extLst>
          </p:cNvPr>
          <p:cNvSpPr txBox="1"/>
          <p:nvPr/>
        </p:nvSpPr>
        <p:spPr>
          <a:xfrm>
            <a:off x="2936489" y="2161479"/>
            <a:ext cx="7872761" cy="3970318"/>
          </a:xfrm>
          <a:prstGeom prst="rect">
            <a:avLst/>
          </a:prstGeom>
          <a:noFill/>
        </p:spPr>
        <p:txBody>
          <a:bodyPr wrap="square" rtlCol="0">
            <a:spAutoFit/>
          </a:bodyPr>
          <a:lstStyle/>
          <a:p>
            <a:pPr marL="285750" indent="-285750">
              <a:buFont typeface="Wingdings" pitchFamily="2" charset="2"/>
              <a:buChar char="Ø"/>
            </a:pPr>
            <a:r>
              <a:rPr lang="en-US" dirty="0">
                <a:latin typeface="Arial Rounded MT Bold" panose="020F0704030504030204" pitchFamily="34" charset="77"/>
              </a:rPr>
              <a:t>According to the legislation of the OFS, the local fraternities, individually considered, are subject to the jurisdiction of each single Minister Provincial and /or Major Superior.</a:t>
            </a:r>
          </a:p>
          <a:p>
            <a:endParaRPr lang="en-US" dirty="0">
              <a:latin typeface="Arial Rounded MT Bold" panose="020F0704030504030204" pitchFamily="34" charset="77"/>
            </a:endParaRPr>
          </a:p>
          <a:p>
            <a:pPr marL="285750" indent="-285750">
              <a:buFont typeface="Wingdings" pitchFamily="2" charset="2"/>
              <a:buChar char="Ø"/>
            </a:pPr>
            <a:r>
              <a:rPr lang="en-US" dirty="0">
                <a:latin typeface="Arial Rounded MT Bold" panose="020F0704030504030204" pitchFamily="34" charset="77"/>
              </a:rPr>
              <a:t>As specified by Article11.1-2 of the “Statutes for Assistance” with reference to the </a:t>
            </a:r>
            <a:r>
              <a:rPr lang="en-US" i="1" dirty="0">
                <a:latin typeface="Arial Rounded MT Bold" panose="020F0704030504030204" pitchFamily="34" charset="77"/>
              </a:rPr>
              <a:t>General Constitutions </a:t>
            </a:r>
            <a:r>
              <a:rPr lang="en-US" dirty="0">
                <a:latin typeface="Arial Rounded MT Bold" panose="020F0704030504030204" pitchFamily="34" charset="77"/>
              </a:rPr>
              <a:t>of the OFS, the scope of the assistance to individual local OFS fraternities is not collegial.</a:t>
            </a:r>
          </a:p>
          <a:p>
            <a:endParaRPr lang="en-US" dirty="0">
              <a:latin typeface="Arial Rounded MT Bold" panose="020F0704030504030204" pitchFamily="34" charset="77"/>
            </a:endParaRPr>
          </a:p>
          <a:p>
            <a:pPr marL="285750" indent="-285750">
              <a:buFont typeface="Wingdings" pitchFamily="2" charset="2"/>
              <a:buChar char="Ø"/>
            </a:pPr>
            <a:r>
              <a:rPr lang="en-US" dirty="0">
                <a:latin typeface="Arial Rounded MT Bold" panose="020F0704030504030204" pitchFamily="34" charset="77"/>
              </a:rPr>
              <a:t>The regional and national fraternities of the OFS do not fall within the jurisdiction of the individual provincial ministers and/or major superiors, nor do the major religious superiors have any faculty to establish an OFS fraternity higher than the local level.</a:t>
            </a:r>
          </a:p>
          <a:p>
            <a:pPr marL="285750" indent="-285750">
              <a:buFont typeface="Wingdings" pitchFamily="2" charset="2"/>
              <a:buChar char="Ø"/>
            </a:pPr>
            <a:endParaRPr lang="en-US" dirty="0">
              <a:latin typeface="Arial Rounded MT Bold" panose="020F0704030504030204" pitchFamily="34" charset="77"/>
            </a:endParaRPr>
          </a:p>
          <a:p>
            <a:endParaRPr lang="en-US" dirty="0">
              <a:latin typeface="Arial Rounded MT Bold" panose="020F0704030504030204" pitchFamily="34" charset="77"/>
            </a:endParaRPr>
          </a:p>
        </p:txBody>
      </p:sp>
      <p:pic>
        <p:nvPicPr>
          <p:cNvPr id="6" name="Picture 5" descr="A picture containing person, building, indoor, ground&#10;&#10;Description automatically generated">
            <a:extLst>
              <a:ext uri="{FF2B5EF4-FFF2-40B4-BE49-F238E27FC236}">
                <a16:creationId xmlns:a16="http://schemas.microsoft.com/office/drawing/2014/main" xmlns="" id="{2651D891-EA36-A74F-9F0A-4439DD93CE0D}"/>
              </a:ext>
            </a:extLst>
          </p:cNvPr>
          <p:cNvPicPr>
            <a:picLocks noChangeAspect="1"/>
          </p:cNvPicPr>
          <p:nvPr/>
        </p:nvPicPr>
        <p:blipFill>
          <a:blip r:embed="rId2"/>
          <a:stretch>
            <a:fillRect/>
          </a:stretch>
        </p:blipFill>
        <p:spPr>
          <a:xfrm>
            <a:off x="334310" y="5030304"/>
            <a:ext cx="1231900" cy="1549400"/>
          </a:xfrm>
          <a:prstGeom prst="rect">
            <a:avLst/>
          </a:prstGeom>
          <a:scene3d>
            <a:camera prst="orthographicFront">
              <a:rot lat="0" lon="10799999" rev="0"/>
            </a:camera>
            <a:lightRig rig="threePt" dir="t"/>
          </a:scene3d>
        </p:spPr>
      </p:pic>
    </p:spTree>
    <p:extLst>
      <p:ext uri="{BB962C8B-B14F-4D97-AF65-F5344CB8AC3E}">
        <p14:creationId xmlns:p14="http://schemas.microsoft.com/office/powerpoint/2010/main" val="3710372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 calcmode="lin" valueType="num">
                                      <p:cBhvr additive="base">
                                        <p:cTn id="19"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827C05-ED74-8745-A9C5-15427DDEE0EE}"/>
              </a:ext>
            </a:extLst>
          </p:cNvPr>
          <p:cNvSpPr>
            <a:spLocks noGrp="1"/>
          </p:cNvSpPr>
          <p:nvPr>
            <p:ph type="title"/>
          </p:nvPr>
        </p:nvSpPr>
        <p:spPr>
          <a:xfrm>
            <a:off x="2592925" y="624110"/>
            <a:ext cx="8911687" cy="684300"/>
          </a:xfrm>
        </p:spPr>
        <p:txBody>
          <a:bodyPr/>
          <a:lstStyle/>
          <a:p>
            <a:pPr algn="ctr"/>
            <a:r>
              <a:rPr lang="en-US" dirty="0">
                <a:solidFill>
                  <a:srgbClr val="A5300F"/>
                </a:solidFill>
                <a:latin typeface="Arial Rounded MT Bold" panose="020F0704030504030204" pitchFamily="34" charset="77"/>
              </a:rPr>
              <a:t>The Nature of Spiritual Assistance</a:t>
            </a:r>
            <a:endParaRPr lang="en-US" dirty="0">
              <a:solidFill>
                <a:srgbClr val="A5300F"/>
              </a:solidFill>
            </a:endParaRPr>
          </a:p>
        </p:txBody>
      </p:sp>
      <p:sp>
        <p:nvSpPr>
          <p:cNvPr id="3" name="Content Placeholder 2">
            <a:extLst>
              <a:ext uri="{FF2B5EF4-FFF2-40B4-BE49-F238E27FC236}">
                <a16:creationId xmlns:a16="http://schemas.microsoft.com/office/drawing/2014/main" xmlns="" id="{3D1CDC4C-9B04-BC49-9BB3-2BD8271F5EF5}"/>
              </a:ext>
            </a:extLst>
          </p:cNvPr>
          <p:cNvSpPr>
            <a:spLocks noGrp="1"/>
          </p:cNvSpPr>
          <p:nvPr>
            <p:ph idx="1"/>
          </p:nvPr>
        </p:nvSpPr>
        <p:spPr>
          <a:xfrm>
            <a:off x="2589212" y="1600200"/>
            <a:ext cx="8915400" cy="438615"/>
          </a:xfrm>
        </p:spPr>
        <p:txBody>
          <a:bodyPr>
            <a:normAutofit lnSpcReduction="10000"/>
          </a:bodyPr>
          <a:lstStyle/>
          <a:p>
            <a:r>
              <a:rPr lang="en-US" sz="2400" dirty="0">
                <a:latin typeface="Arial Rounded MT Bold" panose="020F0704030504030204" pitchFamily="34" charset="77"/>
              </a:rPr>
              <a:t>Collegial Assistance</a:t>
            </a:r>
          </a:p>
        </p:txBody>
      </p:sp>
      <p:sp>
        <p:nvSpPr>
          <p:cNvPr id="5" name="TextBox 4">
            <a:extLst>
              <a:ext uri="{FF2B5EF4-FFF2-40B4-BE49-F238E27FC236}">
                <a16:creationId xmlns:a16="http://schemas.microsoft.com/office/drawing/2014/main" xmlns="" id="{A1D383E8-1DD1-C240-A2EA-42F3F862682B}"/>
              </a:ext>
            </a:extLst>
          </p:cNvPr>
          <p:cNvSpPr txBox="1"/>
          <p:nvPr/>
        </p:nvSpPr>
        <p:spPr>
          <a:xfrm>
            <a:off x="2936489" y="2161479"/>
            <a:ext cx="7872761" cy="3970318"/>
          </a:xfrm>
          <a:prstGeom prst="rect">
            <a:avLst/>
          </a:prstGeom>
          <a:noFill/>
        </p:spPr>
        <p:txBody>
          <a:bodyPr wrap="square" rtlCol="0">
            <a:spAutoFit/>
          </a:bodyPr>
          <a:lstStyle/>
          <a:p>
            <a:pPr marL="285750" indent="-285750">
              <a:buFont typeface="Wingdings" pitchFamily="2" charset="2"/>
              <a:buChar char="Ø"/>
            </a:pPr>
            <a:r>
              <a:rPr lang="en-US" dirty="0">
                <a:latin typeface="Arial Rounded MT Bold" panose="020F0704030504030204" pitchFamily="34" charset="77"/>
              </a:rPr>
              <a:t>At the regional and national levels, the Major Superiors agree among themselves, on the basis of their availability and the needs of the OFS, the most appropriate way to carry out their collegial service. Given the diversity of cultures and the needs of local and national area, there are no specific guidelines for how this should be handled. In any case, the focus in on collegial service provided by the religious Orders on the regional and national levels of the OFS.</a:t>
            </a:r>
          </a:p>
          <a:p>
            <a:pPr marL="285750" indent="-285750">
              <a:buFont typeface="Wingdings" pitchFamily="2" charset="2"/>
              <a:buChar char="Ø"/>
            </a:pPr>
            <a:endParaRPr lang="en-US" dirty="0">
              <a:latin typeface="Arial Rounded MT Bold" panose="020F0704030504030204" pitchFamily="34" charset="77"/>
            </a:endParaRPr>
          </a:p>
          <a:p>
            <a:pPr marL="285750" indent="-285750">
              <a:buFont typeface="Wingdings" pitchFamily="2" charset="2"/>
              <a:buChar char="Ø"/>
            </a:pPr>
            <a:r>
              <a:rPr lang="en-US" dirty="0">
                <a:latin typeface="Arial Rounded MT Bold" panose="020F0704030504030204" pitchFamily="34" charset="77"/>
              </a:rPr>
              <a:t>Given the geographical overlap of religious Orders and provinces, the Conferences of the Assistants may have more than 4 members, according to the free discretion of the Major Superiors concerned, who may or may not appoint their own assistant or delegate one of the same Order already appointed by another Provincial.</a:t>
            </a:r>
          </a:p>
        </p:txBody>
      </p:sp>
      <p:pic>
        <p:nvPicPr>
          <p:cNvPr id="6" name="Picture 5" descr="A picture containing person, building, indoor, ground&#10;&#10;Description automatically generated">
            <a:extLst>
              <a:ext uri="{FF2B5EF4-FFF2-40B4-BE49-F238E27FC236}">
                <a16:creationId xmlns:a16="http://schemas.microsoft.com/office/drawing/2014/main" xmlns="" id="{AE3AE986-A3E8-224C-92C5-67740CDA8FEB}"/>
              </a:ext>
            </a:extLst>
          </p:cNvPr>
          <p:cNvPicPr>
            <a:picLocks noChangeAspect="1"/>
          </p:cNvPicPr>
          <p:nvPr/>
        </p:nvPicPr>
        <p:blipFill>
          <a:blip r:embed="rId2"/>
          <a:stretch>
            <a:fillRect/>
          </a:stretch>
        </p:blipFill>
        <p:spPr>
          <a:xfrm>
            <a:off x="334310" y="5030304"/>
            <a:ext cx="1231900" cy="1549400"/>
          </a:xfrm>
          <a:prstGeom prst="rect">
            <a:avLst/>
          </a:prstGeom>
          <a:scene3d>
            <a:camera prst="orthographicFront">
              <a:rot lat="0" lon="10799999" rev="0"/>
            </a:camera>
            <a:lightRig rig="threePt" dir="t"/>
          </a:scene3d>
        </p:spPr>
      </p:pic>
    </p:spTree>
    <p:extLst>
      <p:ext uri="{BB962C8B-B14F-4D97-AF65-F5344CB8AC3E}">
        <p14:creationId xmlns:p14="http://schemas.microsoft.com/office/powerpoint/2010/main" val="2218251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827C05-ED74-8745-A9C5-15427DDEE0EE}"/>
              </a:ext>
            </a:extLst>
          </p:cNvPr>
          <p:cNvSpPr>
            <a:spLocks noGrp="1"/>
          </p:cNvSpPr>
          <p:nvPr>
            <p:ph type="title"/>
          </p:nvPr>
        </p:nvSpPr>
        <p:spPr>
          <a:xfrm>
            <a:off x="2592925" y="624110"/>
            <a:ext cx="8911687" cy="684300"/>
          </a:xfrm>
        </p:spPr>
        <p:txBody>
          <a:bodyPr/>
          <a:lstStyle/>
          <a:p>
            <a:pPr algn="ctr"/>
            <a:r>
              <a:rPr lang="en-US" dirty="0">
                <a:solidFill>
                  <a:srgbClr val="A5300F"/>
                </a:solidFill>
                <a:latin typeface="Arial Rounded MT Bold" panose="020F0704030504030204" pitchFamily="34" charset="77"/>
              </a:rPr>
              <a:t>The Nature of Spiritual Assistance</a:t>
            </a:r>
            <a:endParaRPr lang="en-US" dirty="0">
              <a:solidFill>
                <a:srgbClr val="A5300F"/>
              </a:solidFill>
            </a:endParaRPr>
          </a:p>
        </p:txBody>
      </p:sp>
      <p:sp>
        <p:nvSpPr>
          <p:cNvPr id="3" name="Content Placeholder 2">
            <a:extLst>
              <a:ext uri="{FF2B5EF4-FFF2-40B4-BE49-F238E27FC236}">
                <a16:creationId xmlns:a16="http://schemas.microsoft.com/office/drawing/2014/main" xmlns="" id="{3D1CDC4C-9B04-BC49-9BB3-2BD8271F5EF5}"/>
              </a:ext>
            </a:extLst>
          </p:cNvPr>
          <p:cNvSpPr>
            <a:spLocks noGrp="1"/>
          </p:cNvSpPr>
          <p:nvPr>
            <p:ph idx="1"/>
          </p:nvPr>
        </p:nvSpPr>
        <p:spPr>
          <a:xfrm>
            <a:off x="2589212" y="1600200"/>
            <a:ext cx="8915400" cy="438615"/>
          </a:xfrm>
        </p:spPr>
        <p:txBody>
          <a:bodyPr>
            <a:normAutofit lnSpcReduction="10000"/>
          </a:bodyPr>
          <a:lstStyle/>
          <a:p>
            <a:r>
              <a:rPr lang="en-US" sz="2400" dirty="0">
                <a:latin typeface="Arial Rounded MT Bold" panose="020F0704030504030204" pitchFamily="34" charset="77"/>
              </a:rPr>
              <a:t>Collegial Assistance</a:t>
            </a:r>
          </a:p>
        </p:txBody>
      </p:sp>
      <p:sp>
        <p:nvSpPr>
          <p:cNvPr id="5" name="TextBox 4">
            <a:extLst>
              <a:ext uri="{FF2B5EF4-FFF2-40B4-BE49-F238E27FC236}">
                <a16:creationId xmlns:a16="http://schemas.microsoft.com/office/drawing/2014/main" xmlns="" id="{A1D383E8-1DD1-C240-A2EA-42F3F862682B}"/>
              </a:ext>
            </a:extLst>
          </p:cNvPr>
          <p:cNvSpPr txBox="1"/>
          <p:nvPr/>
        </p:nvSpPr>
        <p:spPr>
          <a:xfrm>
            <a:off x="2936489" y="2161479"/>
            <a:ext cx="7872761" cy="4247317"/>
          </a:xfrm>
          <a:prstGeom prst="rect">
            <a:avLst/>
          </a:prstGeom>
          <a:noFill/>
        </p:spPr>
        <p:txBody>
          <a:bodyPr wrap="square" rtlCol="0">
            <a:spAutoFit/>
          </a:bodyPr>
          <a:lstStyle/>
          <a:p>
            <a:r>
              <a:rPr lang="en-US" dirty="0">
                <a:latin typeface="Arial Rounded MT Bold" panose="020F0704030504030204" pitchFamily="34" charset="77"/>
              </a:rPr>
              <a:t>Article 91.2 b-c of the </a:t>
            </a:r>
            <a:r>
              <a:rPr lang="en-US" i="1" dirty="0">
                <a:latin typeface="Arial Rounded MT Bold" panose="020F0704030504030204" pitchFamily="34" charset="77"/>
              </a:rPr>
              <a:t>General Constitutions </a:t>
            </a:r>
            <a:r>
              <a:rPr lang="en-US" dirty="0">
                <a:latin typeface="Arial Rounded MT Bold" panose="020F0704030504030204" pitchFamily="34" charset="77"/>
              </a:rPr>
              <a:t>and Article 10.3 of the Statutes entrust to the Ministers Provincial and to the other Major Superiors of the four religious Orders a double task:</a:t>
            </a:r>
          </a:p>
          <a:p>
            <a:endParaRPr lang="en-US" dirty="0">
              <a:latin typeface="Arial Rounded MT Bold" panose="020F0704030504030204" pitchFamily="34" charset="77"/>
            </a:endParaRPr>
          </a:p>
          <a:p>
            <a:pPr indent="-457200"/>
            <a:r>
              <a:rPr lang="en-US" dirty="0">
                <a:solidFill>
                  <a:srgbClr val="FF0000"/>
                </a:solidFill>
                <a:latin typeface="Arial Rounded MT Bold" panose="020F0704030504030204" pitchFamily="34" charset="77"/>
              </a:rPr>
              <a:t>1st </a:t>
            </a:r>
            <a:r>
              <a:rPr lang="en-US" dirty="0">
                <a:latin typeface="Arial Rounded MT Bold" panose="020F0704030504030204" pitchFamily="34" charset="77"/>
              </a:rPr>
              <a:t>  to collectively establish the procedures for the appointment of national and regional Assistants;</a:t>
            </a:r>
          </a:p>
          <a:p>
            <a:pPr indent="-457200"/>
            <a:endParaRPr lang="en-US" dirty="0">
              <a:latin typeface="Arial Rounded MT Bold" panose="020F0704030504030204" pitchFamily="34" charset="77"/>
            </a:endParaRPr>
          </a:p>
          <a:p>
            <a:pPr indent="-457200"/>
            <a:r>
              <a:rPr lang="en-US" dirty="0">
                <a:solidFill>
                  <a:srgbClr val="FF0000"/>
                </a:solidFill>
                <a:latin typeface="Arial Rounded MT Bold" panose="020F0704030504030204" pitchFamily="34" charset="77"/>
              </a:rPr>
              <a:t>2nd </a:t>
            </a:r>
            <a:r>
              <a:rPr lang="en-US" dirty="0">
                <a:latin typeface="Arial Rounded MT Bold" panose="020F0704030504030204" pitchFamily="34" charset="77"/>
              </a:rPr>
              <a:t> to collectively establish which Major Superior the national and regional Councils of the SFO should turn to ask for the assistance.</a:t>
            </a:r>
          </a:p>
          <a:p>
            <a:endParaRPr lang="en-US" dirty="0">
              <a:latin typeface="Arial Rounded MT Bold" panose="020F0704030504030204" pitchFamily="34" charset="77"/>
            </a:endParaRPr>
          </a:p>
          <a:p>
            <a:r>
              <a:rPr lang="en-US" dirty="0">
                <a:latin typeface="Arial Rounded MT Bold" panose="020F0704030504030204" pitchFamily="34" charset="77"/>
              </a:rPr>
              <a:t>For the national level, the Minister General of each of the Orders has the right to appoint or to confirm national spiritual assistants (Statutes 9.2).</a:t>
            </a:r>
          </a:p>
          <a:p>
            <a:endParaRPr lang="en-US" dirty="0">
              <a:latin typeface="Arial Rounded MT Bold" panose="020F0704030504030204" pitchFamily="34" charset="77"/>
            </a:endParaRPr>
          </a:p>
          <a:p>
            <a:endParaRPr lang="en-US" dirty="0">
              <a:latin typeface="Arial Rounded MT Bold" panose="020F0704030504030204" pitchFamily="34" charset="77"/>
            </a:endParaRPr>
          </a:p>
        </p:txBody>
      </p:sp>
      <p:pic>
        <p:nvPicPr>
          <p:cNvPr id="6" name="Picture 5" descr="A picture containing person, building, indoor, ground&#10;&#10;Description automatically generated">
            <a:extLst>
              <a:ext uri="{FF2B5EF4-FFF2-40B4-BE49-F238E27FC236}">
                <a16:creationId xmlns:a16="http://schemas.microsoft.com/office/drawing/2014/main" xmlns="" id="{FB3E6DC4-3B25-3141-AB21-F8745AAACCBD}"/>
              </a:ext>
            </a:extLst>
          </p:cNvPr>
          <p:cNvPicPr>
            <a:picLocks noChangeAspect="1"/>
          </p:cNvPicPr>
          <p:nvPr/>
        </p:nvPicPr>
        <p:blipFill>
          <a:blip r:embed="rId2"/>
          <a:stretch>
            <a:fillRect/>
          </a:stretch>
        </p:blipFill>
        <p:spPr>
          <a:xfrm>
            <a:off x="334310" y="5030304"/>
            <a:ext cx="1231900" cy="1549400"/>
          </a:xfrm>
          <a:prstGeom prst="rect">
            <a:avLst/>
          </a:prstGeom>
          <a:scene3d>
            <a:camera prst="orthographicFront">
              <a:rot lat="0" lon="10799999" rev="0"/>
            </a:camera>
            <a:lightRig rig="threePt" dir="t"/>
          </a:scene3d>
        </p:spPr>
      </p:pic>
    </p:spTree>
    <p:extLst>
      <p:ext uri="{BB962C8B-B14F-4D97-AF65-F5344CB8AC3E}">
        <p14:creationId xmlns:p14="http://schemas.microsoft.com/office/powerpoint/2010/main" val="2969753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additive="base">
                                        <p:cTn id="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anim calcmode="lin" valueType="num">
                                      <p:cBhvr additive="base">
                                        <p:cTn id="13"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anim calcmode="lin" valueType="num">
                                      <p:cBhvr additive="base">
                                        <p:cTn id="1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827C05-ED74-8745-A9C5-15427DDEE0EE}"/>
              </a:ext>
            </a:extLst>
          </p:cNvPr>
          <p:cNvSpPr>
            <a:spLocks noGrp="1"/>
          </p:cNvSpPr>
          <p:nvPr>
            <p:ph type="title"/>
          </p:nvPr>
        </p:nvSpPr>
        <p:spPr>
          <a:xfrm>
            <a:off x="2592925" y="624110"/>
            <a:ext cx="8911687" cy="684300"/>
          </a:xfrm>
        </p:spPr>
        <p:txBody>
          <a:bodyPr/>
          <a:lstStyle/>
          <a:p>
            <a:pPr algn="ctr"/>
            <a:r>
              <a:rPr lang="en-US" dirty="0">
                <a:solidFill>
                  <a:srgbClr val="A5300F"/>
                </a:solidFill>
                <a:latin typeface="Arial Rounded MT Bold" panose="020F0704030504030204" pitchFamily="34" charset="77"/>
              </a:rPr>
              <a:t>The Nature of Spiritual Assistance</a:t>
            </a:r>
            <a:endParaRPr lang="en-US" dirty="0">
              <a:solidFill>
                <a:srgbClr val="A5300F"/>
              </a:solidFill>
            </a:endParaRPr>
          </a:p>
        </p:txBody>
      </p:sp>
      <p:sp>
        <p:nvSpPr>
          <p:cNvPr id="3" name="Content Placeholder 2">
            <a:extLst>
              <a:ext uri="{FF2B5EF4-FFF2-40B4-BE49-F238E27FC236}">
                <a16:creationId xmlns:a16="http://schemas.microsoft.com/office/drawing/2014/main" xmlns="" id="{3D1CDC4C-9B04-BC49-9BB3-2BD8271F5EF5}"/>
              </a:ext>
            </a:extLst>
          </p:cNvPr>
          <p:cNvSpPr>
            <a:spLocks noGrp="1"/>
          </p:cNvSpPr>
          <p:nvPr>
            <p:ph idx="1"/>
          </p:nvPr>
        </p:nvSpPr>
        <p:spPr>
          <a:xfrm>
            <a:off x="2589212" y="1600200"/>
            <a:ext cx="8915400" cy="438615"/>
          </a:xfrm>
        </p:spPr>
        <p:txBody>
          <a:bodyPr>
            <a:normAutofit lnSpcReduction="10000"/>
          </a:bodyPr>
          <a:lstStyle/>
          <a:p>
            <a:r>
              <a:rPr lang="en-US" sz="2400" dirty="0">
                <a:latin typeface="Arial Rounded MT Bold" panose="020F0704030504030204" pitchFamily="34" charset="77"/>
              </a:rPr>
              <a:t>Makeup of Collegial Assistance: Internationally</a:t>
            </a:r>
          </a:p>
        </p:txBody>
      </p:sp>
      <p:graphicFrame>
        <p:nvGraphicFramePr>
          <p:cNvPr id="9" name="Table 8">
            <a:extLst>
              <a:ext uri="{FF2B5EF4-FFF2-40B4-BE49-F238E27FC236}">
                <a16:creationId xmlns:a16="http://schemas.microsoft.com/office/drawing/2014/main" xmlns="" id="{0EB23737-6E88-684A-85E7-745D23CE8B59}"/>
              </a:ext>
            </a:extLst>
          </p:cNvPr>
          <p:cNvGraphicFramePr>
            <a:graphicFrameLocks noGrp="1"/>
          </p:cNvGraphicFramePr>
          <p:nvPr>
            <p:extLst>
              <p:ext uri="{D42A27DB-BD31-4B8C-83A1-F6EECF244321}">
                <p14:modId xmlns:p14="http://schemas.microsoft.com/office/powerpoint/2010/main" val="402763135"/>
              </p:ext>
            </p:extLst>
          </p:nvPr>
        </p:nvGraphicFramePr>
        <p:xfrm>
          <a:off x="3014470" y="2330605"/>
          <a:ext cx="8128000" cy="2762825"/>
        </p:xfrm>
        <a:graphic>
          <a:graphicData uri="http://schemas.openxmlformats.org/drawingml/2006/table">
            <a:tbl>
              <a:tblPr firstRow="1" bandRow="1">
                <a:tableStyleId>{69012ECD-51FC-41F1-AA8D-1B2483CD663E}</a:tableStyleId>
              </a:tblPr>
              <a:tblGrid>
                <a:gridCol w="4064000">
                  <a:extLst>
                    <a:ext uri="{9D8B030D-6E8A-4147-A177-3AD203B41FA5}">
                      <a16:colId xmlns:a16="http://schemas.microsoft.com/office/drawing/2014/main" xmlns="" val="3043682386"/>
                    </a:ext>
                  </a:extLst>
                </a:gridCol>
                <a:gridCol w="4064000">
                  <a:extLst>
                    <a:ext uri="{9D8B030D-6E8A-4147-A177-3AD203B41FA5}">
                      <a16:colId xmlns:a16="http://schemas.microsoft.com/office/drawing/2014/main" xmlns="" val="4016833320"/>
                    </a:ext>
                  </a:extLst>
                </a:gridCol>
              </a:tblGrid>
              <a:tr h="291591">
                <a:tc>
                  <a:txBody>
                    <a:bodyPr/>
                    <a:lstStyle/>
                    <a:p>
                      <a:r>
                        <a:rPr lang="en-US" i="1" dirty="0"/>
                        <a:t>General Constitutions</a:t>
                      </a:r>
                    </a:p>
                  </a:txBody>
                  <a:tcPr/>
                </a:tc>
                <a:tc>
                  <a:txBody>
                    <a:bodyPr/>
                    <a:lstStyle/>
                    <a:p>
                      <a:r>
                        <a:rPr lang="en-US" dirty="0"/>
                        <a:t>Statutes for Assistance</a:t>
                      </a:r>
                    </a:p>
                  </a:txBody>
                  <a:tcPr/>
                </a:tc>
                <a:extLst>
                  <a:ext uri="{0D108BD9-81ED-4DB2-BD59-A6C34878D82A}">
                    <a16:rowId xmlns:a16="http://schemas.microsoft.com/office/drawing/2014/main" xmlns="" val="1226294490"/>
                  </a:ext>
                </a:extLst>
              </a:tr>
              <a:tr h="2397065">
                <a:tc>
                  <a:txBody>
                    <a:bodyPr/>
                    <a:lstStyle/>
                    <a:p>
                      <a:r>
                        <a:rPr lang="en-US" dirty="0">
                          <a:latin typeface="Arial Rounded MT Bold" panose="020F0704030504030204" pitchFamily="34" charset="77"/>
                        </a:rPr>
                        <a:t>90. 3.a.</a:t>
                      </a:r>
                    </a:p>
                    <a:p>
                      <a:r>
                        <a:rPr lang="en-US" dirty="0">
                          <a:latin typeface="Arial Rounded MT Bold" panose="020F0704030504030204" pitchFamily="34" charset="77"/>
                        </a:rPr>
                        <a:t>The general assistants give their service to the Presidency of the International Council of the OFS, form a conference, and collegially see to the spiritual assistance to the OFS as a whole;</a:t>
                      </a:r>
                    </a:p>
                  </a:txBody>
                  <a:tcPr/>
                </a:tc>
                <a:tc>
                  <a:txBody>
                    <a:bodyPr/>
                    <a:lstStyle/>
                    <a:p>
                      <a:r>
                        <a:rPr lang="en-US" dirty="0">
                          <a:latin typeface="Arial Rounded MT Bold" panose="020F0704030504030204" pitchFamily="34" charset="77"/>
                        </a:rPr>
                        <a:t>17.2</a:t>
                      </a:r>
                    </a:p>
                    <a:p>
                      <a:r>
                        <a:rPr lang="en-US" dirty="0">
                          <a:latin typeface="Arial Rounded MT Bold" panose="020F0704030504030204" pitchFamily="34" charset="77"/>
                        </a:rPr>
                        <a:t>General Assistants... give their service to the Presidency of the International Council of the OFS, form a conference, and collegially see to the spiritual assistance to the OFS as a whole.</a:t>
                      </a:r>
                    </a:p>
                  </a:txBody>
                  <a:tcPr/>
                </a:tc>
                <a:extLst>
                  <a:ext uri="{0D108BD9-81ED-4DB2-BD59-A6C34878D82A}">
                    <a16:rowId xmlns:a16="http://schemas.microsoft.com/office/drawing/2014/main" xmlns="" val="409694198"/>
                  </a:ext>
                </a:extLst>
              </a:tr>
            </a:tbl>
          </a:graphicData>
        </a:graphic>
      </p:graphicFrame>
      <p:pic>
        <p:nvPicPr>
          <p:cNvPr id="5" name="Picture 4" descr="A picture containing person, building, indoor, ground&#10;&#10;Description automatically generated">
            <a:extLst>
              <a:ext uri="{FF2B5EF4-FFF2-40B4-BE49-F238E27FC236}">
                <a16:creationId xmlns:a16="http://schemas.microsoft.com/office/drawing/2014/main" xmlns="" id="{7ED45D24-EA3F-F24D-919F-BF476F347304}"/>
              </a:ext>
            </a:extLst>
          </p:cNvPr>
          <p:cNvPicPr>
            <a:picLocks noChangeAspect="1"/>
          </p:cNvPicPr>
          <p:nvPr/>
        </p:nvPicPr>
        <p:blipFill>
          <a:blip r:embed="rId2"/>
          <a:stretch>
            <a:fillRect/>
          </a:stretch>
        </p:blipFill>
        <p:spPr>
          <a:xfrm>
            <a:off x="334310" y="5030304"/>
            <a:ext cx="1231900" cy="1549400"/>
          </a:xfrm>
          <a:prstGeom prst="rect">
            <a:avLst/>
          </a:prstGeom>
          <a:scene3d>
            <a:camera prst="orthographicFront">
              <a:rot lat="0" lon="10799999" rev="0"/>
            </a:camera>
            <a:lightRig rig="threePt" dir="t"/>
          </a:scene3d>
        </p:spPr>
      </p:pic>
    </p:spTree>
    <p:extLst>
      <p:ext uri="{BB962C8B-B14F-4D97-AF65-F5344CB8AC3E}">
        <p14:creationId xmlns:p14="http://schemas.microsoft.com/office/powerpoint/2010/main" val="13375896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827C05-ED74-8745-A9C5-15427DDEE0EE}"/>
              </a:ext>
            </a:extLst>
          </p:cNvPr>
          <p:cNvSpPr>
            <a:spLocks noGrp="1"/>
          </p:cNvSpPr>
          <p:nvPr>
            <p:ph type="title"/>
          </p:nvPr>
        </p:nvSpPr>
        <p:spPr>
          <a:xfrm>
            <a:off x="2592925" y="624110"/>
            <a:ext cx="8911687" cy="684300"/>
          </a:xfrm>
        </p:spPr>
        <p:txBody>
          <a:bodyPr/>
          <a:lstStyle/>
          <a:p>
            <a:pPr algn="ctr"/>
            <a:r>
              <a:rPr lang="en-US" dirty="0">
                <a:solidFill>
                  <a:srgbClr val="A5300F"/>
                </a:solidFill>
                <a:latin typeface="Arial Rounded MT Bold" panose="020F0704030504030204" pitchFamily="34" charset="77"/>
              </a:rPr>
              <a:t>The Nature of Spiritual Assistance</a:t>
            </a:r>
            <a:endParaRPr lang="en-US" dirty="0">
              <a:solidFill>
                <a:srgbClr val="A5300F"/>
              </a:solidFill>
            </a:endParaRPr>
          </a:p>
        </p:txBody>
      </p:sp>
      <p:sp>
        <p:nvSpPr>
          <p:cNvPr id="3" name="Content Placeholder 2">
            <a:extLst>
              <a:ext uri="{FF2B5EF4-FFF2-40B4-BE49-F238E27FC236}">
                <a16:creationId xmlns:a16="http://schemas.microsoft.com/office/drawing/2014/main" xmlns="" id="{3D1CDC4C-9B04-BC49-9BB3-2BD8271F5EF5}"/>
              </a:ext>
            </a:extLst>
          </p:cNvPr>
          <p:cNvSpPr>
            <a:spLocks noGrp="1"/>
          </p:cNvSpPr>
          <p:nvPr>
            <p:ph idx="1"/>
          </p:nvPr>
        </p:nvSpPr>
        <p:spPr>
          <a:xfrm>
            <a:off x="2589212" y="1600200"/>
            <a:ext cx="8915400" cy="438615"/>
          </a:xfrm>
        </p:spPr>
        <p:txBody>
          <a:bodyPr>
            <a:normAutofit lnSpcReduction="10000"/>
          </a:bodyPr>
          <a:lstStyle/>
          <a:p>
            <a:r>
              <a:rPr lang="en-US" sz="2400" dirty="0">
                <a:latin typeface="Arial Rounded MT Bold" panose="020F0704030504030204" pitchFamily="34" charset="77"/>
              </a:rPr>
              <a:t>Makeup of Collegial Assistance: Nationally</a:t>
            </a:r>
          </a:p>
        </p:txBody>
      </p:sp>
      <p:graphicFrame>
        <p:nvGraphicFramePr>
          <p:cNvPr id="9" name="Table 8">
            <a:extLst>
              <a:ext uri="{FF2B5EF4-FFF2-40B4-BE49-F238E27FC236}">
                <a16:creationId xmlns:a16="http://schemas.microsoft.com/office/drawing/2014/main" xmlns="" id="{0EB23737-6E88-684A-85E7-745D23CE8B59}"/>
              </a:ext>
            </a:extLst>
          </p:cNvPr>
          <p:cNvGraphicFramePr>
            <a:graphicFrameLocks noGrp="1"/>
          </p:cNvGraphicFramePr>
          <p:nvPr>
            <p:extLst>
              <p:ext uri="{D42A27DB-BD31-4B8C-83A1-F6EECF244321}">
                <p14:modId xmlns:p14="http://schemas.microsoft.com/office/powerpoint/2010/main" val="530263369"/>
              </p:ext>
            </p:extLst>
          </p:nvPr>
        </p:nvGraphicFramePr>
        <p:xfrm>
          <a:off x="3014470" y="2330605"/>
          <a:ext cx="8128000" cy="3749040"/>
        </p:xfrm>
        <a:graphic>
          <a:graphicData uri="http://schemas.openxmlformats.org/drawingml/2006/table">
            <a:tbl>
              <a:tblPr firstRow="1" bandRow="1">
                <a:tableStyleId>{69012ECD-51FC-41F1-AA8D-1B2483CD663E}</a:tableStyleId>
              </a:tblPr>
              <a:tblGrid>
                <a:gridCol w="4064000">
                  <a:extLst>
                    <a:ext uri="{9D8B030D-6E8A-4147-A177-3AD203B41FA5}">
                      <a16:colId xmlns:a16="http://schemas.microsoft.com/office/drawing/2014/main" xmlns="" val="3043682386"/>
                    </a:ext>
                  </a:extLst>
                </a:gridCol>
                <a:gridCol w="4064000">
                  <a:extLst>
                    <a:ext uri="{9D8B030D-6E8A-4147-A177-3AD203B41FA5}">
                      <a16:colId xmlns:a16="http://schemas.microsoft.com/office/drawing/2014/main" xmlns="" val="4016833320"/>
                    </a:ext>
                  </a:extLst>
                </a:gridCol>
              </a:tblGrid>
              <a:tr h="291591">
                <a:tc>
                  <a:txBody>
                    <a:bodyPr/>
                    <a:lstStyle/>
                    <a:p>
                      <a:r>
                        <a:rPr lang="en-US" i="1" dirty="0"/>
                        <a:t>General Constitutions</a:t>
                      </a:r>
                    </a:p>
                  </a:txBody>
                  <a:tcPr/>
                </a:tc>
                <a:tc>
                  <a:txBody>
                    <a:bodyPr/>
                    <a:lstStyle/>
                    <a:p>
                      <a:r>
                        <a:rPr lang="en-US" dirty="0"/>
                        <a:t>Statutes for Assistance</a:t>
                      </a:r>
                    </a:p>
                  </a:txBody>
                  <a:tcPr/>
                </a:tc>
                <a:extLst>
                  <a:ext uri="{0D108BD9-81ED-4DB2-BD59-A6C34878D82A}">
                    <a16:rowId xmlns:a16="http://schemas.microsoft.com/office/drawing/2014/main" xmlns="" val="1226294490"/>
                  </a:ext>
                </a:extLst>
              </a:tr>
              <a:tr h="2397065">
                <a:tc>
                  <a:txBody>
                    <a:bodyPr/>
                    <a:lstStyle/>
                    <a:p>
                      <a:r>
                        <a:rPr lang="en-US" dirty="0">
                          <a:latin typeface="Arial Rounded MT Bold" panose="020F0704030504030204" pitchFamily="34" charset="77"/>
                        </a:rPr>
                        <a:t>90. 3.b.</a:t>
                      </a:r>
                    </a:p>
                    <a:p>
                      <a:r>
                        <a:rPr lang="en-US" dirty="0">
                          <a:latin typeface="Arial Rounded MT Bold" panose="020F0704030504030204" pitchFamily="34" charset="77"/>
                        </a:rPr>
                        <a:t>The national assistants give their service to the national council, see to the spiritual assistance to the OFS in the whole territory of the national fraternity and, at the national level, to the coordination of the regional assistants. If they are more than one, they form a conference and give their service collegially;</a:t>
                      </a:r>
                    </a:p>
                    <a:p>
                      <a:endParaRPr lang="en-US" dirty="0">
                        <a:latin typeface="Arial Rounded MT Bold" panose="020F0704030504030204" pitchFamily="34" charset="77"/>
                      </a:endParaRPr>
                    </a:p>
                  </a:txBody>
                  <a:tcPr/>
                </a:tc>
                <a:tc>
                  <a:txBody>
                    <a:bodyPr/>
                    <a:lstStyle/>
                    <a:p>
                      <a:r>
                        <a:rPr lang="en-US" dirty="0">
                          <a:latin typeface="Arial Rounded MT Bold" panose="020F0704030504030204" pitchFamily="34" charset="77"/>
                        </a:rPr>
                        <a:t>19.2</a:t>
                      </a:r>
                    </a:p>
                    <a:p>
                      <a:r>
                        <a:rPr lang="en-US" dirty="0">
                          <a:latin typeface="Arial Rounded MT Bold" panose="020F0704030504030204" pitchFamily="34" charset="77"/>
                        </a:rPr>
                        <a:t>National Assistants… give their service to the national council and see to the spiritual assistance to the national fraternity. If they are more than one, they form a Conference and render their service collegially.</a:t>
                      </a:r>
                    </a:p>
                    <a:p>
                      <a:endParaRPr lang="en-US" dirty="0">
                        <a:latin typeface="Arial Rounded MT Bold" panose="020F0704030504030204" pitchFamily="34" charset="77"/>
                      </a:endParaRPr>
                    </a:p>
                  </a:txBody>
                  <a:tcPr/>
                </a:tc>
                <a:extLst>
                  <a:ext uri="{0D108BD9-81ED-4DB2-BD59-A6C34878D82A}">
                    <a16:rowId xmlns:a16="http://schemas.microsoft.com/office/drawing/2014/main" xmlns="" val="409694198"/>
                  </a:ext>
                </a:extLst>
              </a:tr>
            </a:tbl>
          </a:graphicData>
        </a:graphic>
      </p:graphicFrame>
      <p:pic>
        <p:nvPicPr>
          <p:cNvPr id="5" name="Picture 4" descr="A picture containing person, building, indoor, ground&#10;&#10;Description automatically generated">
            <a:extLst>
              <a:ext uri="{FF2B5EF4-FFF2-40B4-BE49-F238E27FC236}">
                <a16:creationId xmlns:a16="http://schemas.microsoft.com/office/drawing/2014/main" xmlns="" id="{B492A076-63E7-1640-9A5D-65D20E340528}"/>
              </a:ext>
            </a:extLst>
          </p:cNvPr>
          <p:cNvPicPr>
            <a:picLocks noChangeAspect="1"/>
          </p:cNvPicPr>
          <p:nvPr/>
        </p:nvPicPr>
        <p:blipFill>
          <a:blip r:embed="rId2"/>
          <a:stretch>
            <a:fillRect/>
          </a:stretch>
        </p:blipFill>
        <p:spPr>
          <a:xfrm>
            <a:off x="334310" y="5030304"/>
            <a:ext cx="1231900" cy="1549400"/>
          </a:xfrm>
          <a:prstGeom prst="rect">
            <a:avLst/>
          </a:prstGeom>
          <a:scene3d>
            <a:camera prst="orthographicFront">
              <a:rot lat="0" lon="10799999" rev="0"/>
            </a:camera>
            <a:lightRig rig="threePt" dir="t"/>
          </a:scene3d>
        </p:spPr>
      </p:pic>
    </p:spTree>
    <p:extLst>
      <p:ext uri="{BB962C8B-B14F-4D97-AF65-F5344CB8AC3E}">
        <p14:creationId xmlns:p14="http://schemas.microsoft.com/office/powerpoint/2010/main" val="33340252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827C05-ED74-8745-A9C5-15427DDEE0EE}"/>
              </a:ext>
            </a:extLst>
          </p:cNvPr>
          <p:cNvSpPr>
            <a:spLocks noGrp="1"/>
          </p:cNvSpPr>
          <p:nvPr>
            <p:ph type="title"/>
          </p:nvPr>
        </p:nvSpPr>
        <p:spPr>
          <a:xfrm>
            <a:off x="2592925" y="624110"/>
            <a:ext cx="8911687" cy="684300"/>
          </a:xfrm>
        </p:spPr>
        <p:txBody>
          <a:bodyPr/>
          <a:lstStyle/>
          <a:p>
            <a:pPr algn="ctr"/>
            <a:r>
              <a:rPr lang="en-US" dirty="0">
                <a:solidFill>
                  <a:srgbClr val="A5300F"/>
                </a:solidFill>
                <a:latin typeface="Arial Rounded MT Bold" panose="020F0704030504030204" pitchFamily="34" charset="77"/>
              </a:rPr>
              <a:t>The Nature of Spiritual Assistance</a:t>
            </a:r>
            <a:endParaRPr lang="en-US" dirty="0">
              <a:solidFill>
                <a:srgbClr val="A5300F"/>
              </a:solidFill>
            </a:endParaRPr>
          </a:p>
        </p:txBody>
      </p:sp>
      <p:sp>
        <p:nvSpPr>
          <p:cNvPr id="3" name="Content Placeholder 2">
            <a:extLst>
              <a:ext uri="{FF2B5EF4-FFF2-40B4-BE49-F238E27FC236}">
                <a16:creationId xmlns:a16="http://schemas.microsoft.com/office/drawing/2014/main" xmlns="" id="{3D1CDC4C-9B04-BC49-9BB3-2BD8271F5EF5}"/>
              </a:ext>
            </a:extLst>
          </p:cNvPr>
          <p:cNvSpPr>
            <a:spLocks noGrp="1"/>
          </p:cNvSpPr>
          <p:nvPr>
            <p:ph idx="1"/>
          </p:nvPr>
        </p:nvSpPr>
        <p:spPr>
          <a:xfrm>
            <a:off x="2589212" y="1600200"/>
            <a:ext cx="8915400" cy="438615"/>
          </a:xfrm>
        </p:spPr>
        <p:txBody>
          <a:bodyPr>
            <a:normAutofit lnSpcReduction="10000"/>
          </a:bodyPr>
          <a:lstStyle/>
          <a:p>
            <a:r>
              <a:rPr lang="en-US" sz="2400" dirty="0">
                <a:latin typeface="Arial Rounded MT Bold" panose="020F0704030504030204" pitchFamily="34" charset="77"/>
              </a:rPr>
              <a:t>Makeup of Collegial Assistance: Regionally</a:t>
            </a:r>
          </a:p>
        </p:txBody>
      </p:sp>
      <p:graphicFrame>
        <p:nvGraphicFramePr>
          <p:cNvPr id="9" name="Table 8">
            <a:extLst>
              <a:ext uri="{FF2B5EF4-FFF2-40B4-BE49-F238E27FC236}">
                <a16:creationId xmlns:a16="http://schemas.microsoft.com/office/drawing/2014/main" xmlns="" id="{0EB23737-6E88-684A-85E7-745D23CE8B59}"/>
              </a:ext>
            </a:extLst>
          </p:cNvPr>
          <p:cNvGraphicFramePr>
            <a:graphicFrameLocks noGrp="1"/>
          </p:cNvGraphicFramePr>
          <p:nvPr>
            <p:extLst>
              <p:ext uri="{D42A27DB-BD31-4B8C-83A1-F6EECF244321}">
                <p14:modId xmlns:p14="http://schemas.microsoft.com/office/powerpoint/2010/main" val="508853661"/>
              </p:ext>
            </p:extLst>
          </p:nvPr>
        </p:nvGraphicFramePr>
        <p:xfrm>
          <a:off x="3014470" y="2330605"/>
          <a:ext cx="8128000" cy="3200400"/>
        </p:xfrm>
        <a:graphic>
          <a:graphicData uri="http://schemas.openxmlformats.org/drawingml/2006/table">
            <a:tbl>
              <a:tblPr firstRow="1" bandRow="1">
                <a:tableStyleId>{69012ECD-51FC-41F1-AA8D-1B2483CD663E}</a:tableStyleId>
              </a:tblPr>
              <a:tblGrid>
                <a:gridCol w="4064000">
                  <a:extLst>
                    <a:ext uri="{9D8B030D-6E8A-4147-A177-3AD203B41FA5}">
                      <a16:colId xmlns:a16="http://schemas.microsoft.com/office/drawing/2014/main" xmlns="" val="3043682386"/>
                    </a:ext>
                  </a:extLst>
                </a:gridCol>
                <a:gridCol w="4064000">
                  <a:extLst>
                    <a:ext uri="{9D8B030D-6E8A-4147-A177-3AD203B41FA5}">
                      <a16:colId xmlns:a16="http://schemas.microsoft.com/office/drawing/2014/main" xmlns="" val="4016833320"/>
                    </a:ext>
                  </a:extLst>
                </a:gridCol>
              </a:tblGrid>
              <a:tr h="291591">
                <a:tc>
                  <a:txBody>
                    <a:bodyPr/>
                    <a:lstStyle/>
                    <a:p>
                      <a:r>
                        <a:rPr lang="en-US" i="1" dirty="0"/>
                        <a:t>General Constitutions</a:t>
                      </a:r>
                    </a:p>
                  </a:txBody>
                  <a:tcPr/>
                </a:tc>
                <a:tc>
                  <a:txBody>
                    <a:bodyPr/>
                    <a:lstStyle/>
                    <a:p>
                      <a:r>
                        <a:rPr lang="en-US" dirty="0"/>
                        <a:t>Statutes for Assistance</a:t>
                      </a:r>
                    </a:p>
                  </a:txBody>
                  <a:tcPr/>
                </a:tc>
                <a:extLst>
                  <a:ext uri="{0D108BD9-81ED-4DB2-BD59-A6C34878D82A}">
                    <a16:rowId xmlns:a16="http://schemas.microsoft.com/office/drawing/2014/main" xmlns="" val="1226294490"/>
                  </a:ext>
                </a:extLst>
              </a:tr>
              <a:tr h="2397065">
                <a:tc>
                  <a:txBody>
                    <a:bodyPr/>
                    <a:lstStyle/>
                    <a:p>
                      <a:r>
                        <a:rPr lang="en-US" dirty="0">
                          <a:latin typeface="Arial Rounded MT Bold" panose="020F0704030504030204" pitchFamily="34" charset="77"/>
                        </a:rPr>
                        <a:t>90. 3.c.</a:t>
                      </a:r>
                    </a:p>
                    <a:p>
                      <a:r>
                        <a:rPr lang="en-US" dirty="0">
                          <a:latin typeface="Arial Rounded MT Bold" panose="020F0704030504030204" pitchFamily="34" charset="77"/>
                        </a:rPr>
                        <a:t>the regional assistants give their service to the regional council and see to the spiritual assistance to the regional fraternity. If they are more than one, they form a conference and give their service collegially;</a:t>
                      </a:r>
                    </a:p>
                    <a:p>
                      <a:endParaRPr lang="en-US" dirty="0">
                        <a:latin typeface="Arial Rounded MT Bold" panose="020F0704030504030204" pitchFamily="34" charset="77"/>
                      </a:endParaRPr>
                    </a:p>
                    <a:p>
                      <a:endParaRPr lang="en-US" dirty="0">
                        <a:latin typeface="Arial Rounded MT Bold" panose="020F0704030504030204" pitchFamily="34" charset="77"/>
                      </a:endParaRPr>
                    </a:p>
                  </a:txBody>
                  <a:tcPr/>
                </a:tc>
                <a:tc>
                  <a:txBody>
                    <a:bodyPr/>
                    <a:lstStyle/>
                    <a:p>
                      <a:r>
                        <a:rPr lang="en-US" dirty="0">
                          <a:latin typeface="Arial Rounded MT Bold" panose="020F0704030504030204" pitchFamily="34" charset="77"/>
                        </a:rPr>
                        <a:t>21.2</a:t>
                      </a:r>
                    </a:p>
                    <a:p>
                      <a:r>
                        <a:rPr lang="en-US" dirty="0">
                          <a:latin typeface="Arial Rounded MT Bold" panose="020F0704030504030204" pitchFamily="34" charset="77"/>
                        </a:rPr>
                        <a:t>Regional Assistants... give their service to the regional council and see to the spiritual assistance to the regional fraternity. If they are more than one, they form a conference and render their service collegially.</a:t>
                      </a:r>
                    </a:p>
                    <a:p>
                      <a:endParaRPr lang="en-US" dirty="0">
                        <a:latin typeface="Arial Rounded MT Bold" panose="020F0704030504030204" pitchFamily="34" charset="77"/>
                      </a:endParaRPr>
                    </a:p>
                  </a:txBody>
                  <a:tcPr/>
                </a:tc>
                <a:extLst>
                  <a:ext uri="{0D108BD9-81ED-4DB2-BD59-A6C34878D82A}">
                    <a16:rowId xmlns:a16="http://schemas.microsoft.com/office/drawing/2014/main" xmlns="" val="409694198"/>
                  </a:ext>
                </a:extLst>
              </a:tr>
            </a:tbl>
          </a:graphicData>
        </a:graphic>
      </p:graphicFrame>
      <p:pic>
        <p:nvPicPr>
          <p:cNvPr id="5" name="Picture 4" descr="A picture containing person, building, indoor, ground&#10;&#10;Description automatically generated">
            <a:extLst>
              <a:ext uri="{FF2B5EF4-FFF2-40B4-BE49-F238E27FC236}">
                <a16:creationId xmlns:a16="http://schemas.microsoft.com/office/drawing/2014/main" xmlns="" id="{D7A837F8-E115-3440-92E3-523E057467E7}"/>
              </a:ext>
            </a:extLst>
          </p:cNvPr>
          <p:cNvPicPr>
            <a:picLocks noChangeAspect="1"/>
          </p:cNvPicPr>
          <p:nvPr/>
        </p:nvPicPr>
        <p:blipFill>
          <a:blip r:embed="rId2"/>
          <a:stretch>
            <a:fillRect/>
          </a:stretch>
        </p:blipFill>
        <p:spPr>
          <a:xfrm>
            <a:off x="334310" y="5030304"/>
            <a:ext cx="1231900" cy="1549400"/>
          </a:xfrm>
          <a:prstGeom prst="rect">
            <a:avLst/>
          </a:prstGeom>
          <a:scene3d>
            <a:camera prst="orthographicFront">
              <a:rot lat="0" lon="10799999" rev="0"/>
            </a:camera>
            <a:lightRig rig="threePt" dir="t"/>
          </a:scene3d>
        </p:spPr>
      </p:pic>
    </p:spTree>
    <p:extLst>
      <p:ext uri="{BB962C8B-B14F-4D97-AF65-F5344CB8AC3E}">
        <p14:creationId xmlns:p14="http://schemas.microsoft.com/office/powerpoint/2010/main" val="15364671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827C05-ED74-8745-A9C5-15427DDEE0EE}"/>
              </a:ext>
            </a:extLst>
          </p:cNvPr>
          <p:cNvSpPr>
            <a:spLocks noGrp="1"/>
          </p:cNvSpPr>
          <p:nvPr>
            <p:ph type="title"/>
          </p:nvPr>
        </p:nvSpPr>
        <p:spPr>
          <a:xfrm>
            <a:off x="2592925" y="624110"/>
            <a:ext cx="8911687" cy="684300"/>
          </a:xfrm>
        </p:spPr>
        <p:txBody>
          <a:bodyPr/>
          <a:lstStyle/>
          <a:p>
            <a:pPr algn="ctr"/>
            <a:r>
              <a:rPr lang="en-US" dirty="0">
                <a:solidFill>
                  <a:srgbClr val="A5300F"/>
                </a:solidFill>
                <a:latin typeface="Arial Rounded MT Bold" panose="020F0704030504030204" pitchFamily="34" charset="77"/>
              </a:rPr>
              <a:t>The Nature of Spiritual Assistance</a:t>
            </a:r>
            <a:endParaRPr lang="en-US" dirty="0">
              <a:solidFill>
                <a:srgbClr val="A5300F"/>
              </a:solidFill>
            </a:endParaRPr>
          </a:p>
        </p:txBody>
      </p:sp>
      <p:sp>
        <p:nvSpPr>
          <p:cNvPr id="3" name="Content Placeholder 2">
            <a:extLst>
              <a:ext uri="{FF2B5EF4-FFF2-40B4-BE49-F238E27FC236}">
                <a16:creationId xmlns:a16="http://schemas.microsoft.com/office/drawing/2014/main" xmlns="" id="{3D1CDC4C-9B04-BC49-9BB3-2BD8271F5EF5}"/>
              </a:ext>
            </a:extLst>
          </p:cNvPr>
          <p:cNvSpPr>
            <a:spLocks noGrp="1"/>
          </p:cNvSpPr>
          <p:nvPr>
            <p:ph idx="1"/>
          </p:nvPr>
        </p:nvSpPr>
        <p:spPr>
          <a:xfrm>
            <a:off x="2589212" y="1600200"/>
            <a:ext cx="8915400" cy="438615"/>
          </a:xfrm>
        </p:spPr>
        <p:txBody>
          <a:bodyPr>
            <a:normAutofit lnSpcReduction="10000"/>
          </a:bodyPr>
          <a:lstStyle/>
          <a:p>
            <a:r>
              <a:rPr lang="en-US" sz="2400" dirty="0">
                <a:latin typeface="Arial Rounded MT Bold" panose="020F0704030504030204" pitchFamily="34" charset="77"/>
              </a:rPr>
              <a:t>Nature of Collegial Assistance</a:t>
            </a:r>
          </a:p>
        </p:txBody>
      </p:sp>
      <p:sp>
        <p:nvSpPr>
          <p:cNvPr id="5" name="TextBox 4">
            <a:extLst>
              <a:ext uri="{FF2B5EF4-FFF2-40B4-BE49-F238E27FC236}">
                <a16:creationId xmlns:a16="http://schemas.microsoft.com/office/drawing/2014/main" xmlns="" id="{A1D383E8-1DD1-C240-A2EA-42F3F862682B}"/>
              </a:ext>
            </a:extLst>
          </p:cNvPr>
          <p:cNvSpPr txBox="1"/>
          <p:nvPr/>
        </p:nvSpPr>
        <p:spPr>
          <a:xfrm>
            <a:off x="2936489" y="2161479"/>
            <a:ext cx="7872761" cy="4308872"/>
          </a:xfrm>
          <a:prstGeom prst="rect">
            <a:avLst/>
          </a:prstGeom>
          <a:noFill/>
        </p:spPr>
        <p:txBody>
          <a:bodyPr wrap="square" rtlCol="0">
            <a:spAutoFit/>
          </a:bodyPr>
          <a:lstStyle/>
          <a:p>
            <a:r>
              <a:rPr lang="en-US" sz="1600" dirty="0">
                <a:latin typeface="Arial Rounded MT Bold" panose="020F0704030504030204" pitchFamily="34" charset="77"/>
              </a:rPr>
              <a:t>The “Statutes for Assistance” also maps out the tasks of the Conferences of Assistants at the general, national and regional levels. Article 13 states the following:</a:t>
            </a:r>
          </a:p>
          <a:p>
            <a:endParaRPr lang="en-US" dirty="0">
              <a:latin typeface="Arial Rounded MT Bold" panose="020F0704030504030204" pitchFamily="34" charset="77"/>
            </a:endParaRPr>
          </a:p>
          <a:p>
            <a:pPr marL="342900" indent="-342900">
              <a:buFont typeface="+mj-lt"/>
              <a:buAutoNum type="arabicPeriod"/>
            </a:pPr>
            <a:r>
              <a:rPr lang="en-US" sz="1600" dirty="0">
                <a:latin typeface="Arial Rounded MT Bold" panose="020F0704030504030204" pitchFamily="34" charset="77"/>
              </a:rPr>
              <a:t>The principal task of the assistant is to foster a deeper insight into Franciscan spirituality and to cooperate in the initial and continuing formation of the secular Franciscans.</a:t>
            </a:r>
          </a:p>
          <a:p>
            <a:pPr marL="342900" indent="-342900">
              <a:buFont typeface="+mj-lt"/>
              <a:buAutoNum type="arabicPeriod"/>
            </a:pPr>
            <a:endParaRPr lang="en-US" sz="1600" dirty="0">
              <a:latin typeface="Arial Rounded MT Bold" panose="020F0704030504030204" pitchFamily="34" charset="77"/>
            </a:endParaRPr>
          </a:p>
          <a:p>
            <a:pPr marL="342900" indent="-342900">
              <a:buFont typeface="+mj-lt"/>
              <a:buAutoNum type="arabicPeriod"/>
            </a:pPr>
            <a:r>
              <a:rPr lang="en-US" sz="1600" dirty="0">
                <a:latin typeface="Arial Rounded MT Bold" panose="020F0704030504030204" pitchFamily="34" charset="77"/>
              </a:rPr>
              <a:t>In the Council of the fraternity and in elective and ordinary Chapters the assistant will be respectful of the responsibilities and role of the secular Franciscans, giving them priority with regard to the guidance, coordination, and animation of the fraternity.</a:t>
            </a:r>
          </a:p>
          <a:p>
            <a:pPr marL="342900" indent="-342900">
              <a:buFont typeface="+mj-lt"/>
              <a:buAutoNum type="arabicPeriod"/>
            </a:pPr>
            <a:endParaRPr lang="en-US" sz="1600" dirty="0">
              <a:latin typeface="Arial Rounded MT Bold" panose="020F0704030504030204" pitchFamily="34" charset="77"/>
            </a:endParaRPr>
          </a:p>
          <a:p>
            <a:pPr marL="342900" indent="-342900">
              <a:buFont typeface="+mj-lt"/>
              <a:buAutoNum type="arabicPeriod"/>
            </a:pPr>
            <a:r>
              <a:rPr lang="en-US" sz="1600" dirty="0">
                <a:latin typeface="Arial Rounded MT Bold" panose="020F0704030504030204" pitchFamily="34" charset="77"/>
              </a:rPr>
              <a:t>The assistant participates actively and votes in the discussions and decisions taken by the Council or by the Chapter. He or she is specifically responsible for the animation of liturgical celebrations and spiritual reflections during the meetings of the Council or of the Chapter.</a:t>
            </a:r>
          </a:p>
        </p:txBody>
      </p:sp>
      <p:pic>
        <p:nvPicPr>
          <p:cNvPr id="6" name="Picture 5" descr="A picture containing person, building, indoor, ground&#10;&#10;Description automatically generated">
            <a:extLst>
              <a:ext uri="{FF2B5EF4-FFF2-40B4-BE49-F238E27FC236}">
                <a16:creationId xmlns:a16="http://schemas.microsoft.com/office/drawing/2014/main" xmlns="" id="{479B6ED5-9FA0-2D4D-A915-7EA3B9FE0EF4}"/>
              </a:ext>
            </a:extLst>
          </p:cNvPr>
          <p:cNvPicPr>
            <a:picLocks noChangeAspect="1"/>
          </p:cNvPicPr>
          <p:nvPr/>
        </p:nvPicPr>
        <p:blipFill>
          <a:blip r:embed="rId2"/>
          <a:stretch>
            <a:fillRect/>
          </a:stretch>
        </p:blipFill>
        <p:spPr>
          <a:xfrm>
            <a:off x="334310" y="5030304"/>
            <a:ext cx="1231900" cy="1549400"/>
          </a:xfrm>
          <a:prstGeom prst="rect">
            <a:avLst/>
          </a:prstGeom>
          <a:scene3d>
            <a:camera prst="orthographicFront">
              <a:rot lat="0" lon="10799999" rev="0"/>
            </a:camera>
            <a:lightRig rig="threePt" dir="t"/>
          </a:scene3d>
        </p:spPr>
      </p:pic>
    </p:spTree>
    <p:extLst>
      <p:ext uri="{BB962C8B-B14F-4D97-AF65-F5344CB8AC3E}">
        <p14:creationId xmlns:p14="http://schemas.microsoft.com/office/powerpoint/2010/main" val="2775503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additive="base">
                                        <p:cTn id="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anim calcmode="lin" valueType="num">
                                      <p:cBhvr additive="base">
                                        <p:cTn id="13"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anim calcmode="lin" valueType="num">
                                      <p:cBhvr additive="base">
                                        <p:cTn id="1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827C05-ED74-8745-A9C5-15427DDEE0EE}"/>
              </a:ext>
            </a:extLst>
          </p:cNvPr>
          <p:cNvSpPr>
            <a:spLocks noGrp="1"/>
          </p:cNvSpPr>
          <p:nvPr>
            <p:ph type="title"/>
          </p:nvPr>
        </p:nvSpPr>
        <p:spPr>
          <a:xfrm>
            <a:off x="2592925" y="624110"/>
            <a:ext cx="8911687" cy="684300"/>
          </a:xfrm>
        </p:spPr>
        <p:txBody>
          <a:bodyPr/>
          <a:lstStyle/>
          <a:p>
            <a:pPr algn="ctr"/>
            <a:r>
              <a:rPr lang="en-US" dirty="0">
                <a:solidFill>
                  <a:srgbClr val="C00000"/>
                </a:solidFill>
                <a:latin typeface="Arial Rounded MT Bold" panose="020F0704030504030204" pitchFamily="34" charset="77"/>
              </a:rPr>
              <a:t>The Nature of Spiritual Assistance</a:t>
            </a:r>
            <a:endParaRPr lang="en-US" dirty="0">
              <a:solidFill>
                <a:srgbClr val="C00000"/>
              </a:solidFill>
            </a:endParaRPr>
          </a:p>
        </p:txBody>
      </p:sp>
      <p:sp>
        <p:nvSpPr>
          <p:cNvPr id="3" name="Content Placeholder 2">
            <a:extLst>
              <a:ext uri="{FF2B5EF4-FFF2-40B4-BE49-F238E27FC236}">
                <a16:creationId xmlns:a16="http://schemas.microsoft.com/office/drawing/2014/main" xmlns="" id="{3D1CDC4C-9B04-BC49-9BB3-2BD8271F5EF5}"/>
              </a:ext>
            </a:extLst>
          </p:cNvPr>
          <p:cNvSpPr>
            <a:spLocks noGrp="1"/>
          </p:cNvSpPr>
          <p:nvPr>
            <p:ph idx="1"/>
          </p:nvPr>
        </p:nvSpPr>
        <p:spPr>
          <a:xfrm>
            <a:off x="2589212" y="1607820"/>
            <a:ext cx="8915400" cy="438615"/>
          </a:xfrm>
        </p:spPr>
        <p:txBody>
          <a:bodyPr>
            <a:normAutofit lnSpcReduction="10000"/>
          </a:bodyPr>
          <a:lstStyle/>
          <a:p>
            <a:r>
              <a:rPr lang="en-US" sz="2400" dirty="0">
                <a:latin typeface="Arial Rounded MT Bold" panose="020F0704030504030204" pitchFamily="34" charset="77"/>
              </a:rPr>
              <a:t>Introduction</a:t>
            </a:r>
          </a:p>
        </p:txBody>
      </p:sp>
      <p:sp>
        <p:nvSpPr>
          <p:cNvPr id="4" name="TextBox 3">
            <a:extLst>
              <a:ext uri="{FF2B5EF4-FFF2-40B4-BE49-F238E27FC236}">
                <a16:creationId xmlns:a16="http://schemas.microsoft.com/office/drawing/2014/main" xmlns="" id="{ACBA2A93-8C79-0F46-80C7-45B5CCEBB529}"/>
              </a:ext>
            </a:extLst>
          </p:cNvPr>
          <p:cNvSpPr txBox="1"/>
          <p:nvPr/>
        </p:nvSpPr>
        <p:spPr>
          <a:xfrm>
            <a:off x="2951356" y="2165381"/>
            <a:ext cx="8081079" cy="1754326"/>
          </a:xfrm>
          <a:prstGeom prst="rect">
            <a:avLst/>
          </a:prstGeom>
          <a:noFill/>
        </p:spPr>
        <p:txBody>
          <a:bodyPr wrap="square" rtlCol="0">
            <a:spAutoFit/>
          </a:bodyPr>
          <a:lstStyle/>
          <a:p>
            <a:r>
              <a:rPr lang="en-US" dirty="0">
                <a:latin typeface="Arial Rounded MT Bold" panose="020F0704030504030204" pitchFamily="34" charset="77"/>
              </a:rPr>
              <a:t>The Secular Franciscan Order (OFS) is classified by the Church as a public association (Code of Canon Law 301: 3; 312; 313 - OFS </a:t>
            </a:r>
            <a:r>
              <a:rPr lang="en-US" i="1" dirty="0">
                <a:latin typeface="Arial Rounded MT Bold" panose="020F0704030504030204" pitchFamily="34" charset="77"/>
              </a:rPr>
              <a:t>General Constitutions</a:t>
            </a:r>
            <a:r>
              <a:rPr lang="en-US" dirty="0">
                <a:latin typeface="Arial Rounded MT Bold" panose="020F0704030504030204" pitchFamily="34" charset="77"/>
              </a:rPr>
              <a:t>, art. 1.5). It is linked juridically to the Roman Pontiff who approves its</a:t>
            </a:r>
            <a:r>
              <a:rPr lang="en-US" i="1" dirty="0">
                <a:latin typeface="Arial Rounded MT Bold" panose="020F0704030504030204" pitchFamily="34" charset="77"/>
              </a:rPr>
              <a:t> Rule </a:t>
            </a:r>
            <a:r>
              <a:rPr lang="en-US" dirty="0">
                <a:latin typeface="Arial Rounded MT Bold" panose="020F0704030504030204" pitchFamily="34" charset="77"/>
              </a:rPr>
              <a:t>and confirms its mission in the Church and the world through its </a:t>
            </a:r>
            <a:r>
              <a:rPr lang="en-US" i="1" dirty="0">
                <a:latin typeface="Arial Rounded MT Bold" panose="020F0704030504030204" pitchFamily="34" charset="77"/>
              </a:rPr>
              <a:t>General Constitutions</a:t>
            </a:r>
            <a:r>
              <a:rPr lang="en-US" dirty="0">
                <a:latin typeface="Arial Rounded MT Bold" panose="020F0704030504030204" pitchFamily="34" charset="77"/>
              </a:rPr>
              <a:t>, (art. 99.2). As a public association of the faithful, the OFS:</a:t>
            </a:r>
          </a:p>
        </p:txBody>
      </p:sp>
      <p:sp>
        <p:nvSpPr>
          <p:cNvPr id="6" name="TextBox 5">
            <a:extLst>
              <a:ext uri="{FF2B5EF4-FFF2-40B4-BE49-F238E27FC236}">
                <a16:creationId xmlns:a16="http://schemas.microsoft.com/office/drawing/2014/main" xmlns="" id="{C4626958-B9F8-3949-A05E-9008412442B6}"/>
              </a:ext>
            </a:extLst>
          </p:cNvPr>
          <p:cNvSpPr txBox="1"/>
          <p:nvPr/>
        </p:nvSpPr>
        <p:spPr>
          <a:xfrm>
            <a:off x="2951355" y="4156520"/>
            <a:ext cx="8081079" cy="1754326"/>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Arial Rounded MT Bold" panose="020F0704030504030204" pitchFamily="34" charset="77"/>
              </a:rPr>
              <a:t>is a deliberate act of will on the part of the Church - it is the Church itself that recognizes and approves its existence;</a:t>
            </a:r>
          </a:p>
          <a:p>
            <a:pPr marL="285750" indent="-285750">
              <a:buFont typeface="Arial" panose="020B0604020202020204" pitchFamily="34" charset="0"/>
              <a:buChar char="•"/>
            </a:pPr>
            <a:r>
              <a:rPr lang="en-US" dirty="0">
                <a:latin typeface="Arial Rounded MT Bold" panose="020F0704030504030204" pitchFamily="34" charset="77"/>
              </a:rPr>
              <a:t>is erected by the Holy See; and,</a:t>
            </a:r>
          </a:p>
          <a:p>
            <a:pPr marL="285750" indent="-285750">
              <a:buFont typeface="Arial" panose="020B0604020202020204" pitchFamily="34" charset="0"/>
              <a:buChar char="•"/>
            </a:pPr>
            <a:r>
              <a:rPr lang="en-US" dirty="0">
                <a:latin typeface="Arial Rounded MT Bold" panose="020F0704030504030204" pitchFamily="34" charset="77"/>
              </a:rPr>
              <a:t>is intimately linked to the life of the Church, from which it receives a specific mission to perform on its behalf.</a:t>
            </a:r>
          </a:p>
          <a:p>
            <a:endParaRPr lang="en-US" dirty="0">
              <a:latin typeface="Arial Rounded MT Bold" panose="020F0704030504030204" pitchFamily="34" charset="77"/>
            </a:endParaRPr>
          </a:p>
        </p:txBody>
      </p:sp>
      <p:pic>
        <p:nvPicPr>
          <p:cNvPr id="8" name="Picture 7" descr="A picture containing person, building, indoor, ground&#10;&#10;Description automatically generated">
            <a:extLst>
              <a:ext uri="{FF2B5EF4-FFF2-40B4-BE49-F238E27FC236}">
                <a16:creationId xmlns:a16="http://schemas.microsoft.com/office/drawing/2014/main" xmlns="" id="{0A904F04-C393-6549-B3CF-48B931CD762F}"/>
              </a:ext>
            </a:extLst>
          </p:cNvPr>
          <p:cNvPicPr>
            <a:picLocks noChangeAspect="1"/>
          </p:cNvPicPr>
          <p:nvPr/>
        </p:nvPicPr>
        <p:blipFill>
          <a:blip r:embed="rId2"/>
          <a:stretch>
            <a:fillRect/>
          </a:stretch>
        </p:blipFill>
        <p:spPr>
          <a:xfrm>
            <a:off x="334310" y="5030304"/>
            <a:ext cx="1231900" cy="1549400"/>
          </a:xfrm>
          <a:prstGeom prst="rect">
            <a:avLst/>
          </a:prstGeom>
          <a:scene3d>
            <a:camera prst="orthographicFront">
              <a:rot lat="0" lon="10799999" rev="0"/>
            </a:camera>
            <a:lightRig rig="threePt" dir="t"/>
          </a:scene3d>
        </p:spPr>
      </p:pic>
    </p:spTree>
    <p:extLst>
      <p:ext uri="{BB962C8B-B14F-4D97-AF65-F5344CB8AC3E}">
        <p14:creationId xmlns:p14="http://schemas.microsoft.com/office/powerpoint/2010/main" val="3177707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 calcmode="lin" valueType="num">
                                      <p:cBhvr additive="base">
                                        <p:cTn id="1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anim calcmode="lin" valueType="num">
                                      <p:cBhvr additive="base">
                                        <p:cTn id="2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827C05-ED74-8745-A9C5-15427DDEE0EE}"/>
              </a:ext>
            </a:extLst>
          </p:cNvPr>
          <p:cNvSpPr>
            <a:spLocks noGrp="1"/>
          </p:cNvSpPr>
          <p:nvPr>
            <p:ph type="title"/>
          </p:nvPr>
        </p:nvSpPr>
        <p:spPr>
          <a:xfrm>
            <a:off x="2592925" y="624110"/>
            <a:ext cx="8911687" cy="684300"/>
          </a:xfrm>
        </p:spPr>
        <p:txBody>
          <a:bodyPr/>
          <a:lstStyle/>
          <a:p>
            <a:pPr algn="ctr"/>
            <a:r>
              <a:rPr lang="en-US" dirty="0">
                <a:solidFill>
                  <a:srgbClr val="A5300F"/>
                </a:solidFill>
                <a:latin typeface="Arial Rounded MT Bold" panose="020F0704030504030204" pitchFamily="34" charset="77"/>
              </a:rPr>
              <a:t>The Nature of Spiritual Assistance</a:t>
            </a:r>
            <a:endParaRPr lang="en-US" dirty="0">
              <a:solidFill>
                <a:srgbClr val="A5300F"/>
              </a:solidFill>
            </a:endParaRPr>
          </a:p>
        </p:txBody>
      </p:sp>
      <p:sp>
        <p:nvSpPr>
          <p:cNvPr id="3" name="Content Placeholder 2">
            <a:extLst>
              <a:ext uri="{FF2B5EF4-FFF2-40B4-BE49-F238E27FC236}">
                <a16:creationId xmlns:a16="http://schemas.microsoft.com/office/drawing/2014/main" xmlns="" id="{3D1CDC4C-9B04-BC49-9BB3-2BD8271F5EF5}"/>
              </a:ext>
            </a:extLst>
          </p:cNvPr>
          <p:cNvSpPr>
            <a:spLocks noGrp="1"/>
          </p:cNvSpPr>
          <p:nvPr>
            <p:ph idx="1"/>
          </p:nvPr>
        </p:nvSpPr>
        <p:spPr>
          <a:xfrm>
            <a:off x="2589212" y="1600200"/>
            <a:ext cx="8915400" cy="438615"/>
          </a:xfrm>
        </p:spPr>
        <p:txBody>
          <a:bodyPr>
            <a:normAutofit lnSpcReduction="10000"/>
          </a:bodyPr>
          <a:lstStyle/>
          <a:p>
            <a:r>
              <a:rPr lang="en-US" sz="2400" dirty="0">
                <a:latin typeface="Arial Rounded MT Bold" panose="020F0704030504030204" pitchFamily="34" charset="77"/>
              </a:rPr>
              <a:t>Nature of Collegial Assistance</a:t>
            </a:r>
          </a:p>
        </p:txBody>
      </p:sp>
      <p:sp>
        <p:nvSpPr>
          <p:cNvPr id="5" name="TextBox 4">
            <a:extLst>
              <a:ext uri="{FF2B5EF4-FFF2-40B4-BE49-F238E27FC236}">
                <a16:creationId xmlns:a16="http://schemas.microsoft.com/office/drawing/2014/main" xmlns="" id="{A1D383E8-1DD1-C240-A2EA-42F3F862682B}"/>
              </a:ext>
            </a:extLst>
          </p:cNvPr>
          <p:cNvSpPr txBox="1"/>
          <p:nvPr/>
        </p:nvSpPr>
        <p:spPr>
          <a:xfrm>
            <a:off x="3019167" y="2330605"/>
            <a:ext cx="6153665" cy="2585323"/>
          </a:xfrm>
          <a:prstGeom prst="rect">
            <a:avLst/>
          </a:prstGeom>
          <a:noFill/>
        </p:spPr>
        <p:txBody>
          <a:bodyPr wrap="square" rtlCol="0">
            <a:spAutoFit/>
          </a:bodyPr>
          <a:lstStyle/>
          <a:p>
            <a:r>
              <a:rPr lang="en-US" dirty="0">
                <a:latin typeface="Arial Rounded MT Bold" panose="020F0704030504030204" pitchFamily="34" charset="77"/>
              </a:rPr>
              <a:t>Assistance to the Secular Franciscan Order is guided by reciprocity which does not exclude differences, but rather demands them. The reciprocity between the First Order and the TOR and the Franciscan Secular Order - between Franciscan religious and secular - is charismatic, and dynamic. Its goal is to overcome any weakness that obscures the living charism of our common Franciscan family. (Valentin Redondo, OFM Conv.)</a:t>
            </a:r>
          </a:p>
        </p:txBody>
      </p:sp>
      <p:pic>
        <p:nvPicPr>
          <p:cNvPr id="6" name="Picture 5" descr="A person wearing glasses and smiling at the camera&#10;&#10;Description automatically generated">
            <a:extLst>
              <a:ext uri="{FF2B5EF4-FFF2-40B4-BE49-F238E27FC236}">
                <a16:creationId xmlns:a16="http://schemas.microsoft.com/office/drawing/2014/main" xmlns="" id="{C2E9F3F5-B56C-9343-A5D0-10843AEBE217}"/>
              </a:ext>
            </a:extLst>
          </p:cNvPr>
          <p:cNvPicPr>
            <a:picLocks noChangeAspect="1"/>
          </p:cNvPicPr>
          <p:nvPr/>
        </p:nvPicPr>
        <p:blipFill>
          <a:blip r:embed="rId2"/>
          <a:stretch>
            <a:fillRect/>
          </a:stretch>
        </p:blipFill>
        <p:spPr>
          <a:xfrm>
            <a:off x="9593712" y="2343537"/>
            <a:ext cx="1669943" cy="2170926"/>
          </a:xfrm>
          <a:prstGeom prst="rect">
            <a:avLst/>
          </a:prstGeom>
        </p:spPr>
      </p:pic>
      <p:pic>
        <p:nvPicPr>
          <p:cNvPr id="7" name="Picture 6" descr="A picture containing person, building, indoor, ground&#10;&#10;Description automatically generated">
            <a:extLst>
              <a:ext uri="{FF2B5EF4-FFF2-40B4-BE49-F238E27FC236}">
                <a16:creationId xmlns:a16="http://schemas.microsoft.com/office/drawing/2014/main" xmlns="" id="{F385A608-14ED-4D42-95D3-CE9A46EBC1A7}"/>
              </a:ext>
            </a:extLst>
          </p:cNvPr>
          <p:cNvPicPr>
            <a:picLocks noChangeAspect="1"/>
          </p:cNvPicPr>
          <p:nvPr/>
        </p:nvPicPr>
        <p:blipFill>
          <a:blip r:embed="rId3"/>
          <a:stretch>
            <a:fillRect/>
          </a:stretch>
        </p:blipFill>
        <p:spPr>
          <a:xfrm>
            <a:off x="334310" y="5030304"/>
            <a:ext cx="1231900" cy="1549400"/>
          </a:xfrm>
          <a:prstGeom prst="rect">
            <a:avLst/>
          </a:prstGeom>
          <a:scene3d>
            <a:camera prst="orthographicFront">
              <a:rot lat="0" lon="10799999" rev="0"/>
            </a:camera>
            <a:lightRig rig="threePt" dir="t"/>
          </a:scene3d>
        </p:spPr>
      </p:pic>
    </p:spTree>
    <p:extLst>
      <p:ext uri="{BB962C8B-B14F-4D97-AF65-F5344CB8AC3E}">
        <p14:creationId xmlns:p14="http://schemas.microsoft.com/office/powerpoint/2010/main" val="2310395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9" presetClass="entr" presetSubtype="0"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dissolve">
                                      <p:cBhvr>
                                        <p:cTn id="1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827C05-ED74-8745-A9C5-15427DDEE0EE}"/>
              </a:ext>
            </a:extLst>
          </p:cNvPr>
          <p:cNvSpPr>
            <a:spLocks noGrp="1"/>
          </p:cNvSpPr>
          <p:nvPr>
            <p:ph type="title"/>
          </p:nvPr>
        </p:nvSpPr>
        <p:spPr>
          <a:xfrm>
            <a:off x="2592925" y="624110"/>
            <a:ext cx="8911687" cy="684300"/>
          </a:xfrm>
        </p:spPr>
        <p:txBody>
          <a:bodyPr/>
          <a:lstStyle/>
          <a:p>
            <a:pPr algn="ctr"/>
            <a:r>
              <a:rPr lang="en-US" dirty="0">
                <a:solidFill>
                  <a:srgbClr val="C00000"/>
                </a:solidFill>
                <a:latin typeface="Arial Rounded MT Bold" panose="020F0704030504030204" pitchFamily="34" charset="77"/>
              </a:rPr>
              <a:t>The Nature of Spiritual Assistance</a:t>
            </a:r>
            <a:endParaRPr lang="en-US" dirty="0">
              <a:solidFill>
                <a:srgbClr val="C00000"/>
              </a:solidFill>
            </a:endParaRPr>
          </a:p>
        </p:txBody>
      </p:sp>
      <p:sp>
        <p:nvSpPr>
          <p:cNvPr id="3" name="Content Placeholder 2">
            <a:extLst>
              <a:ext uri="{FF2B5EF4-FFF2-40B4-BE49-F238E27FC236}">
                <a16:creationId xmlns:a16="http://schemas.microsoft.com/office/drawing/2014/main" xmlns="" id="{3D1CDC4C-9B04-BC49-9BB3-2BD8271F5EF5}"/>
              </a:ext>
            </a:extLst>
          </p:cNvPr>
          <p:cNvSpPr>
            <a:spLocks noGrp="1"/>
          </p:cNvSpPr>
          <p:nvPr>
            <p:ph idx="1"/>
          </p:nvPr>
        </p:nvSpPr>
        <p:spPr>
          <a:xfrm>
            <a:off x="2589212" y="1607820"/>
            <a:ext cx="8915400" cy="438615"/>
          </a:xfrm>
        </p:spPr>
        <p:txBody>
          <a:bodyPr>
            <a:normAutofit lnSpcReduction="10000"/>
          </a:bodyPr>
          <a:lstStyle/>
          <a:p>
            <a:r>
              <a:rPr lang="en-US" sz="2400" dirty="0">
                <a:latin typeface="Arial Rounded MT Bold" panose="020F0704030504030204" pitchFamily="34" charset="77"/>
              </a:rPr>
              <a:t>Introduction</a:t>
            </a:r>
          </a:p>
        </p:txBody>
      </p:sp>
      <p:sp>
        <p:nvSpPr>
          <p:cNvPr id="4" name="TextBox 3">
            <a:extLst>
              <a:ext uri="{FF2B5EF4-FFF2-40B4-BE49-F238E27FC236}">
                <a16:creationId xmlns:a16="http://schemas.microsoft.com/office/drawing/2014/main" xmlns="" id="{ACBA2A93-8C79-0F46-80C7-45B5CCEBB529}"/>
              </a:ext>
            </a:extLst>
          </p:cNvPr>
          <p:cNvSpPr txBox="1"/>
          <p:nvPr/>
        </p:nvSpPr>
        <p:spPr>
          <a:xfrm>
            <a:off x="2951356" y="2165381"/>
            <a:ext cx="7872761" cy="923330"/>
          </a:xfrm>
          <a:prstGeom prst="rect">
            <a:avLst/>
          </a:prstGeom>
          <a:noFill/>
        </p:spPr>
        <p:txBody>
          <a:bodyPr wrap="square" rtlCol="0">
            <a:spAutoFit/>
          </a:bodyPr>
          <a:lstStyle/>
          <a:p>
            <a:r>
              <a:rPr lang="en-US" dirty="0">
                <a:latin typeface="Arial Rounded MT Bold" panose="020F0704030504030204" pitchFamily="34" charset="77"/>
              </a:rPr>
              <a:t>As an association of the faithful, the Code of Canon Law stipulates that it is subject to supervision and that an assistant should be appointed.</a:t>
            </a:r>
          </a:p>
        </p:txBody>
      </p:sp>
      <p:sp>
        <p:nvSpPr>
          <p:cNvPr id="5" name="TextBox 4">
            <a:extLst>
              <a:ext uri="{FF2B5EF4-FFF2-40B4-BE49-F238E27FC236}">
                <a16:creationId xmlns:a16="http://schemas.microsoft.com/office/drawing/2014/main" xmlns="" id="{36359932-5977-C44E-8861-E762E2A2115E}"/>
              </a:ext>
            </a:extLst>
          </p:cNvPr>
          <p:cNvSpPr txBox="1"/>
          <p:nvPr/>
        </p:nvSpPr>
        <p:spPr>
          <a:xfrm>
            <a:off x="2951356" y="3207657"/>
            <a:ext cx="8553256" cy="1477328"/>
          </a:xfrm>
          <a:prstGeom prst="rect">
            <a:avLst/>
          </a:prstGeom>
          <a:noFill/>
        </p:spPr>
        <p:txBody>
          <a:bodyPr wrap="square" rtlCol="0">
            <a:spAutoFit/>
          </a:bodyPr>
          <a:lstStyle/>
          <a:p>
            <a:pPr indent="-457200"/>
            <a:r>
              <a:rPr lang="en-US" dirty="0">
                <a:latin typeface="Arial Rounded MT Bold" panose="020F0704030504030204" pitchFamily="34" charset="77"/>
              </a:rPr>
              <a:t>Can. 303 </a:t>
            </a:r>
          </a:p>
          <a:p>
            <a:pPr indent="-457200"/>
            <a:r>
              <a:rPr lang="en-US" dirty="0">
                <a:latin typeface="Arial Rounded MT Bold" panose="020F0704030504030204" pitchFamily="34" charset="77"/>
              </a:rPr>
              <a:t>Associations whose members share in the spirit of some religious institute while in secular life, lead an apostolic life, and strive for Christian perfection under the </a:t>
            </a:r>
            <a:r>
              <a:rPr lang="en-US" dirty="0">
                <a:solidFill>
                  <a:srgbClr val="FF0000"/>
                </a:solidFill>
                <a:latin typeface="Arial Rounded MT Bold" panose="020F0704030504030204" pitchFamily="34" charset="77"/>
              </a:rPr>
              <a:t>higher direction (</a:t>
            </a:r>
            <a:r>
              <a:rPr lang="en-US" dirty="0" err="1">
                <a:solidFill>
                  <a:srgbClr val="FF0000"/>
                </a:solidFill>
                <a:latin typeface="Arial Rounded MT Bold" panose="020F0704030504030204" pitchFamily="34" charset="77"/>
              </a:rPr>
              <a:t>altius</a:t>
            </a:r>
            <a:r>
              <a:rPr lang="en-US" dirty="0">
                <a:solidFill>
                  <a:srgbClr val="FF0000"/>
                </a:solidFill>
                <a:latin typeface="Arial Rounded MT Bold" panose="020F0704030504030204" pitchFamily="34" charset="77"/>
              </a:rPr>
              <a:t> </a:t>
            </a:r>
            <a:r>
              <a:rPr lang="en-US" dirty="0" err="1">
                <a:solidFill>
                  <a:srgbClr val="FF0000"/>
                </a:solidFill>
                <a:latin typeface="Arial Rounded MT Bold" panose="020F0704030504030204" pitchFamily="34" charset="77"/>
              </a:rPr>
              <a:t>moderamen</a:t>
            </a:r>
            <a:r>
              <a:rPr lang="en-US" dirty="0">
                <a:solidFill>
                  <a:srgbClr val="FF0000"/>
                </a:solidFill>
                <a:latin typeface="Arial Rounded MT Bold" panose="020F0704030504030204" pitchFamily="34" charset="77"/>
              </a:rPr>
              <a:t>) </a:t>
            </a:r>
            <a:r>
              <a:rPr lang="en-US" dirty="0">
                <a:latin typeface="Arial Rounded MT Bold" panose="020F0704030504030204" pitchFamily="34" charset="77"/>
              </a:rPr>
              <a:t>of the same institute are called third orders or some other appropriate name.</a:t>
            </a:r>
          </a:p>
        </p:txBody>
      </p:sp>
      <p:sp>
        <p:nvSpPr>
          <p:cNvPr id="6" name="TextBox 5">
            <a:extLst>
              <a:ext uri="{FF2B5EF4-FFF2-40B4-BE49-F238E27FC236}">
                <a16:creationId xmlns:a16="http://schemas.microsoft.com/office/drawing/2014/main" xmlns="" id="{4ABB880A-F65F-8C4D-87EC-5FF6F7506204}"/>
              </a:ext>
            </a:extLst>
          </p:cNvPr>
          <p:cNvSpPr txBox="1"/>
          <p:nvPr/>
        </p:nvSpPr>
        <p:spPr>
          <a:xfrm>
            <a:off x="2951356" y="4747254"/>
            <a:ext cx="8553256" cy="1754326"/>
          </a:xfrm>
          <a:prstGeom prst="rect">
            <a:avLst/>
          </a:prstGeom>
          <a:noFill/>
        </p:spPr>
        <p:txBody>
          <a:bodyPr wrap="square" rtlCol="0">
            <a:spAutoFit/>
          </a:bodyPr>
          <a:lstStyle/>
          <a:p>
            <a:pPr indent="-457200"/>
            <a:r>
              <a:rPr lang="en-US" dirty="0">
                <a:latin typeface="Arial Rounded MT Bold" panose="020F0704030504030204" pitchFamily="34" charset="77"/>
              </a:rPr>
              <a:t>Can. 305 §1. </a:t>
            </a:r>
          </a:p>
          <a:p>
            <a:pPr indent="-457200"/>
            <a:r>
              <a:rPr lang="en-US" dirty="0">
                <a:latin typeface="Arial Rounded MT Bold" panose="020F0704030504030204" pitchFamily="34" charset="77"/>
              </a:rPr>
              <a:t>All associations of the Christian faithful are subject to the vigilance of competent ecclesiastical authority which is to take care that the integrity of faith and morals is preserved in them and is to watch so that abuse does not creep into ecclesiastical discipline. This authority therefore has the duty and right to inspect them according to the norm of law and the statutes.</a:t>
            </a:r>
          </a:p>
        </p:txBody>
      </p:sp>
      <p:pic>
        <p:nvPicPr>
          <p:cNvPr id="7" name="Picture 6" descr="A picture containing person, building, indoor, ground&#10;&#10;Description automatically generated">
            <a:extLst>
              <a:ext uri="{FF2B5EF4-FFF2-40B4-BE49-F238E27FC236}">
                <a16:creationId xmlns:a16="http://schemas.microsoft.com/office/drawing/2014/main" xmlns="" id="{8A5204AC-2BFE-0D40-8CE6-0AB55FD30907}"/>
              </a:ext>
            </a:extLst>
          </p:cNvPr>
          <p:cNvPicPr>
            <a:picLocks noChangeAspect="1"/>
          </p:cNvPicPr>
          <p:nvPr/>
        </p:nvPicPr>
        <p:blipFill>
          <a:blip r:embed="rId2"/>
          <a:stretch>
            <a:fillRect/>
          </a:stretch>
        </p:blipFill>
        <p:spPr>
          <a:xfrm>
            <a:off x="334310" y="5030304"/>
            <a:ext cx="1231900" cy="1549400"/>
          </a:xfrm>
          <a:prstGeom prst="rect">
            <a:avLst/>
          </a:prstGeom>
          <a:scene3d>
            <a:camera prst="orthographicFront">
              <a:rot lat="0" lon="10799999" rev="0"/>
            </a:camera>
            <a:lightRig rig="threePt" dir="t"/>
          </a:scene3d>
        </p:spPr>
      </p:pic>
    </p:spTree>
    <p:extLst>
      <p:ext uri="{BB962C8B-B14F-4D97-AF65-F5344CB8AC3E}">
        <p14:creationId xmlns:p14="http://schemas.microsoft.com/office/powerpoint/2010/main" val="89230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 calcmode="lin" valueType="num">
                                      <p:cBhvr additive="base">
                                        <p:cTn id="1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anim calcmode="lin" valueType="num">
                                      <p:cBhvr additive="base">
                                        <p:cTn id="2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827C05-ED74-8745-A9C5-15427DDEE0EE}"/>
              </a:ext>
            </a:extLst>
          </p:cNvPr>
          <p:cNvSpPr>
            <a:spLocks noGrp="1"/>
          </p:cNvSpPr>
          <p:nvPr>
            <p:ph type="title"/>
          </p:nvPr>
        </p:nvSpPr>
        <p:spPr>
          <a:xfrm>
            <a:off x="2592925" y="624110"/>
            <a:ext cx="8911687" cy="684300"/>
          </a:xfrm>
        </p:spPr>
        <p:txBody>
          <a:bodyPr/>
          <a:lstStyle/>
          <a:p>
            <a:pPr algn="ctr"/>
            <a:r>
              <a:rPr lang="en-US" dirty="0">
                <a:solidFill>
                  <a:srgbClr val="C00000"/>
                </a:solidFill>
                <a:latin typeface="Arial Rounded MT Bold" panose="020F0704030504030204" pitchFamily="34" charset="77"/>
              </a:rPr>
              <a:t>The Nature of Spiritual Assistance</a:t>
            </a:r>
            <a:endParaRPr lang="en-US" dirty="0">
              <a:solidFill>
                <a:srgbClr val="C00000"/>
              </a:solidFill>
            </a:endParaRPr>
          </a:p>
        </p:txBody>
      </p:sp>
      <p:sp>
        <p:nvSpPr>
          <p:cNvPr id="3" name="Content Placeholder 2">
            <a:extLst>
              <a:ext uri="{FF2B5EF4-FFF2-40B4-BE49-F238E27FC236}">
                <a16:creationId xmlns:a16="http://schemas.microsoft.com/office/drawing/2014/main" xmlns="" id="{3D1CDC4C-9B04-BC49-9BB3-2BD8271F5EF5}"/>
              </a:ext>
            </a:extLst>
          </p:cNvPr>
          <p:cNvSpPr>
            <a:spLocks noGrp="1"/>
          </p:cNvSpPr>
          <p:nvPr>
            <p:ph idx="1"/>
          </p:nvPr>
        </p:nvSpPr>
        <p:spPr>
          <a:xfrm>
            <a:off x="2589212" y="1607820"/>
            <a:ext cx="8915400" cy="438615"/>
          </a:xfrm>
        </p:spPr>
        <p:txBody>
          <a:bodyPr>
            <a:normAutofit lnSpcReduction="10000"/>
          </a:bodyPr>
          <a:lstStyle/>
          <a:p>
            <a:r>
              <a:rPr lang="en-US" sz="2400" dirty="0">
                <a:latin typeface="Arial Rounded MT Bold" panose="020F0704030504030204" pitchFamily="34" charset="77"/>
              </a:rPr>
              <a:t>Introduction</a:t>
            </a:r>
          </a:p>
        </p:txBody>
      </p:sp>
      <p:sp>
        <p:nvSpPr>
          <p:cNvPr id="5" name="TextBox 4">
            <a:extLst>
              <a:ext uri="{FF2B5EF4-FFF2-40B4-BE49-F238E27FC236}">
                <a16:creationId xmlns:a16="http://schemas.microsoft.com/office/drawing/2014/main" xmlns="" id="{36359932-5977-C44E-8861-E762E2A2115E}"/>
              </a:ext>
            </a:extLst>
          </p:cNvPr>
          <p:cNvSpPr txBox="1"/>
          <p:nvPr/>
        </p:nvSpPr>
        <p:spPr>
          <a:xfrm>
            <a:off x="2951356" y="2389281"/>
            <a:ext cx="8553256" cy="2031325"/>
          </a:xfrm>
          <a:prstGeom prst="rect">
            <a:avLst/>
          </a:prstGeom>
          <a:noFill/>
        </p:spPr>
        <p:txBody>
          <a:bodyPr wrap="square" rtlCol="0">
            <a:spAutoFit/>
          </a:bodyPr>
          <a:lstStyle/>
          <a:p>
            <a:pPr indent="-457200"/>
            <a:r>
              <a:rPr lang="en-US" dirty="0">
                <a:latin typeface="Arial Rounded MT Bold" panose="020F0704030504030204" pitchFamily="34" charset="77"/>
              </a:rPr>
              <a:t>Can. 317 §1. </a:t>
            </a:r>
          </a:p>
          <a:p>
            <a:pPr indent="-457200"/>
            <a:r>
              <a:rPr lang="en-US" dirty="0">
                <a:latin typeface="Arial Rounded MT Bold" panose="020F0704030504030204" pitchFamily="34" charset="77"/>
              </a:rPr>
              <a:t>Unless the statutes provide otherwise, it is for the ecclesiastical authority mentioned in can. 312, §1 to confirm the moderator of a public association elected by the public association itself, install the one presented, or appoint the moderator in his own right. The same ecclesiastical authority also appoints the chaplain or ecclesiastical assistant, after having heard the major officials of the association, when it is expedient.</a:t>
            </a:r>
          </a:p>
        </p:txBody>
      </p:sp>
      <p:sp>
        <p:nvSpPr>
          <p:cNvPr id="6" name="TextBox 5">
            <a:extLst>
              <a:ext uri="{FF2B5EF4-FFF2-40B4-BE49-F238E27FC236}">
                <a16:creationId xmlns:a16="http://schemas.microsoft.com/office/drawing/2014/main" xmlns="" id="{4ABB880A-F65F-8C4D-87EC-5FF6F7506204}"/>
              </a:ext>
            </a:extLst>
          </p:cNvPr>
          <p:cNvSpPr txBox="1"/>
          <p:nvPr/>
        </p:nvSpPr>
        <p:spPr>
          <a:xfrm>
            <a:off x="2951356" y="4576740"/>
            <a:ext cx="8553256" cy="1477328"/>
          </a:xfrm>
          <a:prstGeom prst="rect">
            <a:avLst/>
          </a:prstGeom>
          <a:noFill/>
        </p:spPr>
        <p:txBody>
          <a:bodyPr wrap="square" rtlCol="0">
            <a:spAutoFit/>
          </a:bodyPr>
          <a:lstStyle/>
          <a:p>
            <a:pPr indent="-457200"/>
            <a:r>
              <a:rPr lang="en-US" dirty="0">
                <a:latin typeface="Arial Rounded MT Bold" panose="020F0704030504030204" pitchFamily="34" charset="77"/>
              </a:rPr>
              <a:t>Can. 315 </a:t>
            </a:r>
          </a:p>
          <a:p>
            <a:pPr indent="-457200"/>
            <a:r>
              <a:rPr lang="en-US" dirty="0">
                <a:latin typeface="Arial Rounded MT Bold" panose="020F0704030504030204" pitchFamily="34" charset="77"/>
              </a:rPr>
              <a:t>Public associations are able on their own initiative to undertake endeavors in keeping with their own character. These endeavors are governed according to the norm of the statutes, though under the </a:t>
            </a:r>
            <a:r>
              <a:rPr lang="en-US" dirty="0">
                <a:solidFill>
                  <a:srgbClr val="FF0000"/>
                </a:solidFill>
                <a:latin typeface="Arial Rounded MT Bold" panose="020F0704030504030204" pitchFamily="34" charset="77"/>
              </a:rPr>
              <a:t>higher direction </a:t>
            </a:r>
            <a:r>
              <a:rPr lang="en-US" dirty="0">
                <a:latin typeface="Arial Rounded MT Bold" panose="020F0704030504030204" pitchFamily="34" charset="77"/>
              </a:rPr>
              <a:t>of the ecclesiastical authority mentioned in can. 312, §1.</a:t>
            </a:r>
          </a:p>
        </p:txBody>
      </p:sp>
      <p:pic>
        <p:nvPicPr>
          <p:cNvPr id="7" name="Picture 6" descr="A picture containing person, building, indoor, ground&#10;&#10;Description automatically generated">
            <a:extLst>
              <a:ext uri="{FF2B5EF4-FFF2-40B4-BE49-F238E27FC236}">
                <a16:creationId xmlns:a16="http://schemas.microsoft.com/office/drawing/2014/main" xmlns="" id="{04249607-391B-9C43-B7BA-F18F981E5963}"/>
              </a:ext>
            </a:extLst>
          </p:cNvPr>
          <p:cNvPicPr>
            <a:picLocks noChangeAspect="1"/>
          </p:cNvPicPr>
          <p:nvPr/>
        </p:nvPicPr>
        <p:blipFill>
          <a:blip r:embed="rId2"/>
          <a:stretch>
            <a:fillRect/>
          </a:stretch>
        </p:blipFill>
        <p:spPr>
          <a:xfrm>
            <a:off x="334310" y="5030304"/>
            <a:ext cx="1231900" cy="1549400"/>
          </a:xfrm>
          <a:prstGeom prst="rect">
            <a:avLst/>
          </a:prstGeom>
          <a:scene3d>
            <a:camera prst="orthographicFront">
              <a:rot lat="0" lon="10799999" rev="0"/>
            </a:camera>
            <a:lightRig rig="threePt" dir="t"/>
          </a:scene3d>
        </p:spPr>
      </p:pic>
    </p:spTree>
    <p:extLst>
      <p:ext uri="{BB962C8B-B14F-4D97-AF65-F5344CB8AC3E}">
        <p14:creationId xmlns:p14="http://schemas.microsoft.com/office/powerpoint/2010/main" val="3738419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 calcmode="lin" valueType="num">
                                      <p:cBhvr additive="base">
                                        <p:cTn id="1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anim calcmode="lin" valueType="num">
                                      <p:cBhvr additive="base">
                                        <p:cTn id="2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827C05-ED74-8745-A9C5-15427DDEE0EE}"/>
              </a:ext>
            </a:extLst>
          </p:cNvPr>
          <p:cNvSpPr>
            <a:spLocks noGrp="1"/>
          </p:cNvSpPr>
          <p:nvPr>
            <p:ph type="title"/>
          </p:nvPr>
        </p:nvSpPr>
        <p:spPr>
          <a:xfrm>
            <a:off x="2592925" y="624110"/>
            <a:ext cx="8911687" cy="684300"/>
          </a:xfrm>
        </p:spPr>
        <p:txBody>
          <a:bodyPr/>
          <a:lstStyle/>
          <a:p>
            <a:pPr algn="ctr"/>
            <a:r>
              <a:rPr lang="en-US" dirty="0">
                <a:solidFill>
                  <a:srgbClr val="C00000"/>
                </a:solidFill>
                <a:latin typeface="Arial Rounded MT Bold" panose="020F0704030504030204" pitchFamily="34" charset="77"/>
              </a:rPr>
              <a:t>The Nature of Spiritual Assistance</a:t>
            </a:r>
            <a:endParaRPr lang="en-US" dirty="0">
              <a:solidFill>
                <a:srgbClr val="C00000"/>
              </a:solidFill>
            </a:endParaRPr>
          </a:p>
        </p:txBody>
      </p:sp>
      <p:sp>
        <p:nvSpPr>
          <p:cNvPr id="3" name="Content Placeholder 2">
            <a:extLst>
              <a:ext uri="{FF2B5EF4-FFF2-40B4-BE49-F238E27FC236}">
                <a16:creationId xmlns:a16="http://schemas.microsoft.com/office/drawing/2014/main" xmlns="" id="{3D1CDC4C-9B04-BC49-9BB3-2BD8271F5EF5}"/>
              </a:ext>
            </a:extLst>
          </p:cNvPr>
          <p:cNvSpPr>
            <a:spLocks noGrp="1"/>
          </p:cNvSpPr>
          <p:nvPr>
            <p:ph idx="1"/>
          </p:nvPr>
        </p:nvSpPr>
        <p:spPr>
          <a:xfrm>
            <a:off x="2589212" y="1607820"/>
            <a:ext cx="8915400" cy="438615"/>
          </a:xfrm>
        </p:spPr>
        <p:txBody>
          <a:bodyPr>
            <a:normAutofit lnSpcReduction="10000"/>
          </a:bodyPr>
          <a:lstStyle/>
          <a:p>
            <a:r>
              <a:rPr lang="en-US" sz="2400" dirty="0">
                <a:latin typeface="Arial Rounded MT Bold" panose="020F0704030504030204" pitchFamily="34" charset="77"/>
              </a:rPr>
              <a:t>Introduction</a:t>
            </a:r>
          </a:p>
        </p:txBody>
      </p:sp>
      <p:sp>
        <p:nvSpPr>
          <p:cNvPr id="4" name="TextBox 3">
            <a:extLst>
              <a:ext uri="{FF2B5EF4-FFF2-40B4-BE49-F238E27FC236}">
                <a16:creationId xmlns:a16="http://schemas.microsoft.com/office/drawing/2014/main" xmlns="" id="{ACBA2A93-8C79-0F46-80C7-45B5CCEBB529}"/>
              </a:ext>
            </a:extLst>
          </p:cNvPr>
          <p:cNvSpPr txBox="1"/>
          <p:nvPr/>
        </p:nvSpPr>
        <p:spPr>
          <a:xfrm>
            <a:off x="2951356" y="2165381"/>
            <a:ext cx="7872761" cy="1477328"/>
          </a:xfrm>
          <a:prstGeom prst="rect">
            <a:avLst/>
          </a:prstGeom>
          <a:noFill/>
        </p:spPr>
        <p:txBody>
          <a:bodyPr wrap="square" rtlCol="0">
            <a:spAutoFit/>
          </a:bodyPr>
          <a:lstStyle/>
          <a:p>
            <a:r>
              <a:rPr lang="en-US" dirty="0">
                <a:latin typeface="Arial Rounded MT Bold" panose="020F0704030504030204" pitchFamily="34" charset="77"/>
              </a:rPr>
              <a:t>The Secular Franciscan Order is not just a public association of the faithful - it has a particular history and character that makes it unique and that is deeply rooted in St. Francis and the same Franciscan movement that gave birth to three orders: (First, Second and Third Order – regular and secular).</a:t>
            </a:r>
          </a:p>
        </p:txBody>
      </p:sp>
      <p:sp>
        <p:nvSpPr>
          <p:cNvPr id="5" name="TextBox 4">
            <a:extLst>
              <a:ext uri="{FF2B5EF4-FFF2-40B4-BE49-F238E27FC236}">
                <a16:creationId xmlns:a16="http://schemas.microsoft.com/office/drawing/2014/main" xmlns="" id="{36359932-5977-C44E-8861-E762E2A2115E}"/>
              </a:ext>
            </a:extLst>
          </p:cNvPr>
          <p:cNvSpPr txBox="1"/>
          <p:nvPr/>
        </p:nvSpPr>
        <p:spPr>
          <a:xfrm>
            <a:off x="2951355" y="4072902"/>
            <a:ext cx="7872761" cy="1477328"/>
          </a:xfrm>
          <a:prstGeom prst="rect">
            <a:avLst/>
          </a:prstGeom>
          <a:noFill/>
        </p:spPr>
        <p:txBody>
          <a:bodyPr wrap="square" rtlCol="0">
            <a:spAutoFit/>
          </a:bodyPr>
          <a:lstStyle/>
          <a:p>
            <a:r>
              <a:rPr lang="en-US" dirty="0">
                <a:latin typeface="Arial Rounded MT Bold" panose="020F0704030504030204" pitchFamily="34" charset="77"/>
              </a:rPr>
              <a:t>Historically, the pastoral and spiritual care of the Secular Franciscan Order has been entrusted first to the Order of Friars Minor and eventually to all the branches of the First Order and to the friars of the Third Order Regular. They are to provide guidance, encouragement, and – if necessary – fraternal correction.</a:t>
            </a:r>
          </a:p>
        </p:txBody>
      </p:sp>
      <p:pic>
        <p:nvPicPr>
          <p:cNvPr id="6" name="Picture 5" descr="A picture containing person, building, indoor, ground&#10;&#10;Description automatically generated">
            <a:extLst>
              <a:ext uri="{FF2B5EF4-FFF2-40B4-BE49-F238E27FC236}">
                <a16:creationId xmlns:a16="http://schemas.microsoft.com/office/drawing/2014/main" xmlns="" id="{362334EF-257B-754F-8F0F-D1D3D0B5C03E}"/>
              </a:ext>
            </a:extLst>
          </p:cNvPr>
          <p:cNvPicPr>
            <a:picLocks noChangeAspect="1"/>
          </p:cNvPicPr>
          <p:nvPr/>
        </p:nvPicPr>
        <p:blipFill>
          <a:blip r:embed="rId2"/>
          <a:stretch>
            <a:fillRect/>
          </a:stretch>
        </p:blipFill>
        <p:spPr>
          <a:xfrm>
            <a:off x="334310" y="5030304"/>
            <a:ext cx="1231900" cy="1549400"/>
          </a:xfrm>
          <a:prstGeom prst="rect">
            <a:avLst/>
          </a:prstGeom>
          <a:scene3d>
            <a:camera prst="orthographicFront">
              <a:rot lat="0" lon="10799999" rev="0"/>
            </a:camera>
            <a:lightRig rig="threePt" dir="t"/>
          </a:scene3d>
        </p:spPr>
      </p:pic>
    </p:spTree>
    <p:extLst>
      <p:ext uri="{BB962C8B-B14F-4D97-AF65-F5344CB8AC3E}">
        <p14:creationId xmlns:p14="http://schemas.microsoft.com/office/powerpoint/2010/main" val="387552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827C05-ED74-8745-A9C5-15427DDEE0EE}"/>
              </a:ext>
            </a:extLst>
          </p:cNvPr>
          <p:cNvSpPr>
            <a:spLocks noGrp="1"/>
          </p:cNvSpPr>
          <p:nvPr>
            <p:ph type="title"/>
          </p:nvPr>
        </p:nvSpPr>
        <p:spPr>
          <a:xfrm>
            <a:off x="2592925" y="624110"/>
            <a:ext cx="8911687" cy="684300"/>
          </a:xfrm>
        </p:spPr>
        <p:txBody>
          <a:bodyPr/>
          <a:lstStyle/>
          <a:p>
            <a:pPr algn="ctr"/>
            <a:r>
              <a:rPr lang="en-US" dirty="0">
                <a:solidFill>
                  <a:srgbClr val="C00000"/>
                </a:solidFill>
                <a:latin typeface="Arial Rounded MT Bold" panose="020F0704030504030204" pitchFamily="34" charset="77"/>
              </a:rPr>
              <a:t>The Nature of Spiritual Assistance</a:t>
            </a:r>
            <a:endParaRPr lang="en-US" dirty="0">
              <a:solidFill>
                <a:srgbClr val="C00000"/>
              </a:solidFill>
            </a:endParaRPr>
          </a:p>
        </p:txBody>
      </p:sp>
      <p:sp>
        <p:nvSpPr>
          <p:cNvPr id="3" name="Content Placeholder 2">
            <a:extLst>
              <a:ext uri="{FF2B5EF4-FFF2-40B4-BE49-F238E27FC236}">
                <a16:creationId xmlns:a16="http://schemas.microsoft.com/office/drawing/2014/main" xmlns="" id="{3D1CDC4C-9B04-BC49-9BB3-2BD8271F5EF5}"/>
              </a:ext>
            </a:extLst>
          </p:cNvPr>
          <p:cNvSpPr>
            <a:spLocks noGrp="1"/>
          </p:cNvSpPr>
          <p:nvPr>
            <p:ph idx="1"/>
          </p:nvPr>
        </p:nvSpPr>
        <p:spPr>
          <a:xfrm>
            <a:off x="2589212" y="1607820"/>
            <a:ext cx="8915400" cy="438615"/>
          </a:xfrm>
        </p:spPr>
        <p:txBody>
          <a:bodyPr>
            <a:normAutofit lnSpcReduction="10000"/>
          </a:bodyPr>
          <a:lstStyle/>
          <a:p>
            <a:r>
              <a:rPr lang="en-US" sz="2400" dirty="0">
                <a:latin typeface="Arial Rounded MT Bold" panose="020F0704030504030204" pitchFamily="34" charset="77"/>
              </a:rPr>
              <a:t>Introduction</a:t>
            </a:r>
          </a:p>
        </p:txBody>
      </p:sp>
      <p:sp>
        <p:nvSpPr>
          <p:cNvPr id="4" name="TextBox 3">
            <a:extLst>
              <a:ext uri="{FF2B5EF4-FFF2-40B4-BE49-F238E27FC236}">
                <a16:creationId xmlns:a16="http://schemas.microsoft.com/office/drawing/2014/main" xmlns="" id="{ACBA2A93-8C79-0F46-80C7-45B5CCEBB529}"/>
              </a:ext>
            </a:extLst>
          </p:cNvPr>
          <p:cNvSpPr txBox="1"/>
          <p:nvPr/>
        </p:nvSpPr>
        <p:spPr>
          <a:xfrm>
            <a:off x="2951356" y="2165381"/>
            <a:ext cx="7872761" cy="2031325"/>
          </a:xfrm>
          <a:prstGeom prst="rect">
            <a:avLst/>
          </a:prstGeom>
          <a:noFill/>
        </p:spPr>
        <p:txBody>
          <a:bodyPr wrap="square" rtlCol="0">
            <a:spAutoFit/>
          </a:bodyPr>
          <a:lstStyle/>
          <a:p>
            <a:r>
              <a:rPr lang="en-US" dirty="0">
                <a:latin typeface="Arial Rounded MT Bold" panose="020F0704030504030204" pitchFamily="34" charset="77"/>
              </a:rPr>
              <a:t>It is by virtue of this relationship between the three First Orders and the Third Order Regular that the </a:t>
            </a:r>
            <a:r>
              <a:rPr lang="en-US" i="1" dirty="0" err="1">
                <a:latin typeface="Arial Rounded MT Bold" panose="020F0704030504030204" pitchFamily="34" charset="77"/>
              </a:rPr>
              <a:t>altius</a:t>
            </a:r>
            <a:r>
              <a:rPr lang="en-US" i="1" dirty="0">
                <a:latin typeface="Arial Rounded MT Bold" panose="020F0704030504030204" pitchFamily="34" charset="77"/>
              </a:rPr>
              <a:t> </a:t>
            </a:r>
            <a:r>
              <a:rPr lang="en-US" i="1" dirty="0" err="1">
                <a:latin typeface="Arial Rounded MT Bold" panose="020F0704030504030204" pitchFamily="34" charset="77"/>
              </a:rPr>
              <a:t>moderamen</a:t>
            </a:r>
            <a:r>
              <a:rPr lang="en-US" i="1" dirty="0">
                <a:latin typeface="Arial Rounded MT Bold" panose="020F0704030504030204" pitchFamily="34" charset="77"/>
              </a:rPr>
              <a:t> </a:t>
            </a:r>
            <a:r>
              <a:rPr lang="en-US" dirty="0">
                <a:latin typeface="Arial Rounded MT Bold" panose="020F0704030504030204" pitchFamily="34" charset="77"/>
              </a:rPr>
              <a:t>(higher direction or </a:t>
            </a:r>
            <a:r>
              <a:rPr lang="en-US" dirty="0" err="1">
                <a:latin typeface="Arial Rounded MT Bold" panose="020F0704030504030204" pitchFamily="34" charset="77"/>
              </a:rPr>
              <a:t>goverance</a:t>
            </a:r>
            <a:r>
              <a:rPr lang="en-US" dirty="0">
                <a:latin typeface="Arial Rounded MT Bold" panose="020F0704030504030204" pitchFamily="34" charset="77"/>
              </a:rPr>
              <a:t>), is exercised in accordance with the </a:t>
            </a:r>
            <a:r>
              <a:rPr lang="en-US" i="1" dirty="0">
                <a:latin typeface="Arial Rounded MT Bold" panose="020F0704030504030204" pitchFamily="34" charset="77"/>
              </a:rPr>
              <a:t>Rule</a:t>
            </a:r>
            <a:r>
              <a:rPr lang="en-US" dirty="0">
                <a:latin typeface="Arial Rounded MT Bold" panose="020F0704030504030204" pitchFamily="34" charset="77"/>
              </a:rPr>
              <a:t> and </a:t>
            </a:r>
            <a:r>
              <a:rPr lang="en-US" i="1" dirty="0">
                <a:latin typeface="Arial Rounded MT Bold" panose="020F0704030504030204" pitchFamily="34" charset="77"/>
              </a:rPr>
              <a:t>General Constitutions </a:t>
            </a:r>
            <a:r>
              <a:rPr lang="en-US" dirty="0">
                <a:latin typeface="Arial Rounded MT Bold" panose="020F0704030504030204" pitchFamily="34" charset="77"/>
              </a:rPr>
              <a:t>of the Secular Franciscan Order and in accordance with the specific Rules, Constitutions and Statutes of the First Order and TOR. This is a directive of the Church to us and a challenge that requires ever greater cooperation between our Orders. </a:t>
            </a:r>
          </a:p>
        </p:txBody>
      </p:sp>
      <p:sp>
        <p:nvSpPr>
          <p:cNvPr id="5" name="TextBox 4">
            <a:extLst>
              <a:ext uri="{FF2B5EF4-FFF2-40B4-BE49-F238E27FC236}">
                <a16:creationId xmlns:a16="http://schemas.microsoft.com/office/drawing/2014/main" xmlns="" id="{36359932-5977-C44E-8861-E762E2A2115E}"/>
              </a:ext>
            </a:extLst>
          </p:cNvPr>
          <p:cNvSpPr txBox="1"/>
          <p:nvPr/>
        </p:nvSpPr>
        <p:spPr>
          <a:xfrm>
            <a:off x="2951355" y="4511516"/>
            <a:ext cx="7872761" cy="1200329"/>
          </a:xfrm>
          <a:prstGeom prst="rect">
            <a:avLst/>
          </a:prstGeom>
          <a:noFill/>
        </p:spPr>
        <p:txBody>
          <a:bodyPr wrap="square" rtlCol="0">
            <a:spAutoFit/>
          </a:bodyPr>
          <a:lstStyle/>
          <a:p>
            <a:r>
              <a:rPr lang="en-US" dirty="0">
                <a:latin typeface="Arial Rounded MT Bold" panose="020F0704030504030204" pitchFamily="34" charset="77"/>
              </a:rPr>
              <a:t>Above all, it is important to focus our attention on the vital reciprocity that should form the core of our relationship with one another and the spiritual assistance we are privileged to share with our secular brothers and sisters. </a:t>
            </a:r>
          </a:p>
        </p:txBody>
      </p:sp>
      <p:pic>
        <p:nvPicPr>
          <p:cNvPr id="6" name="Picture 5" descr="A picture containing person, building, indoor, ground&#10;&#10;Description automatically generated">
            <a:extLst>
              <a:ext uri="{FF2B5EF4-FFF2-40B4-BE49-F238E27FC236}">
                <a16:creationId xmlns:a16="http://schemas.microsoft.com/office/drawing/2014/main" xmlns="" id="{E08C3FF2-2F79-9D41-9EDE-1DF20E0541E8}"/>
              </a:ext>
            </a:extLst>
          </p:cNvPr>
          <p:cNvPicPr>
            <a:picLocks noChangeAspect="1"/>
          </p:cNvPicPr>
          <p:nvPr/>
        </p:nvPicPr>
        <p:blipFill>
          <a:blip r:embed="rId2"/>
          <a:stretch>
            <a:fillRect/>
          </a:stretch>
        </p:blipFill>
        <p:spPr>
          <a:xfrm>
            <a:off x="334310" y="5030304"/>
            <a:ext cx="1231900" cy="1549400"/>
          </a:xfrm>
          <a:prstGeom prst="rect">
            <a:avLst/>
          </a:prstGeom>
          <a:scene3d>
            <a:camera prst="orthographicFront">
              <a:rot lat="0" lon="10799999" rev="0"/>
            </a:camera>
            <a:lightRig rig="threePt" dir="t"/>
          </a:scene3d>
        </p:spPr>
      </p:pic>
    </p:spTree>
    <p:extLst>
      <p:ext uri="{BB962C8B-B14F-4D97-AF65-F5344CB8AC3E}">
        <p14:creationId xmlns:p14="http://schemas.microsoft.com/office/powerpoint/2010/main" val="2402093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827C05-ED74-8745-A9C5-15427DDEE0EE}"/>
              </a:ext>
            </a:extLst>
          </p:cNvPr>
          <p:cNvSpPr>
            <a:spLocks noGrp="1"/>
          </p:cNvSpPr>
          <p:nvPr>
            <p:ph type="title"/>
          </p:nvPr>
        </p:nvSpPr>
        <p:spPr>
          <a:xfrm>
            <a:off x="2592925" y="624110"/>
            <a:ext cx="8911687" cy="684300"/>
          </a:xfrm>
        </p:spPr>
        <p:txBody>
          <a:bodyPr/>
          <a:lstStyle/>
          <a:p>
            <a:pPr algn="ctr"/>
            <a:r>
              <a:rPr lang="en-US" dirty="0">
                <a:solidFill>
                  <a:srgbClr val="C00000"/>
                </a:solidFill>
                <a:latin typeface="Arial Rounded MT Bold" panose="020F0704030504030204" pitchFamily="34" charset="77"/>
              </a:rPr>
              <a:t>The Nature of Spiritual Assistance</a:t>
            </a:r>
            <a:endParaRPr lang="en-US" dirty="0">
              <a:solidFill>
                <a:srgbClr val="A5300F"/>
              </a:solidFill>
            </a:endParaRPr>
          </a:p>
        </p:txBody>
      </p:sp>
      <p:sp>
        <p:nvSpPr>
          <p:cNvPr id="3" name="Content Placeholder 2">
            <a:extLst>
              <a:ext uri="{FF2B5EF4-FFF2-40B4-BE49-F238E27FC236}">
                <a16:creationId xmlns:a16="http://schemas.microsoft.com/office/drawing/2014/main" xmlns="" id="{3D1CDC4C-9B04-BC49-9BB3-2BD8271F5EF5}"/>
              </a:ext>
            </a:extLst>
          </p:cNvPr>
          <p:cNvSpPr>
            <a:spLocks noGrp="1"/>
          </p:cNvSpPr>
          <p:nvPr>
            <p:ph idx="1"/>
          </p:nvPr>
        </p:nvSpPr>
        <p:spPr>
          <a:xfrm>
            <a:off x="2589212" y="1615440"/>
            <a:ext cx="8915400" cy="438615"/>
          </a:xfrm>
        </p:spPr>
        <p:txBody>
          <a:bodyPr>
            <a:normAutofit lnSpcReduction="10000"/>
          </a:bodyPr>
          <a:lstStyle/>
          <a:p>
            <a:r>
              <a:rPr lang="en-US" sz="2400" dirty="0">
                <a:latin typeface="Arial Rounded MT Bold" panose="020F0704030504030204" pitchFamily="34" charset="77"/>
              </a:rPr>
              <a:t>Heart or Core of Spiritual Assistance</a:t>
            </a:r>
          </a:p>
        </p:txBody>
      </p:sp>
      <p:sp>
        <p:nvSpPr>
          <p:cNvPr id="5" name="TextBox 4">
            <a:extLst>
              <a:ext uri="{FF2B5EF4-FFF2-40B4-BE49-F238E27FC236}">
                <a16:creationId xmlns:a16="http://schemas.microsoft.com/office/drawing/2014/main" xmlns="" id="{6A761585-2702-1B4F-B1D8-D9DD74AF4520}"/>
              </a:ext>
            </a:extLst>
          </p:cNvPr>
          <p:cNvSpPr txBox="1"/>
          <p:nvPr/>
        </p:nvSpPr>
        <p:spPr>
          <a:xfrm>
            <a:off x="2936489" y="2176719"/>
            <a:ext cx="7872761" cy="3693319"/>
          </a:xfrm>
          <a:prstGeom prst="rect">
            <a:avLst/>
          </a:prstGeom>
          <a:noFill/>
        </p:spPr>
        <p:txBody>
          <a:bodyPr wrap="square" rtlCol="0">
            <a:spAutoFit/>
          </a:bodyPr>
          <a:lstStyle/>
          <a:p>
            <a:r>
              <a:rPr lang="en-US" dirty="0">
                <a:latin typeface="Arial Rounded MT Bold" panose="020F0704030504030204" pitchFamily="34" charset="77"/>
              </a:rPr>
              <a:t>As a concrete sign of communion and co-responsibility, the councils on various levels, in keeping with the constitutions, shall ask for suitable and well-prepared religious for spiritual assistance. They should make this request to the superiors of the four religious Franciscan families, to whom the Secular Fraternity has been united for centuries.</a:t>
            </a:r>
          </a:p>
          <a:p>
            <a:endParaRPr lang="en-US" dirty="0">
              <a:latin typeface="Arial Rounded MT Bold" panose="020F0704030504030204" pitchFamily="34" charset="77"/>
            </a:endParaRPr>
          </a:p>
          <a:p>
            <a:r>
              <a:rPr lang="en-US" dirty="0">
                <a:latin typeface="Arial Rounded MT Bold" panose="020F0704030504030204" pitchFamily="34" charset="77"/>
              </a:rPr>
              <a:t>To promote fidelity to the charism as well as observance of the </a:t>
            </a:r>
            <a:r>
              <a:rPr lang="en-US" i="1" dirty="0">
                <a:latin typeface="Arial Rounded MT Bold" panose="020F0704030504030204" pitchFamily="34" charset="77"/>
              </a:rPr>
              <a:t>Rule</a:t>
            </a:r>
            <a:r>
              <a:rPr lang="en-US" dirty="0">
                <a:latin typeface="Arial Rounded MT Bold" panose="020F0704030504030204" pitchFamily="34" charset="77"/>
              </a:rPr>
              <a:t> and to receive greater support in the life of the fraternity, the minister or president, with the consent of the council, should take care to ask for a regular pastoral visit by the competent religious superiors as well as for a fraternal visit from those of the higher fraternities, according to the norm of the constitutions. (OFS </a:t>
            </a:r>
            <a:r>
              <a:rPr lang="en-US" i="1" dirty="0">
                <a:latin typeface="Arial Rounded MT Bold" panose="020F0704030504030204" pitchFamily="34" charset="77"/>
              </a:rPr>
              <a:t>Rule</a:t>
            </a:r>
            <a:r>
              <a:rPr lang="en-US" dirty="0">
                <a:latin typeface="Arial Rounded MT Bold" panose="020F0704030504030204" pitchFamily="34" charset="77"/>
              </a:rPr>
              <a:t> 26)</a:t>
            </a:r>
          </a:p>
        </p:txBody>
      </p:sp>
      <p:pic>
        <p:nvPicPr>
          <p:cNvPr id="6" name="Picture 5" descr="A picture containing person, building, indoor, ground&#10;&#10;Description automatically generated">
            <a:extLst>
              <a:ext uri="{FF2B5EF4-FFF2-40B4-BE49-F238E27FC236}">
                <a16:creationId xmlns:a16="http://schemas.microsoft.com/office/drawing/2014/main" xmlns="" id="{74CB2C66-D8F0-7340-B4C5-588BCA12088F}"/>
              </a:ext>
            </a:extLst>
          </p:cNvPr>
          <p:cNvPicPr>
            <a:picLocks noChangeAspect="1"/>
          </p:cNvPicPr>
          <p:nvPr/>
        </p:nvPicPr>
        <p:blipFill>
          <a:blip r:embed="rId2"/>
          <a:stretch>
            <a:fillRect/>
          </a:stretch>
        </p:blipFill>
        <p:spPr>
          <a:xfrm>
            <a:off x="334310" y="5030304"/>
            <a:ext cx="1231900" cy="1549400"/>
          </a:xfrm>
          <a:prstGeom prst="rect">
            <a:avLst/>
          </a:prstGeom>
          <a:scene3d>
            <a:camera prst="orthographicFront">
              <a:rot lat="0" lon="10799999" rev="0"/>
            </a:camera>
            <a:lightRig rig="threePt" dir="t"/>
          </a:scene3d>
        </p:spPr>
      </p:pic>
    </p:spTree>
    <p:extLst>
      <p:ext uri="{BB962C8B-B14F-4D97-AF65-F5344CB8AC3E}">
        <p14:creationId xmlns:p14="http://schemas.microsoft.com/office/powerpoint/2010/main" val="2019406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827C05-ED74-8745-A9C5-15427DDEE0EE}"/>
              </a:ext>
            </a:extLst>
          </p:cNvPr>
          <p:cNvSpPr>
            <a:spLocks noGrp="1"/>
          </p:cNvSpPr>
          <p:nvPr>
            <p:ph type="title"/>
          </p:nvPr>
        </p:nvSpPr>
        <p:spPr>
          <a:xfrm>
            <a:off x="2592925" y="624110"/>
            <a:ext cx="8911687" cy="684300"/>
          </a:xfrm>
        </p:spPr>
        <p:txBody>
          <a:bodyPr/>
          <a:lstStyle/>
          <a:p>
            <a:pPr algn="ctr"/>
            <a:r>
              <a:rPr lang="en-US" dirty="0">
                <a:solidFill>
                  <a:srgbClr val="C00000"/>
                </a:solidFill>
                <a:latin typeface="Arial Rounded MT Bold" panose="020F0704030504030204" pitchFamily="34" charset="77"/>
              </a:rPr>
              <a:t>The Nature of Spiritual Assistance</a:t>
            </a:r>
            <a:endParaRPr lang="en-US" dirty="0">
              <a:solidFill>
                <a:srgbClr val="A5300F"/>
              </a:solidFill>
            </a:endParaRPr>
          </a:p>
        </p:txBody>
      </p:sp>
      <p:sp>
        <p:nvSpPr>
          <p:cNvPr id="3" name="Content Placeholder 2">
            <a:extLst>
              <a:ext uri="{FF2B5EF4-FFF2-40B4-BE49-F238E27FC236}">
                <a16:creationId xmlns:a16="http://schemas.microsoft.com/office/drawing/2014/main" xmlns="" id="{3D1CDC4C-9B04-BC49-9BB3-2BD8271F5EF5}"/>
              </a:ext>
            </a:extLst>
          </p:cNvPr>
          <p:cNvSpPr>
            <a:spLocks noGrp="1"/>
          </p:cNvSpPr>
          <p:nvPr>
            <p:ph idx="1"/>
          </p:nvPr>
        </p:nvSpPr>
        <p:spPr>
          <a:xfrm>
            <a:off x="2589212" y="1615440"/>
            <a:ext cx="8915400" cy="438615"/>
          </a:xfrm>
        </p:spPr>
        <p:txBody>
          <a:bodyPr>
            <a:normAutofit lnSpcReduction="10000"/>
          </a:bodyPr>
          <a:lstStyle/>
          <a:p>
            <a:r>
              <a:rPr lang="en-US" sz="2400" dirty="0">
                <a:latin typeface="Arial Rounded MT Bold" panose="020F0704030504030204" pitchFamily="34" charset="77"/>
              </a:rPr>
              <a:t>Heart or Core of Spiritual Assistance</a:t>
            </a:r>
          </a:p>
        </p:txBody>
      </p:sp>
      <p:sp>
        <p:nvSpPr>
          <p:cNvPr id="5" name="TextBox 4">
            <a:extLst>
              <a:ext uri="{FF2B5EF4-FFF2-40B4-BE49-F238E27FC236}">
                <a16:creationId xmlns:a16="http://schemas.microsoft.com/office/drawing/2014/main" xmlns="" id="{6A761585-2702-1B4F-B1D8-D9DD74AF4520}"/>
              </a:ext>
            </a:extLst>
          </p:cNvPr>
          <p:cNvSpPr txBox="1"/>
          <p:nvPr/>
        </p:nvSpPr>
        <p:spPr>
          <a:xfrm>
            <a:off x="2936489" y="2176719"/>
            <a:ext cx="7872761" cy="3693319"/>
          </a:xfrm>
          <a:prstGeom prst="rect">
            <a:avLst/>
          </a:prstGeom>
          <a:noFill/>
        </p:spPr>
        <p:txBody>
          <a:bodyPr wrap="square" rtlCol="0">
            <a:spAutoFit/>
          </a:bodyPr>
          <a:lstStyle/>
          <a:p>
            <a:r>
              <a:rPr lang="en-US" dirty="0">
                <a:latin typeface="Arial Rounded MT Bold" panose="020F0704030504030204" pitchFamily="34" charset="77"/>
              </a:rPr>
              <a:t>As a concrete sign of communion and co-responsibility, </a:t>
            </a:r>
            <a:r>
              <a:rPr lang="en-US" dirty="0">
                <a:solidFill>
                  <a:srgbClr val="FF0000"/>
                </a:solidFill>
                <a:latin typeface="Arial Rounded MT Bold" panose="020F0704030504030204" pitchFamily="34" charset="77"/>
              </a:rPr>
              <a:t>the councils on various levels, in keeping with the constitutions, shall ask for suitable and well-prepared religious for spiritual assistance. </a:t>
            </a:r>
            <a:r>
              <a:rPr lang="en-US" dirty="0">
                <a:latin typeface="Arial Rounded MT Bold" panose="020F0704030504030204" pitchFamily="34" charset="77"/>
              </a:rPr>
              <a:t>They should make this request to the superiors of the four religious Franciscan families, to whom the Secular Fraternity has been united for centuries.</a:t>
            </a:r>
          </a:p>
          <a:p>
            <a:endParaRPr lang="en-US" dirty="0">
              <a:latin typeface="Arial Rounded MT Bold" panose="020F0704030504030204" pitchFamily="34" charset="77"/>
            </a:endParaRPr>
          </a:p>
          <a:p>
            <a:r>
              <a:rPr lang="en-US" dirty="0">
                <a:solidFill>
                  <a:srgbClr val="FF0000"/>
                </a:solidFill>
                <a:latin typeface="Arial Rounded MT Bold" panose="020F0704030504030204" pitchFamily="34" charset="77"/>
              </a:rPr>
              <a:t>To promote fidelity to the charism as well as observance of the </a:t>
            </a:r>
            <a:r>
              <a:rPr lang="en-US" i="1" dirty="0">
                <a:solidFill>
                  <a:srgbClr val="FF0000"/>
                </a:solidFill>
                <a:latin typeface="Arial Rounded MT Bold" panose="020F0704030504030204" pitchFamily="34" charset="77"/>
              </a:rPr>
              <a:t>Rule</a:t>
            </a:r>
            <a:r>
              <a:rPr lang="en-US" dirty="0">
                <a:solidFill>
                  <a:srgbClr val="FF0000"/>
                </a:solidFill>
                <a:latin typeface="Arial Rounded MT Bold" panose="020F0704030504030204" pitchFamily="34" charset="77"/>
              </a:rPr>
              <a:t> and to receive greater support in the life of the fraternity, </a:t>
            </a:r>
            <a:r>
              <a:rPr lang="en-US" dirty="0">
                <a:latin typeface="Arial Rounded MT Bold" panose="020F0704030504030204" pitchFamily="34" charset="77"/>
              </a:rPr>
              <a:t>the minister or president, with the consent of the council, should take care to ask for a regular pastoral visit by the competent religious superiors as well as for a fraternal visit from those of the higher fraternities, according to the norm of the constitutions. (OFS </a:t>
            </a:r>
            <a:r>
              <a:rPr lang="en-US" i="1" dirty="0">
                <a:latin typeface="Arial Rounded MT Bold" panose="020F0704030504030204" pitchFamily="34" charset="77"/>
              </a:rPr>
              <a:t>Rule</a:t>
            </a:r>
            <a:r>
              <a:rPr lang="en-US" dirty="0">
                <a:latin typeface="Arial Rounded MT Bold" panose="020F0704030504030204" pitchFamily="34" charset="77"/>
              </a:rPr>
              <a:t> 26)</a:t>
            </a:r>
          </a:p>
        </p:txBody>
      </p:sp>
      <p:pic>
        <p:nvPicPr>
          <p:cNvPr id="6" name="Picture 5" descr="A picture containing person, building, indoor, ground&#10;&#10;Description automatically generated">
            <a:extLst>
              <a:ext uri="{FF2B5EF4-FFF2-40B4-BE49-F238E27FC236}">
                <a16:creationId xmlns:a16="http://schemas.microsoft.com/office/drawing/2014/main" xmlns="" id="{74CB2C66-D8F0-7340-B4C5-588BCA12088F}"/>
              </a:ext>
            </a:extLst>
          </p:cNvPr>
          <p:cNvPicPr>
            <a:picLocks noChangeAspect="1"/>
          </p:cNvPicPr>
          <p:nvPr/>
        </p:nvPicPr>
        <p:blipFill>
          <a:blip r:embed="rId2"/>
          <a:stretch>
            <a:fillRect/>
          </a:stretch>
        </p:blipFill>
        <p:spPr>
          <a:xfrm>
            <a:off x="334310" y="5030304"/>
            <a:ext cx="1231900" cy="1549400"/>
          </a:xfrm>
          <a:prstGeom prst="rect">
            <a:avLst/>
          </a:prstGeom>
          <a:scene3d>
            <a:camera prst="orthographicFront">
              <a:rot lat="0" lon="10799999" rev="0"/>
            </a:camera>
            <a:lightRig rig="threePt" dir="t"/>
          </a:scene3d>
        </p:spPr>
      </p:pic>
    </p:spTree>
    <p:extLst>
      <p:ext uri="{BB962C8B-B14F-4D97-AF65-F5344CB8AC3E}">
        <p14:creationId xmlns:p14="http://schemas.microsoft.com/office/powerpoint/2010/main" val="65978941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1787</TotalTime>
  <Words>3581</Words>
  <Application>Microsoft Office PowerPoint</Application>
  <PresentationFormat>Widescreen</PresentationFormat>
  <Paragraphs>210</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Arial Rounded MT Bold</vt:lpstr>
      <vt:lpstr>Century Gothic</vt:lpstr>
      <vt:lpstr>Wingdings</vt:lpstr>
      <vt:lpstr>Wingdings 3</vt:lpstr>
      <vt:lpstr>Wisp</vt:lpstr>
      <vt:lpstr>   The Nature of Spiritual Assistance to the Secular Franciscan Order: </vt:lpstr>
      <vt:lpstr>The Nature of Spiritual Assistance to the Secular Franciscan Order: </vt:lpstr>
      <vt:lpstr>The Nature of Spiritual Assistance</vt:lpstr>
      <vt:lpstr>The Nature of Spiritual Assistance</vt:lpstr>
      <vt:lpstr>The Nature of Spiritual Assistance</vt:lpstr>
      <vt:lpstr>The Nature of Spiritual Assistance</vt:lpstr>
      <vt:lpstr>The Nature of Spiritual Assistance</vt:lpstr>
      <vt:lpstr>The Nature of Spiritual Assistance</vt:lpstr>
      <vt:lpstr>The Nature of Spiritual Assistance</vt:lpstr>
      <vt:lpstr>The Nature of Spiritual Assistance</vt:lpstr>
      <vt:lpstr>The Nature of Spiritual Assistance</vt:lpstr>
      <vt:lpstr>The Nature of Spiritual Assistance</vt:lpstr>
      <vt:lpstr>The Nature of Spiritual Assistance</vt:lpstr>
      <vt:lpstr>The Nature of Spiritual Assistance</vt:lpstr>
      <vt:lpstr>The Nature of Spiritual Assistance</vt:lpstr>
      <vt:lpstr>The Nature of Spiritual Assistance</vt:lpstr>
      <vt:lpstr>The Nature of Spiritual Assistance</vt:lpstr>
      <vt:lpstr>The Nature of Spiritual Assistance</vt:lpstr>
      <vt:lpstr>The Nature of Spiritual Assistance</vt:lpstr>
      <vt:lpstr>The Nature of Spiritual Assistance</vt:lpstr>
      <vt:lpstr>The Nature of Spiritual Assistance</vt:lpstr>
      <vt:lpstr>The Nature of Spiritual Assistance</vt:lpstr>
      <vt:lpstr>The Nature of Spiritual Assistance</vt:lpstr>
      <vt:lpstr>The Nature of Spiritual Assistance</vt:lpstr>
      <vt:lpstr>The Nature of Spiritual Assistance</vt:lpstr>
      <vt:lpstr>The Nature of Spiritual Assistance</vt:lpstr>
      <vt:lpstr>The Nature of Spiritual Assistance</vt:lpstr>
      <vt:lpstr>The Nature of Spiritual Assistance</vt:lpstr>
      <vt:lpstr>The Nature of Spiritual Assistance</vt:lpstr>
      <vt:lpstr>The Nature of Spiritual Assistance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Secular Franciscan Order:  An Appropriate Lay Vocation</dc:title>
  <dc:creator>Michael J. Higgins</dc:creator>
  <cp:lastModifiedBy>Miriam Kennedy</cp:lastModifiedBy>
  <cp:revision>71</cp:revision>
  <dcterms:created xsi:type="dcterms:W3CDTF">2019-02-28T22:47:03Z</dcterms:created>
  <dcterms:modified xsi:type="dcterms:W3CDTF">2019-08-31T17:04:40Z</dcterms:modified>
</cp:coreProperties>
</file>