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8" r:id="rId3"/>
    <p:sldId id="257" r:id="rId4"/>
    <p:sldId id="272" r:id="rId5"/>
    <p:sldId id="270" r:id="rId6"/>
    <p:sldId id="273" r:id="rId7"/>
    <p:sldId id="259" r:id="rId8"/>
    <p:sldId id="274" r:id="rId9"/>
    <p:sldId id="271" r:id="rId10"/>
    <p:sldId id="266" r:id="rId11"/>
    <p:sldId id="269" r:id="rId12"/>
    <p:sldId id="260" r:id="rId13"/>
    <p:sldId id="267" r:id="rId14"/>
    <p:sldId id="264" r:id="rId15"/>
    <p:sldId id="262" r:id="rId16"/>
    <p:sldId id="263"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dirty="0"/>
          </a:p>
        </p:txBody>
      </p:sp>
      <p:sp>
        <p:nvSpPr>
          <p:cNvPr id="5" name="Footer Placeholder 4">
            <a:extLst>
              <a:ext uri="{FF2B5EF4-FFF2-40B4-BE49-F238E27FC236}">
                <a16:creationId xmlns=""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806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5" name="Footer Placeholder 4">
            <a:extLst>
              <a:ext uri="{FF2B5EF4-FFF2-40B4-BE49-F238E27FC236}">
                <a16:creationId xmlns=""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6158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5" name="Footer Placeholder 4">
            <a:extLst>
              <a:ext uri="{FF2B5EF4-FFF2-40B4-BE49-F238E27FC236}">
                <a16:creationId xmlns=""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6121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5" name="Footer Placeholder 4">
            <a:extLst>
              <a:ext uri="{FF2B5EF4-FFF2-40B4-BE49-F238E27FC236}">
                <a16:creationId xmlns=""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628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5" name="Footer Placeholder 4">
            <a:extLst>
              <a:ext uri="{FF2B5EF4-FFF2-40B4-BE49-F238E27FC236}">
                <a16:creationId xmlns=""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7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6" name="Footer Placeholder 5">
            <a:extLst>
              <a:ext uri="{FF2B5EF4-FFF2-40B4-BE49-F238E27FC236}">
                <a16:creationId xmlns=""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3874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8" name="Footer Placeholder 7">
            <a:extLst>
              <a:ext uri="{FF2B5EF4-FFF2-40B4-BE49-F238E27FC236}">
                <a16:creationId xmlns=""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2650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4" name="Footer Placeholder 3">
            <a:extLst>
              <a:ext uri="{FF2B5EF4-FFF2-40B4-BE49-F238E27FC236}">
                <a16:creationId xmlns=""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9120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3" name="Footer Placeholder 2">
            <a:extLst>
              <a:ext uri="{FF2B5EF4-FFF2-40B4-BE49-F238E27FC236}">
                <a16:creationId xmlns=""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4000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6" name="Footer Placeholder 5">
            <a:extLst>
              <a:ext uri="{FF2B5EF4-FFF2-40B4-BE49-F238E27FC236}">
                <a16:creationId xmlns=""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7860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10/20/2023</a:t>
            </a:fld>
            <a:endParaRPr lang="en-US"/>
          </a:p>
        </p:txBody>
      </p:sp>
      <p:sp>
        <p:nvSpPr>
          <p:cNvPr id="6" name="Footer Placeholder 5">
            <a:extLst>
              <a:ext uri="{FF2B5EF4-FFF2-40B4-BE49-F238E27FC236}">
                <a16:creationId xmlns=""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2283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10/20/2023</a:t>
            </a:fld>
            <a:endParaRPr lang="en-US" dirty="0"/>
          </a:p>
        </p:txBody>
      </p:sp>
      <p:sp>
        <p:nvSpPr>
          <p:cNvPr id="5" name="Footer Placeholder 4">
            <a:extLst>
              <a:ext uri="{FF2B5EF4-FFF2-40B4-BE49-F238E27FC236}">
                <a16:creationId xmlns=""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67343615"/>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4AFFC13-EBB9-C36F-6009-91ECCA116C0B}"/>
              </a:ext>
            </a:extLst>
          </p:cNvPr>
          <p:cNvSpPr>
            <a:spLocks noGrp="1"/>
          </p:cNvSpPr>
          <p:nvPr>
            <p:ph type="ctrTitle"/>
          </p:nvPr>
        </p:nvSpPr>
        <p:spPr>
          <a:xfrm>
            <a:off x="7333861" y="1922107"/>
            <a:ext cx="4317151" cy="1768761"/>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CELEBRATING</a:t>
            </a:r>
            <a:br>
              <a:rPr lang="en-US" b="1" dirty="0">
                <a:latin typeface="Roboto" panose="02000000000000000000" pitchFamily="2" charset="0"/>
                <a:ea typeface="Roboto" panose="02000000000000000000" pitchFamily="2" charset="0"/>
                <a:cs typeface="Roboto" panose="02000000000000000000" pitchFamily="2" charset="0"/>
              </a:rPr>
            </a:br>
            <a:r>
              <a:rPr lang="en-US" b="1" dirty="0">
                <a:latin typeface="Roboto" panose="02000000000000000000" pitchFamily="2" charset="0"/>
                <a:ea typeface="Roboto" panose="02000000000000000000" pitchFamily="2" charset="0"/>
                <a:cs typeface="Roboto" panose="02000000000000000000" pitchFamily="2" charset="0"/>
              </a:rPr>
              <a:t>CHRISTMAS AT GRECCIO</a:t>
            </a:r>
            <a:br>
              <a:rPr lang="en-US" b="1" dirty="0">
                <a:latin typeface="Roboto" panose="02000000000000000000" pitchFamily="2" charset="0"/>
                <a:ea typeface="Roboto" panose="02000000000000000000" pitchFamily="2" charset="0"/>
                <a:cs typeface="Roboto" panose="02000000000000000000" pitchFamily="2" charset="0"/>
              </a:rPr>
            </a:br>
            <a:r>
              <a:rPr lang="en-US" b="1" dirty="0">
                <a:latin typeface="Roboto" panose="02000000000000000000" pitchFamily="2" charset="0"/>
                <a:ea typeface="Roboto" panose="02000000000000000000" pitchFamily="2" charset="0"/>
                <a:cs typeface="Roboto" panose="02000000000000000000" pitchFamily="2" charset="0"/>
              </a:rPr>
              <a:t>1223-2023</a:t>
            </a:r>
          </a:p>
        </p:txBody>
      </p:sp>
      <p:pic>
        <p:nvPicPr>
          <p:cNvPr id="1026" name="Picture 2" descr="Image result for Greccio Image Nativity Scene">
            <a:extLst>
              <a:ext uri="{FF2B5EF4-FFF2-40B4-BE49-F238E27FC236}">
                <a16:creationId xmlns="" xmlns:a16="http://schemas.microsoft.com/office/drawing/2014/main" id="{4BD8EACC-6646-EF21-4FDC-ACA3412FA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 b="1169"/>
          <a:stretch/>
        </p:blipFill>
        <p:spPr bwMode="auto">
          <a:xfrm>
            <a:off x="540988" y="540000"/>
            <a:ext cx="6671025" cy="5778000"/>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 xmlns:a16="http://schemas.microsoft.com/office/drawing/2014/main" id="{9E7C23BC-DAA6-40E1-8166-B8C4439D143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E562151B-3812-3D01-0FF4-A11E799C66EC}"/>
              </a:ext>
            </a:extLst>
          </p:cNvPr>
          <p:cNvSpPr>
            <a:spLocks noGrp="1"/>
          </p:cNvSpPr>
          <p:nvPr>
            <p:ph type="subTitle" idx="1"/>
          </p:nvPr>
        </p:nvSpPr>
        <p:spPr>
          <a:xfrm>
            <a:off x="-4021731" y="7896225"/>
            <a:ext cx="21119753" cy="2580454"/>
          </a:xfrm>
        </p:spPr>
        <p:txBody>
          <a:bodyPr/>
          <a:lstStyle/>
          <a:p>
            <a:endParaRPr lang="en-US" dirty="0"/>
          </a:p>
        </p:txBody>
      </p:sp>
    </p:spTree>
    <p:extLst>
      <p:ext uri="{BB962C8B-B14F-4D97-AF65-F5344CB8AC3E}">
        <p14:creationId xmlns:p14="http://schemas.microsoft.com/office/powerpoint/2010/main" val="19692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622A021-2A9B-F1F2-8180-D506FEE4A365}"/>
              </a:ext>
            </a:extLst>
          </p:cNvPr>
          <p:cNvSpPr txBox="1"/>
          <p:nvPr/>
        </p:nvSpPr>
        <p:spPr>
          <a:xfrm>
            <a:off x="312626" y="630734"/>
            <a:ext cx="6270172" cy="5339923"/>
          </a:xfrm>
          <a:prstGeom prst="rect">
            <a:avLst/>
          </a:prstGeom>
          <a:noFill/>
        </p:spPr>
        <p:txBody>
          <a:bodyPr wrap="square" rtlCol="0">
            <a:spAutoFit/>
          </a:bodyPr>
          <a:lstStyle/>
          <a:p>
            <a:pPr>
              <a:lnSpc>
                <a:spcPct val="107000"/>
              </a:lnSpc>
              <a:spcAft>
                <a:spcPts val="800"/>
              </a:spcAft>
            </a:pPr>
            <a:r>
              <a:rPr lang="en-US" sz="2000" b="1" i="1" dirty="0">
                <a:effectLst/>
                <a:latin typeface="Roboto" panose="02000000000000000000" pitchFamily="2" charset="0"/>
                <a:ea typeface="Roboto" panose="02000000000000000000" pitchFamily="2" charset="0"/>
                <a:cs typeface="Roboto" panose="02000000000000000000" pitchFamily="2" charset="0"/>
              </a:rPr>
              <a:t>You/the heart</a:t>
            </a:r>
            <a:r>
              <a:rPr lang="en-US" sz="2000" b="1" i="1" dirty="0">
                <a:latin typeface="Roboto" panose="02000000000000000000" pitchFamily="2" charset="0"/>
                <a:ea typeface="Roboto" panose="02000000000000000000" pitchFamily="2" charset="0"/>
                <a:cs typeface="Roboto" panose="02000000000000000000" pitchFamily="2" charset="0"/>
              </a:rPr>
              <a:t> - </a:t>
            </a:r>
            <a:r>
              <a:rPr lang="en-US" sz="2000" b="1" dirty="0">
                <a:effectLst/>
                <a:latin typeface="Roboto" panose="02000000000000000000" pitchFamily="2" charset="0"/>
                <a:ea typeface="Roboto" panose="02000000000000000000" pitchFamily="2" charset="0"/>
                <a:cs typeface="Roboto" panose="02000000000000000000" pitchFamily="2" charset="0"/>
              </a:rPr>
              <a:t>is the stable/animal shelter where Jesus wants to be born. I know you are far from perfect and will provide minimum shelter from the world outside, but My original home was in a similar state.  The openness of the animal shelter was important – it provided easy access between Me and the world – I wanted nothing to keep us apart.</a:t>
            </a:r>
          </a:p>
          <a:p>
            <a:pPr>
              <a:lnSpc>
                <a:spcPct val="107000"/>
              </a:lnSpc>
              <a:spcAft>
                <a:spcPts val="800"/>
              </a:spcAft>
            </a:pPr>
            <a:endParaRPr lang="en-US" sz="2000" b="1" dirty="0">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800"/>
              </a:spcAft>
            </a:pPr>
            <a:r>
              <a:rPr lang="en-US" sz="2000" b="1" dirty="0">
                <a:effectLst/>
                <a:latin typeface="Roboto" panose="02000000000000000000" pitchFamily="2" charset="0"/>
                <a:ea typeface="Roboto" panose="02000000000000000000" pitchFamily="2" charset="0"/>
                <a:cs typeface="Roboto" panose="02000000000000000000" pitchFamily="2" charset="0"/>
              </a:rPr>
              <a:t>The </a:t>
            </a:r>
            <a:r>
              <a:rPr lang="en-US" sz="2000" b="1" i="1" dirty="0">
                <a:effectLst/>
                <a:latin typeface="Roboto" panose="02000000000000000000" pitchFamily="2" charset="0"/>
                <a:ea typeface="Roboto" panose="02000000000000000000" pitchFamily="2" charset="0"/>
                <a:cs typeface="Roboto" panose="02000000000000000000" pitchFamily="2" charset="0"/>
              </a:rPr>
              <a:t>Ox</a:t>
            </a:r>
            <a:r>
              <a:rPr lang="en-US" sz="2000" b="1" i="1" dirty="0">
                <a:latin typeface="Roboto" panose="02000000000000000000" pitchFamily="2" charset="0"/>
                <a:ea typeface="Roboto" panose="02000000000000000000" pitchFamily="2" charset="0"/>
                <a:cs typeface="Roboto" panose="02000000000000000000" pitchFamily="2" charset="0"/>
              </a:rPr>
              <a:t> - </a:t>
            </a:r>
            <a:r>
              <a:rPr lang="en-US" sz="2000" b="1" dirty="0">
                <a:effectLst/>
                <a:latin typeface="Roboto" panose="02000000000000000000" pitchFamily="2" charset="0"/>
                <a:ea typeface="Roboto" panose="02000000000000000000" pitchFamily="2" charset="0"/>
                <a:cs typeface="Roboto" panose="02000000000000000000" pitchFamily="2" charset="0"/>
              </a:rPr>
              <a:t>represents the everyday mundane burdens/chores of your life that you carry in your heart</a:t>
            </a:r>
            <a:r>
              <a:rPr lang="en-US" sz="2000" b="1" dirty="0" smtClean="0">
                <a:effectLst/>
                <a:latin typeface="Roboto" panose="02000000000000000000" pitchFamily="2" charset="0"/>
                <a:ea typeface="Roboto" panose="02000000000000000000" pitchFamily="2" charset="0"/>
                <a:cs typeface="Roboto" panose="02000000000000000000" pitchFamily="2" charset="0"/>
              </a:rPr>
              <a:t>.</a:t>
            </a:r>
            <a:endParaRPr lang="en-US" sz="2000" b="1" dirty="0">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endParaRPr lang="en-US" sz="2000" dirty="0">
              <a:effectLs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Image result for Empty Stables With Manger For Nativity Scenes">
            <a:extLst>
              <a:ext uri="{FF2B5EF4-FFF2-40B4-BE49-F238E27FC236}">
                <a16:creationId xmlns="" xmlns:a16="http://schemas.microsoft.com/office/drawing/2014/main" id="{D631B03C-A5F2-381B-008B-33BC3F6C1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759" y="607594"/>
            <a:ext cx="3456763" cy="2520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anding ox with knap sacks in empty manger">
            <a:extLst>
              <a:ext uri="{FF2B5EF4-FFF2-40B4-BE49-F238E27FC236}">
                <a16:creationId xmlns="" xmlns:a16="http://schemas.microsoft.com/office/drawing/2014/main" id="{55E44F6A-60D1-DD9F-ACF6-622FE0F44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759" y="3879241"/>
            <a:ext cx="3438918" cy="226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3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C37AA0C-CE83-4669-531D-8376A74F9AE7}"/>
              </a:ext>
            </a:extLst>
          </p:cNvPr>
          <p:cNvSpPr txBox="1"/>
          <p:nvPr/>
        </p:nvSpPr>
        <p:spPr>
          <a:xfrm>
            <a:off x="622738" y="97810"/>
            <a:ext cx="6542689" cy="6657207"/>
          </a:xfrm>
          <a:prstGeom prst="rect">
            <a:avLst/>
          </a:prstGeom>
          <a:noFill/>
        </p:spPr>
        <p:txBody>
          <a:bodyPr wrap="square">
            <a:spAutoFit/>
          </a:bodyPr>
          <a:lstStyle/>
          <a:p>
            <a:pPr marL="0" marR="0">
              <a:lnSpc>
                <a:spcPct val="107000"/>
              </a:lnSpc>
              <a:spcBef>
                <a:spcPts val="0"/>
              </a:spcBef>
              <a:spcAft>
                <a:spcPts val="800"/>
              </a:spcAft>
            </a:pPr>
            <a:endParaRPr lang="en-US" sz="2000" b="1"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000" b="1" dirty="0">
                <a:effectLst/>
                <a:latin typeface="Roboto" panose="02000000000000000000" pitchFamily="2" charset="0"/>
                <a:ea typeface="Roboto" panose="02000000000000000000" pitchFamily="2" charset="0"/>
                <a:cs typeface="Roboto" panose="02000000000000000000" pitchFamily="2" charset="0"/>
              </a:rPr>
              <a:t>The </a:t>
            </a:r>
            <a:r>
              <a:rPr lang="en-US" sz="2000" b="1" i="1" dirty="0">
                <a:effectLst/>
                <a:latin typeface="Roboto" panose="02000000000000000000" pitchFamily="2" charset="0"/>
                <a:ea typeface="Roboto" panose="02000000000000000000" pitchFamily="2" charset="0"/>
                <a:cs typeface="Roboto" panose="02000000000000000000" pitchFamily="2" charset="0"/>
              </a:rPr>
              <a:t>Donkey - </a:t>
            </a:r>
            <a:r>
              <a:rPr lang="en-US" sz="2000" b="1" dirty="0">
                <a:effectLst/>
                <a:latin typeface="Roboto" panose="02000000000000000000" pitchFamily="2" charset="0"/>
                <a:ea typeface="Roboto" panose="02000000000000000000" pitchFamily="2" charset="0"/>
                <a:cs typeface="Roboto" panose="02000000000000000000" pitchFamily="2" charset="0"/>
              </a:rPr>
              <a:t>because he carried Mary &amp; Baby Jesus from Nazareth to Bethlehem &amp; from there to Egypt, represents the spiritual/religious portion of your life carried in your heart.  I want so much to be a part of your whole life – not just the spiritual/religious</a:t>
            </a:r>
            <a:r>
              <a:rPr lang="en-US" sz="2000" b="1" dirty="0" smtClean="0">
                <a:effectLst/>
                <a:latin typeface="Roboto" panose="02000000000000000000" pitchFamily="2" charset="0"/>
                <a:ea typeface="Roboto" panose="02000000000000000000" pitchFamily="2" charset="0"/>
                <a:cs typeface="Roboto" panose="02000000000000000000" pitchFamily="2" charset="0"/>
              </a:rPr>
              <a:t>.</a:t>
            </a:r>
            <a:endParaRPr lang="en-US" sz="2000" b="1"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000" b="1" dirty="0">
                <a:effectLst/>
                <a:latin typeface="Roboto" panose="02000000000000000000" pitchFamily="2" charset="0"/>
                <a:ea typeface="Roboto" panose="02000000000000000000" pitchFamily="2" charset="0"/>
                <a:cs typeface="Roboto" panose="02000000000000000000" pitchFamily="2" charset="0"/>
              </a:rPr>
              <a:t>The </a:t>
            </a:r>
            <a:r>
              <a:rPr lang="en-US" sz="2000" b="1" i="1" dirty="0">
                <a:effectLst/>
                <a:latin typeface="Roboto" panose="02000000000000000000" pitchFamily="2" charset="0"/>
                <a:ea typeface="Roboto" panose="02000000000000000000" pitchFamily="2" charset="0"/>
                <a:cs typeface="Roboto" panose="02000000000000000000" pitchFamily="2" charset="0"/>
              </a:rPr>
              <a:t>straw/hay</a:t>
            </a:r>
            <a:r>
              <a:rPr lang="en-US" sz="2000" b="1" i="1" dirty="0">
                <a:latin typeface="Roboto" panose="02000000000000000000" pitchFamily="2" charset="0"/>
                <a:ea typeface="Roboto" panose="02000000000000000000" pitchFamily="2" charset="0"/>
                <a:cs typeface="Roboto" panose="02000000000000000000" pitchFamily="2" charset="0"/>
              </a:rPr>
              <a:t> - </a:t>
            </a:r>
            <a:r>
              <a:rPr lang="en-US" sz="2000" b="1" dirty="0">
                <a:effectLst/>
                <a:latin typeface="Roboto" panose="02000000000000000000" pitchFamily="2" charset="0"/>
                <a:ea typeface="Roboto" panose="02000000000000000000" pitchFamily="2" charset="0"/>
                <a:cs typeface="Roboto" panose="02000000000000000000" pitchFamily="2" charset="0"/>
              </a:rPr>
              <a:t>My original bed, provided food &amp; bedding for the animals &amp; stuffed mattresses and had other uses for the humans.  </a:t>
            </a:r>
            <a:r>
              <a:rPr lang="en-US" sz="2000" b="1" i="1" dirty="0">
                <a:effectLst/>
                <a:latin typeface="Roboto" panose="02000000000000000000" pitchFamily="2" charset="0"/>
                <a:ea typeface="Roboto" panose="02000000000000000000" pitchFamily="2" charset="0"/>
                <a:cs typeface="Roboto" panose="02000000000000000000" pitchFamily="2" charset="0"/>
              </a:rPr>
              <a:t>The bed is empty because </a:t>
            </a:r>
            <a:r>
              <a:rPr lang="en-US" sz="2000" b="1" dirty="0">
                <a:effectLst/>
                <a:latin typeface="Roboto" panose="02000000000000000000" pitchFamily="2" charset="0"/>
                <a:ea typeface="Roboto" panose="02000000000000000000" pitchFamily="2" charset="0"/>
                <a:cs typeface="Roboto" panose="02000000000000000000" pitchFamily="2" charset="0"/>
              </a:rPr>
              <a:t>I await your invitation to enter.  My great desire/My goal was, and still is, to provide for all the needs of people – the mundane, everyday “stuff” as well as the spiritual/religious portions of your life, and for the needs of all of creation. </a:t>
            </a:r>
          </a:p>
          <a:p>
            <a:pPr marL="0" marR="0">
              <a:lnSpc>
                <a:spcPct val="107000"/>
              </a:lnSpc>
              <a:spcBef>
                <a:spcPts val="0"/>
              </a:spcBef>
              <a:spcAft>
                <a:spcPts val="800"/>
              </a:spcAft>
            </a:pPr>
            <a:endParaRPr lang="en-US" sz="2000" b="1" dirty="0">
              <a:effectLst/>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Image result for Mary and Jesus on the donkey">
            <a:extLst>
              <a:ext uri="{FF2B5EF4-FFF2-40B4-BE49-F238E27FC236}">
                <a16:creationId xmlns="" xmlns:a16="http://schemas.microsoft.com/office/drawing/2014/main" id="{80BE0501-9A07-D021-F233-F13048C00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756" y="326410"/>
            <a:ext cx="3687549" cy="2834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ay and straw">
            <a:extLst>
              <a:ext uri="{FF2B5EF4-FFF2-40B4-BE49-F238E27FC236}">
                <a16:creationId xmlns="" xmlns:a16="http://schemas.microsoft.com/office/drawing/2014/main" id="{41DD0B26-EF7C-8B31-5FFE-D0A8F9AB7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755" y="3547242"/>
            <a:ext cx="3687549" cy="265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5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BCAAA2-021B-0BE1-1E0A-DD664C518F4A}"/>
              </a:ext>
            </a:extLst>
          </p:cNvPr>
          <p:cNvSpPr txBox="1"/>
          <p:nvPr/>
        </p:nvSpPr>
        <p:spPr>
          <a:xfrm>
            <a:off x="1546412" y="258901"/>
            <a:ext cx="9099176" cy="6340197"/>
          </a:xfrm>
          <a:prstGeom prst="rect">
            <a:avLst/>
          </a:prstGeom>
          <a:noFill/>
        </p:spPr>
        <p:txBody>
          <a:bodyPr wrap="square" rtlCol="0">
            <a:spAutoFit/>
          </a:bodyPr>
          <a:lstStyle/>
          <a:p>
            <a:pPr algn="ctr"/>
            <a:r>
              <a:rPr lang="en-US" sz="2800" b="1" u="sng" dirty="0">
                <a:latin typeface="Roboto" panose="02000000000000000000" pitchFamily="2" charset="0"/>
                <a:ea typeface="Roboto" panose="02000000000000000000" pitchFamily="2" charset="0"/>
                <a:cs typeface="Roboto" panose="02000000000000000000" pitchFamily="2" charset="0"/>
              </a:rPr>
              <a:t>CONTEMPLATE…</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How well do we understand the connection between humanity and Divinity?</a:t>
            </a:r>
          </a:p>
          <a:p>
            <a:endParaRPr lang="en-US" sz="24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Do we appreciate the great act of humility that Jesus exercised for our salvation?</a:t>
            </a:r>
          </a:p>
          <a:p>
            <a:endParaRPr lang="en-US" sz="24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How can we meditate, like Francis did, on both the Incarnation and the Passion at the same time?</a:t>
            </a:r>
          </a:p>
          <a:p>
            <a:endParaRPr lang="en-US" sz="24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What actions can we take to show humility in our lives as Franciscans?</a:t>
            </a:r>
          </a:p>
          <a:p>
            <a:endParaRPr lang="en-US" dirty="0"/>
          </a:p>
        </p:txBody>
      </p:sp>
    </p:spTree>
    <p:extLst>
      <p:ext uri="{BB962C8B-B14F-4D97-AF65-F5344CB8AC3E}">
        <p14:creationId xmlns:p14="http://schemas.microsoft.com/office/powerpoint/2010/main" val="108891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208FC8-7D86-0649-4DA6-095031BE4CCE}"/>
              </a:ext>
            </a:extLst>
          </p:cNvPr>
          <p:cNvSpPr txBox="1"/>
          <p:nvPr/>
        </p:nvSpPr>
        <p:spPr>
          <a:xfrm>
            <a:off x="752474" y="676275"/>
            <a:ext cx="10649533" cy="4513672"/>
          </a:xfrm>
          <a:prstGeom prst="rect">
            <a:avLst/>
          </a:prstGeom>
          <a:noFill/>
        </p:spPr>
        <p:txBody>
          <a:bodyPr wrap="square">
            <a:spAutoFit/>
          </a:bodyPr>
          <a:lstStyle/>
          <a:p>
            <a:pPr algn="ctr">
              <a:lnSpc>
                <a:spcPct val="107000"/>
              </a:lnSpc>
              <a:spcAft>
                <a:spcPts val="800"/>
              </a:spcAft>
            </a:pPr>
            <a:r>
              <a:rPr lang="en-US" sz="2800" b="1" u="sng" dirty="0">
                <a:latin typeface="Roboto" panose="02000000000000000000" pitchFamily="2" charset="0"/>
                <a:ea typeface="Roboto" panose="02000000000000000000" pitchFamily="2" charset="0"/>
                <a:cs typeface="Roboto" panose="02000000000000000000" pitchFamily="2" charset="0"/>
              </a:rPr>
              <a:t>SOMETHING TO THINK ABOUT:  WHERE DO WE GO FROM HERE?</a:t>
            </a:r>
          </a:p>
          <a:p>
            <a:pPr marL="0" marR="0">
              <a:lnSpc>
                <a:spcPct val="107000"/>
              </a:lnSpc>
              <a:spcBef>
                <a:spcPts val="0"/>
              </a:spcBef>
              <a:spcAft>
                <a:spcPts val="800"/>
              </a:spcAft>
            </a:pPr>
            <a:endParaRPr lang="en-US" sz="2400" b="1"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Will you invite Me in?</a:t>
            </a:r>
            <a:endParaRPr lang="en-US" sz="2400" b="1" dirty="0">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Will you ask Me to stay with you every day for the rest of your life?</a:t>
            </a:r>
          </a:p>
          <a:p>
            <a:pPr marL="0" marR="0">
              <a:lnSpc>
                <a:spcPct val="107000"/>
              </a:lnSpc>
              <a:spcBef>
                <a:spcPts val="0"/>
              </a:spcBef>
              <a:spcAft>
                <a:spcPts val="800"/>
              </a:spcAft>
            </a:pPr>
            <a:endParaRPr lang="en-US" sz="2400" b="1" dirty="0">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Will you bring Me to others that I may provide for their needs, too?</a:t>
            </a:r>
            <a:endParaRPr lang="en-US" sz="2400" dirty="0">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9182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111C3D2-2C11-E694-0EC3-A4E7EF098762}"/>
              </a:ext>
            </a:extLst>
          </p:cNvPr>
          <p:cNvSpPr txBox="1"/>
          <p:nvPr/>
        </p:nvSpPr>
        <p:spPr>
          <a:xfrm>
            <a:off x="354562" y="223935"/>
            <a:ext cx="11398631" cy="6901889"/>
          </a:xfrm>
          <a:prstGeom prst="rect">
            <a:avLst/>
          </a:prstGeom>
          <a:noFill/>
        </p:spPr>
        <p:txBody>
          <a:bodyPr wrap="square" rtlCol="0">
            <a:spAutoFit/>
          </a:bodyPr>
          <a:lstStyle/>
          <a:p>
            <a:pPr marL="0" marR="0" algn="ctr" fontAlgn="base">
              <a:spcBef>
                <a:spcPts val="0"/>
              </a:spcBef>
              <a:spcAft>
                <a:spcPts val="2100"/>
              </a:spcAft>
            </a:pPr>
            <a:r>
              <a:rPr lang="en-US" sz="2000" b="1" u="sng" dirty="0">
                <a:latin typeface="Roboto" panose="02000000000000000000" pitchFamily="2" charset="0"/>
                <a:ea typeface="Roboto" panose="02000000000000000000" pitchFamily="2" charset="0"/>
                <a:cs typeface="Roboto" panose="02000000000000000000" pitchFamily="2" charset="0"/>
              </a:rPr>
              <a:t>CLOSING PRAYER </a:t>
            </a:r>
            <a:r>
              <a:rPr lang="en-US" sz="1600" b="1" u="sng" dirty="0">
                <a:latin typeface="Roboto" panose="02000000000000000000" pitchFamily="2" charset="0"/>
                <a:ea typeface="Roboto" panose="02000000000000000000" pitchFamily="2" charset="0"/>
                <a:cs typeface="Roboto" panose="02000000000000000000" pitchFamily="2" charset="0"/>
              </a:rPr>
              <a:t>(adapted from Guideposts – Author: Bob Hostetler)</a:t>
            </a:r>
          </a:p>
          <a:p>
            <a:pPr marL="0" marR="0"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“Lord, make this home a place that welcomes </a:t>
            </a:r>
            <a:r>
              <a:rPr lang="en-US" sz="1900" b="1" dirty="0" smtClean="0">
                <a:latin typeface="Roboto" panose="02000000000000000000" pitchFamily="2" charset="0"/>
                <a:ea typeface="Roboto" panose="02000000000000000000" pitchFamily="2" charset="0"/>
                <a:cs typeface="Roboto" panose="02000000000000000000" pitchFamily="2" charset="0"/>
              </a:rPr>
              <a:t>You </a:t>
            </a:r>
            <a:r>
              <a:rPr lang="en-US" sz="1900" b="1" dirty="0">
                <a:latin typeface="Roboto" panose="02000000000000000000" pitchFamily="2" charset="0"/>
                <a:ea typeface="Roboto" panose="02000000000000000000" pitchFamily="2" charset="0"/>
                <a:cs typeface="Roboto" panose="02000000000000000000" pitchFamily="2" charset="0"/>
              </a:rPr>
              <a:t>and exalts </a:t>
            </a:r>
            <a:r>
              <a:rPr lang="en-US" sz="1900" b="1" dirty="0" smtClean="0">
                <a:latin typeface="Roboto" panose="02000000000000000000" pitchFamily="2" charset="0"/>
                <a:ea typeface="Roboto" panose="02000000000000000000" pitchFamily="2" charset="0"/>
                <a:cs typeface="Roboto" panose="02000000000000000000" pitchFamily="2" charset="0"/>
              </a:rPr>
              <a:t>You</a:t>
            </a:r>
            <a:r>
              <a:rPr lang="en-US" sz="1900" b="1" dirty="0">
                <a:latin typeface="Roboto" panose="02000000000000000000" pitchFamily="2" charset="0"/>
                <a:ea typeface="Roboto" panose="02000000000000000000" pitchFamily="2" charset="0"/>
                <a:cs typeface="Roboto" panose="02000000000000000000" pitchFamily="2" charset="0"/>
              </a:rPr>
              <a:t>.”</a:t>
            </a:r>
          </a:p>
          <a:p>
            <a:pPr marL="0" marR="0"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“Jesus, let humility—like that of </a:t>
            </a:r>
            <a:r>
              <a:rPr lang="en-US" sz="1900" b="1" dirty="0" smtClean="0">
                <a:latin typeface="Roboto" panose="02000000000000000000" pitchFamily="2" charset="0"/>
                <a:ea typeface="Roboto" panose="02000000000000000000" pitchFamily="2" charset="0"/>
                <a:cs typeface="Roboto" panose="02000000000000000000" pitchFamily="2" charset="0"/>
              </a:rPr>
              <a:t>Your </a:t>
            </a:r>
            <a:r>
              <a:rPr lang="en-US" sz="1900" b="1" dirty="0">
                <a:latin typeface="Roboto" panose="02000000000000000000" pitchFamily="2" charset="0"/>
                <a:ea typeface="Roboto" panose="02000000000000000000" pitchFamily="2" charset="0"/>
                <a:cs typeface="Roboto" panose="02000000000000000000" pitchFamily="2" charset="0"/>
              </a:rPr>
              <a:t>surroundings at </a:t>
            </a:r>
            <a:r>
              <a:rPr lang="en-US" sz="1900" b="1" dirty="0" smtClean="0">
                <a:latin typeface="Roboto" panose="02000000000000000000" pitchFamily="2" charset="0"/>
                <a:ea typeface="Roboto" panose="02000000000000000000" pitchFamily="2" charset="0"/>
                <a:cs typeface="Roboto" panose="02000000000000000000" pitchFamily="2" charset="0"/>
              </a:rPr>
              <a:t>Your birth — be </a:t>
            </a:r>
            <a:r>
              <a:rPr lang="en-US" sz="1900" b="1" dirty="0">
                <a:latin typeface="Roboto" panose="02000000000000000000" pitchFamily="2" charset="0"/>
                <a:ea typeface="Roboto" panose="02000000000000000000" pitchFamily="2" charset="0"/>
                <a:cs typeface="Roboto" panose="02000000000000000000" pitchFamily="2" charset="0"/>
              </a:rPr>
              <a:t>a characteristic of my life.”</a:t>
            </a:r>
          </a:p>
          <a:p>
            <a:pPr marL="0" marR="0"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“As Mary prayed and Joseph exemplified, let it be to me according to </a:t>
            </a:r>
            <a:r>
              <a:rPr lang="en-US" sz="1900" b="1" dirty="0" smtClean="0">
                <a:latin typeface="Roboto" panose="02000000000000000000" pitchFamily="2" charset="0"/>
                <a:ea typeface="Roboto" panose="02000000000000000000" pitchFamily="2" charset="0"/>
                <a:cs typeface="Roboto" panose="02000000000000000000" pitchFamily="2" charset="0"/>
              </a:rPr>
              <a:t>Your </a:t>
            </a:r>
            <a:r>
              <a:rPr lang="en-US" sz="1900" b="1" dirty="0">
                <a:latin typeface="Roboto" panose="02000000000000000000" pitchFamily="2" charset="0"/>
                <a:ea typeface="Roboto" panose="02000000000000000000" pitchFamily="2" charset="0"/>
                <a:cs typeface="Roboto" panose="02000000000000000000" pitchFamily="2" charset="0"/>
              </a:rPr>
              <a:t>will.”</a:t>
            </a:r>
          </a:p>
          <a:p>
            <a:pPr marL="0" marR="0" algn="l"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“Gracious Christ, as </a:t>
            </a:r>
            <a:r>
              <a:rPr lang="en-US" sz="1900" b="1" dirty="0" smtClean="0">
                <a:latin typeface="Roboto" panose="02000000000000000000" pitchFamily="2" charset="0"/>
                <a:ea typeface="Roboto" panose="02000000000000000000" pitchFamily="2" charset="0"/>
                <a:cs typeface="Roboto" panose="02000000000000000000" pitchFamily="2" charset="0"/>
              </a:rPr>
              <a:t>You </a:t>
            </a:r>
            <a:r>
              <a:rPr lang="en-US" sz="1900" b="1" dirty="0">
                <a:latin typeface="Roboto" panose="02000000000000000000" pitchFamily="2" charset="0"/>
                <a:ea typeface="Roboto" panose="02000000000000000000" pitchFamily="2" charset="0"/>
                <a:cs typeface="Roboto" panose="02000000000000000000" pitchFamily="2" charset="0"/>
              </a:rPr>
              <a:t>condescended to take on human flesh, be born in a stable, and laid in a manger, please condescend to me and abide with me through this season in a special and enduring way.”</a:t>
            </a:r>
          </a:p>
          <a:p>
            <a:pPr marL="0" marR="0" algn="l"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“As the angels said, let peace on earth and goodwill toward all multiply among me and mine this Christmas season.”</a:t>
            </a:r>
          </a:p>
          <a:p>
            <a:pPr marL="0" marR="0"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“Lord, how excited those shepherds were to welcome </a:t>
            </a:r>
            <a:r>
              <a:rPr lang="en-US" sz="1900" b="1" dirty="0" smtClean="0">
                <a:latin typeface="Roboto" panose="02000000000000000000" pitchFamily="2" charset="0"/>
                <a:ea typeface="Roboto" panose="02000000000000000000" pitchFamily="2" charset="0"/>
                <a:cs typeface="Roboto" panose="02000000000000000000" pitchFamily="2" charset="0"/>
              </a:rPr>
              <a:t>You </a:t>
            </a:r>
            <a:r>
              <a:rPr lang="en-US" sz="1900" b="1" dirty="0">
                <a:latin typeface="Roboto" panose="02000000000000000000" pitchFamily="2" charset="0"/>
                <a:ea typeface="Roboto" panose="02000000000000000000" pitchFamily="2" charset="0"/>
                <a:cs typeface="Roboto" panose="02000000000000000000" pitchFamily="2" charset="0"/>
              </a:rPr>
              <a:t>and spread the news about </a:t>
            </a:r>
            <a:r>
              <a:rPr lang="en-US" sz="1900" b="1" dirty="0" smtClean="0">
                <a:latin typeface="Roboto" panose="02000000000000000000" pitchFamily="2" charset="0"/>
                <a:ea typeface="Roboto" panose="02000000000000000000" pitchFamily="2" charset="0"/>
                <a:cs typeface="Roboto" panose="02000000000000000000" pitchFamily="2" charset="0"/>
              </a:rPr>
              <a:t>You</a:t>
            </a:r>
            <a:r>
              <a:rPr lang="en-US" sz="1900" b="1" dirty="0">
                <a:latin typeface="Roboto" panose="02000000000000000000" pitchFamily="2" charset="0"/>
                <a:ea typeface="Roboto" panose="02000000000000000000" pitchFamily="2" charset="0"/>
                <a:cs typeface="Roboto" panose="02000000000000000000" pitchFamily="2" charset="0"/>
              </a:rPr>
              <a:t>. Make me like them.”</a:t>
            </a:r>
          </a:p>
          <a:p>
            <a:pPr marL="0" marR="0" algn="l" fontAlgn="base">
              <a:spcBef>
                <a:spcPts val="0"/>
              </a:spcBef>
              <a:spcAft>
                <a:spcPts val="2100"/>
              </a:spcAft>
            </a:pPr>
            <a:r>
              <a:rPr lang="en-US" sz="1900" b="1" dirty="0">
                <a:latin typeface="Roboto" panose="02000000000000000000" pitchFamily="2" charset="0"/>
                <a:ea typeface="Roboto" panose="02000000000000000000" pitchFamily="2" charset="0"/>
                <a:cs typeface="Roboto" panose="02000000000000000000" pitchFamily="2" charset="0"/>
              </a:rPr>
              <a:t>“As the magi came from afar to worship and present their gifts to </a:t>
            </a:r>
            <a:r>
              <a:rPr lang="en-US" sz="1900" b="1" dirty="0" smtClean="0">
                <a:latin typeface="Roboto" panose="02000000000000000000" pitchFamily="2" charset="0"/>
                <a:ea typeface="Roboto" panose="02000000000000000000" pitchFamily="2" charset="0"/>
                <a:cs typeface="Roboto" panose="02000000000000000000" pitchFamily="2" charset="0"/>
              </a:rPr>
              <a:t>You</a:t>
            </a:r>
            <a:r>
              <a:rPr lang="en-US" sz="1900" b="1" dirty="0">
                <a:latin typeface="Roboto" panose="02000000000000000000" pitchFamily="2" charset="0"/>
                <a:ea typeface="Roboto" panose="02000000000000000000" pitchFamily="2" charset="0"/>
                <a:cs typeface="Roboto" panose="02000000000000000000" pitchFamily="2" charset="0"/>
              </a:rPr>
              <a:t>, let my life and dedication be acceptable in </a:t>
            </a:r>
            <a:r>
              <a:rPr lang="en-US" sz="1900" b="1" dirty="0" smtClean="0">
                <a:latin typeface="Roboto" panose="02000000000000000000" pitchFamily="2" charset="0"/>
                <a:ea typeface="Roboto" panose="02000000000000000000" pitchFamily="2" charset="0"/>
                <a:cs typeface="Roboto" panose="02000000000000000000" pitchFamily="2" charset="0"/>
              </a:rPr>
              <a:t>Your </a:t>
            </a:r>
            <a:r>
              <a:rPr lang="en-US" sz="1900" b="1" dirty="0">
                <a:latin typeface="Roboto" panose="02000000000000000000" pitchFamily="2" charset="0"/>
                <a:ea typeface="Roboto" panose="02000000000000000000" pitchFamily="2" charset="0"/>
                <a:cs typeface="Roboto" panose="02000000000000000000" pitchFamily="2" charset="0"/>
              </a:rPr>
              <a:t>sight, O Lord, my strength and my redeemer.”</a:t>
            </a:r>
          </a:p>
        </p:txBody>
      </p:sp>
    </p:spTree>
    <p:extLst>
      <p:ext uri="{BB962C8B-B14F-4D97-AF65-F5344CB8AC3E}">
        <p14:creationId xmlns:p14="http://schemas.microsoft.com/office/powerpoint/2010/main" val="415750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ligious nativity scene with angels painting">
            <a:extLst>
              <a:ext uri="{FF2B5EF4-FFF2-40B4-BE49-F238E27FC236}">
                <a16:creationId xmlns="" xmlns:a16="http://schemas.microsoft.com/office/drawing/2014/main" id="{687CEB83-1A95-B838-8337-1CFB47AD1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280987"/>
            <a:ext cx="7410450" cy="6296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AE912E2-280F-A969-3643-AEADB7F1AF27}"/>
              </a:ext>
            </a:extLst>
          </p:cNvPr>
          <p:cNvSpPr txBox="1"/>
          <p:nvPr/>
        </p:nvSpPr>
        <p:spPr>
          <a:xfrm>
            <a:off x="542925" y="390525"/>
            <a:ext cx="3238499" cy="5909310"/>
          </a:xfrm>
          <a:prstGeom prst="rect">
            <a:avLst/>
          </a:prstGeom>
          <a:noFill/>
        </p:spPr>
        <p:txBody>
          <a:bodyPr wrap="square" rtlCol="0">
            <a:spAutoFit/>
          </a:bodyPr>
          <a:lstStyle/>
          <a:p>
            <a:r>
              <a:rPr lang="en-US" sz="5400" dirty="0">
                <a:latin typeface="Blackadder ITC" panose="04020505051007020D02" pitchFamily="82" charset="0"/>
              </a:rPr>
              <a:t>Glory to God in the highest!</a:t>
            </a:r>
          </a:p>
          <a:p>
            <a:endParaRPr lang="en-US" sz="5400" dirty="0">
              <a:latin typeface="Blackadder ITC" panose="04020505051007020D02" pitchFamily="82" charset="0"/>
            </a:endParaRPr>
          </a:p>
          <a:p>
            <a:r>
              <a:rPr lang="en-US" sz="5400" dirty="0">
                <a:latin typeface="Blackadder ITC" panose="04020505051007020D02" pitchFamily="82" charset="0"/>
              </a:rPr>
              <a:t>And peace to people of goodwill!</a:t>
            </a:r>
          </a:p>
        </p:txBody>
      </p:sp>
    </p:spTree>
    <p:extLst>
      <p:ext uri="{BB962C8B-B14F-4D97-AF65-F5344CB8AC3E}">
        <p14:creationId xmlns:p14="http://schemas.microsoft.com/office/powerpoint/2010/main" val="287559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 xmlns:a16="http://schemas.microsoft.com/office/drawing/2014/main" id="{DB66C9CD-6BF4-44CA-8078-0BB8190807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56" name="Straight Connector 6152">
            <a:extLst>
              <a:ext uri="{FF2B5EF4-FFF2-40B4-BE49-F238E27FC236}">
                <a16:creationId xmlns="" xmlns:a16="http://schemas.microsoft.com/office/drawing/2014/main" id="{77C6DF49-CBE3-4038-AC78-35DE4FD7C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023391"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6D06C7DD-994C-5750-8070-FFA7E388A3BB}"/>
              </a:ext>
            </a:extLst>
          </p:cNvPr>
          <p:cNvSpPr txBox="1"/>
          <p:nvPr/>
        </p:nvSpPr>
        <p:spPr>
          <a:xfrm>
            <a:off x="972466" y="883543"/>
            <a:ext cx="4641850" cy="5088257"/>
          </a:xfrm>
          <a:prstGeom prst="rect">
            <a:avLst/>
          </a:prstGeom>
        </p:spPr>
        <p:txBody>
          <a:bodyPr vert="horz" lIns="0" tIns="0" rIns="0" bIns="0" rtlCol="0" anchor="t" anchorCtr="0">
            <a:normAutofit fontScale="77500" lnSpcReduction="20000"/>
          </a:bodyPr>
          <a:lstStyle/>
          <a:p>
            <a:pPr>
              <a:lnSpc>
                <a:spcPct val="115000"/>
              </a:lnSpc>
              <a:spcAft>
                <a:spcPts val="600"/>
              </a:spcAft>
              <a:buClr>
                <a:schemeClr val="accent1">
                  <a:lumMod val="60000"/>
                  <a:lumOff val="40000"/>
                </a:schemeClr>
              </a:buClr>
            </a:pPr>
            <a:r>
              <a:rPr lang="en-US" sz="2200" b="1" u="sng"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O LITTLE TOWN OF BETHLEHEM</a:t>
            </a:r>
          </a:p>
          <a:p>
            <a:pPr>
              <a:lnSpc>
                <a:spcPct val="115000"/>
              </a:lnSpc>
              <a:spcAft>
                <a:spcPts val="600"/>
              </a:spcAft>
              <a:buClr>
                <a:schemeClr val="accent1">
                  <a:lumMod val="60000"/>
                  <a:lumOff val="40000"/>
                </a:schemeClr>
              </a:buClr>
            </a:pPr>
            <a:endParaRPr lang="en-US" sz="19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endParaRPr>
          </a:p>
          <a:p>
            <a:pPr>
              <a:lnSpc>
                <a:spcPct val="115000"/>
              </a:lnSpc>
              <a:spcAft>
                <a:spcPts val="600"/>
              </a:spcAft>
              <a:buClr>
                <a:schemeClr val="accent1">
                  <a:lumMod val="60000"/>
                  <a:lumOff val="40000"/>
                </a:schemeClr>
              </a:buClr>
            </a:pP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O little town of Bethlehem,</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How still we see thee lie.</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Above thy deep and dreamless sleep</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The silent stars go by;</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Yet in thy dark streets shineth</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The everlasting Light;</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The hopes and fears of all the years</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Are met in thee tonight.</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For Christ is born of Mary,</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And gathered all above</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While mortals sleep, the angels keep</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Their watch of wondering love.</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O morning stars, together</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Proclaim the holy birth.</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And praises sing to God the King.</a:t>
            </a:r>
            <a:b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br>
            <a:r>
              <a:rPr lang="en-US" sz="2200" b="1" dirty="0">
                <a:solidFill>
                  <a:schemeClr val="tx1">
                    <a:alpha val="70000"/>
                  </a:schemeClr>
                </a:solidFill>
                <a:latin typeface="Roboto" panose="02000000000000000000" pitchFamily="2" charset="0"/>
                <a:ea typeface="Roboto" panose="02000000000000000000" pitchFamily="2" charset="0"/>
                <a:cs typeface="Roboto" panose="02000000000000000000" pitchFamily="2" charset="0"/>
              </a:rPr>
              <a:t>And peace to men on earth.</a:t>
            </a:r>
            <a:r>
              <a:rPr lang="en-US" sz="800" dirty="0">
                <a:solidFill>
                  <a:schemeClr val="tx1">
                    <a:alpha val="70000"/>
                  </a:schemeClr>
                </a:solidFill>
              </a:rPr>
              <a:t/>
            </a:r>
            <a:br>
              <a:rPr lang="en-US" sz="800" dirty="0">
                <a:solidFill>
                  <a:schemeClr val="tx1">
                    <a:alpha val="70000"/>
                  </a:schemeClr>
                </a:solidFill>
              </a:rPr>
            </a:br>
            <a:endParaRPr lang="en-US" sz="800" dirty="0">
              <a:solidFill>
                <a:schemeClr val="tx1">
                  <a:alpha val="70000"/>
                </a:schemeClr>
              </a:solidFill>
            </a:endParaRPr>
          </a:p>
        </p:txBody>
      </p:sp>
      <p:pic>
        <p:nvPicPr>
          <p:cNvPr id="6146" name="Picture 2" descr="Image result for Images of Bethlehem">
            <a:extLst>
              <a:ext uri="{FF2B5EF4-FFF2-40B4-BE49-F238E27FC236}">
                <a16:creationId xmlns="" xmlns:a16="http://schemas.microsoft.com/office/drawing/2014/main" id="{95AF6C1A-E96F-5A16-DA10-5DD1F2571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06" r="21987" b="1"/>
          <a:stretch/>
        </p:blipFill>
        <p:spPr bwMode="auto">
          <a:xfrm>
            <a:off x="6654800" y="540033"/>
            <a:ext cx="4996212"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4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6" name="Rectangle 4102">
            <a:extLst>
              <a:ext uri="{FF2B5EF4-FFF2-40B4-BE49-F238E27FC236}">
                <a16:creationId xmlns="" xmlns:a16="http://schemas.microsoft.com/office/drawing/2014/main" id="{EC4D5A78-88D0-4BF3-B3D6-0CC8F27C5D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5">
            <a:extLst>
              <a:ext uri="{FF2B5EF4-FFF2-40B4-BE49-F238E27FC236}">
                <a16:creationId xmlns="" xmlns:a16="http://schemas.microsoft.com/office/drawing/2014/main" id="{4E63F70D-FACC-4143-A82D-6E8F7EC16F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431686" y="432884"/>
            <a:ext cx="11113200" cy="5778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5 Piece Hand-Painted Nativity Set">
            <a:extLst>
              <a:ext uri="{FF2B5EF4-FFF2-40B4-BE49-F238E27FC236}">
                <a16:creationId xmlns="" xmlns:a16="http://schemas.microsoft.com/office/drawing/2014/main" id="{E107C955-70C5-81A2-3A3D-A73498BD8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33" b="30275"/>
          <a:stretch/>
        </p:blipFill>
        <p:spPr bwMode="auto">
          <a:xfrm>
            <a:off x="1401834" y="1978573"/>
            <a:ext cx="9172903" cy="4232311"/>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7" name="Rectangle 5">
            <a:extLst>
              <a:ext uri="{FF2B5EF4-FFF2-40B4-BE49-F238E27FC236}">
                <a16:creationId xmlns="" xmlns:a16="http://schemas.microsoft.com/office/drawing/2014/main" id="{4198D1D3-18D0-4451-8DD8-21B40D900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431686" y="6210884"/>
            <a:ext cx="111132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5">
            <a:extLst>
              <a:ext uri="{FF2B5EF4-FFF2-40B4-BE49-F238E27FC236}">
                <a16:creationId xmlns="" xmlns:a16="http://schemas.microsoft.com/office/drawing/2014/main" id="{DBA117BE-BC79-418E-81BF-D08D79CB91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11544886" y="432884"/>
            <a:ext cx="0" cy="5778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2FA322BD-5F6B-74AC-DD03-E66461F850A3}"/>
              </a:ext>
            </a:extLst>
          </p:cNvPr>
          <p:cNvSpPr txBox="1"/>
          <p:nvPr/>
        </p:nvSpPr>
        <p:spPr>
          <a:xfrm>
            <a:off x="828674" y="677276"/>
            <a:ext cx="10258425" cy="163121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ADVENT ACTIVITY AND REFLECTION FOR USE IN YOUR FRATERNITY…</a:t>
            </a:r>
          </a:p>
          <a:p>
            <a:endParaRPr lang="en-US" sz="2000" b="1" dirty="0">
              <a:latin typeface="Roboto" panose="02000000000000000000" pitchFamily="2" charset="0"/>
              <a:ea typeface="Roboto" panose="02000000000000000000" pitchFamily="2" charset="0"/>
              <a:cs typeface="Roboto" panose="02000000000000000000" pitchFamily="2" charset="0"/>
            </a:endParaRPr>
          </a:p>
          <a:p>
            <a:r>
              <a:rPr lang="en-US" sz="2000" b="1" dirty="0">
                <a:latin typeface="Roboto" panose="02000000000000000000" pitchFamily="2" charset="0"/>
                <a:ea typeface="Roboto" panose="02000000000000000000" pitchFamily="2" charset="0"/>
                <a:cs typeface="Roboto" panose="02000000000000000000" pitchFamily="2" charset="0"/>
              </a:rPr>
              <a:t>WHICH NATIVITY FIGURE DO YOU IDENTIFY WITH AT THIS STAGE IN YOUR JOURNEY</a:t>
            </a:r>
            <a:r>
              <a:rPr lang="en-US" sz="2000" b="1" dirty="0" smtClean="0">
                <a:latin typeface="Roboto" panose="02000000000000000000" pitchFamily="2" charset="0"/>
                <a:ea typeface="Roboto" panose="02000000000000000000" pitchFamily="2" charset="0"/>
                <a:cs typeface="Roboto" panose="02000000000000000000" pitchFamily="2" charset="0"/>
              </a:rPr>
              <a:t>?</a:t>
            </a:r>
          </a:p>
          <a:p>
            <a:endParaRPr lang="en-US" sz="20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8716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931D69-5D90-29BC-B7D5-BDD1E363153F}"/>
              </a:ext>
            </a:extLst>
          </p:cNvPr>
          <p:cNvSpPr>
            <a:spLocks noGrp="1"/>
          </p:cNvSpPr>
          <p:nvPr>
            <p:ph type="title"/>
          </p:nvPr>
        </p:nvSpPr>
        <p:spPr>
          <a:xfrm>
            <a:off x="1446245" y="93306"/>
            <a:ext cx="9448476" cy="1782147"/>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CELEBRATING</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CHRISTMAS AT GRECCIO</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1223-2023</a:t>
            </a:r>
            <a:br>
              <a:rPr lang="en-US" dirty="0">
                <a:latin typeface="Roboto" panose="02000000000000000000" pitchFamily="2" charset="0"/>
                <a:ea typeface="Roboto" panose="02000000000000000000" pitchFamily="2" charset="0"/>
                <a:cs typeface="Roboto" panose="02000000000000000000" pitchFamily="2" charset="0"/>
              </a:rPr>
            </a:br>
            <a:endParaRPr lang="en-US" dirty="0"/>
          </a:p>
        </p:txBody>
      </p:sp>
      <p:sp>
        <p:nvSpPr>
          <p:cNvPr id="4" name="TextBox 3">
            <a:extLst>
              <a:ext uri="{FF2B5EF4-FFF2-40B4-BE49-F238E27FC236}">
                <a16:creationId xmlns="" xmlns:a16="http://schemas.microsoft.com/office/drawing/2014/main" id="{49793277-DB60-68A4-7410-2FD828274436}"/>
              </a:ext>
            </a:extLst>
          </p:cNvPr>
          <p:cNvSpPr txBox="1"/>
          <p:nvPr/>
        </p:nvSpPr>
        <p:spPr>
          <a:xfrm>
            <a:off x="1377901" y="2146040"/>
            <a:ext cx="9809422" cy="3847207"/>
          </a:xfrm>
          <a:prstGeom prst="rect">
            <a:avLst/>
          </a:prstGeom>
          <a:noFill/>
        </p:spPr>
        <p:txBody>
          <a:bodyPr wrap="square" rtlCol="0">
            <a:spAutoFit/>
          </a:bodyPr>
          <a:lstStyle/>
          <a:p>
            <a:r>
              <a:rPr lang="en-US" sz="2400" b="1" u="sng" dirty="0">
                <a:latin typeface="Roboto" panose="02000000000000000000" pitchFamily="2" charset="0"/>
                <a:ea typeface="Roboto" panose="02000000000000000000" pitchFamily="2" charset="0"/>
                <a:cs typeface="Roboto" panose="02000000000000000000" pitchFamily="2" charset="0"/>
              </a:rPr>
              <a:t>OVERVIEW:</a:t>
            </a:r>
          </a:p>
          <a:p>
            <a:endParaRPr lang="en-US" sz="2000" b="1"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OPENING HYMN – O COME, O COME, EMMANUEL</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GUEST SPEAKER</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THE CRECHE STORY COMPARISONS FROM CELANO AND ST. BONAVENTURE</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REFLECTION ON THE BARE MANGER SCENE - </a:t>
            </a:r>
            <a:r>
              <a:rPr lang="en-US" sz="1600" b="1" i="1" dirty="0">
                <a:latin typeface="Roboto" panose="02000000000000000000" pitchFamily="2" charset="0"/>
                <a:ea typeface="Roboto" panose="02000000000000000000" pitchFamily="2" charset="0"/>
                <a:cs typeface="Roboto" panose="02000000000000000000" pitchFamily="2" charset="0"/>
              </a:rPr>
              <a:t>By Terri Leone, OFS</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CONTEMPLATION</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BREAKOUT SESSIONS</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SOMETHING TO THINK ABOUT – WHERE DO WE GO FROM HERE?</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CLOSING PRAYER</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CLOSING HYMN – O LITTLE TOWN OF BETHLEHEM</a:t>
            </a:r>
          </a:p>
          <a:p>
            <a:pPr marL="342900" indent="-342900">
              <a:buFont typeface="Arial" panose="020B0604020202020204" pitchFamily="34" charset="0"/>
              <a:buChar char="•"/>
            </a:pPr>
            <a:r>
              <a:rPr lang="en-US" sz="2000" b="1" dirty="0">
                <a:latin typeface="Roboto" panose="02000000000000000000" pitchFamily="2" charset="0"/>
                <a:ea typeface="Roboto" panose="02000000000000000000" pitchFamily="2" charset="0"/>
                <a:cs typeface="Roboto" panose="02000000000000000000" pitchFamily="2" charset="0"/>
              </a:rPr>
              <a:t>FRATERNITY ACTIVITY FOR ADVENT…NATIVITY SCENE FIGURES</a:t>
            </a:r>
          </a:p>
        </p:txBody>
      </p:sp>
    </p:spTree>
    <p:extLst>
      <p:ext uri="{BB962C8B-B14F-4D97-AF65-F5344CB8AC3E}">
        <p14:creationId xmlns:p14="http://schemas.microsoft.com/office/powerpoint/2010/main" val="349681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 name="Rectangle 6">
            <a:extLst>
              <a:ext uri="{FF2B5EF4-FFF2-40B4-BE49-F238E27FC236}">
                <a16:creationId xmlns="" xmlns:a16="http://schemas.microsoft.com/office/drawing/2014/main" id="{C0956D9B-7173-4DCA-A64E-FB8453632E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 xmlns:a16="http://schemas.microsoft.com/office/drawing/2014/main" id="{BA65907B-E146-4654-AE07-B49D92CDA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flipH="1" flipV="1">
            <a:off x="599282" y="565361"/>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1" name="Oval 10">
            <a:extLst>
              <a:ext uri="{FF2B5EF4-FFF2-40B4-BE49-F238E27FC236}">
                <a16:creationId xmlns="" xmlns:a16="http://schemas.microsoft.com/office/drawing/2014/main" id="{5797CDB4-0DB1-4F55-9395-A79982282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602787" y="602787"/>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Shape 12">
            <a:extLst>
              <a:ext uri="{FF2B5EF4-FFF2-40B4-BE49-F238E27FC236}">
                <a16:creationId xmlns="" xmlns:a16="http://schemas.microsoft.com/office/drawing/2014/main" id="{63D6B1CE-4694-452C-9AF9-AF622C95D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3500000" flipH="1">
            <a:off x="4031566" y="391644"/>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4">
            <a:extLst>
              <a:ext uri="{FF2B5EF4-FFF2-40B4-BE49-F238E27FC236}">
                <a16:creationId xmlns="" xmlns:a16="http://schemas.microsoft.com/office/drawing/2014/main" id="{77C6DF49-CBE3-4038-AC78-35DE4FD7C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61936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 xmlns:a16="http://schemas.microsoft.com/office/drawing/2014/main" id="{531A1359-2C35-43BF-8F55-F9118E3C5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467010" y="330307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
            <a:extLst>
              <a:ext uri="{FF2B5EF4-FFF2-40B4-BE49-F238E27FC236}">
                <a16:creationId xmlns="" xmlns:a16="http://schemas.microsoft.com/office/drawing/2014/main" id="{1726C435-C6CA-AEAB-A15E-11C20BA30D52}"/>
              </a:ext>
            </a:extLst>
          </p:cNvPr>
          <p:cNvSpPr txBox="1"/>
          <p:nvPr/>
        </p:nvSpPr>
        <p:spPr>
          <a:xfrm>
            <a:off x="7074375" y="290590"/>
            <a:ext cx="4861986" cy="6276819"/>
          </a:xfrm>
          <a:prstGeom prst="rect">
            <a:avLst/>
          </a:prstGeom>
        </p:spPr>
        <p:txBody>
          <a:bodyPr vert="horz" lIns="0" tIns="0" rIns="0" bIns="0" rtlCol="0" anchor="t" anchorCtr="0">
            <a:normAutofit fontScale="25000" lnSpcReduction="20000"/>
          </a:bodyPr>
          <a:lstStyle/>
          <a:p>
            <a:pPr marL="0" marR="0">
              <a:lnSpc>
                <a:spcPct val="115000"/>
              </a:lnSpc>
              <a:spcBef>
                <a:spcPts val="0"/>
              </a:spcBef>
              <a:spcAft>
                <a:spcPts val="600"/>
              </a:spcAft>
              <a:buClr>
                <a:schemeClr val="accent1">
                  <a:lumMod val="60000"/>
                  <a:lumOff val="40000"/>
                </a:schemeClr>
              </a:buClr>
            </a:pPr>
            <a:endParaRPr lang="en-US" sz="500" dirty="0">
              <a:solidFill>
                <a:schemeClr val="tx1">
                  <a:alpha val="70000"/>
                </a:schemeClr>
              </a:solidFill>
              <a:effectLst/>
            </a:endParaRPr>
          </a:p>
          <a:p>
            <a:pPr marL="0" marR="0">
              <a:lnSpc>
                <a:spcPct val="115000"/>
              </a:lnSpc>
              <a:spcBef>
                <a:spcPts val="0"/>
              </a:spcBef>
              <a:spcAft>
                <a:spcPts val="600"/>
              </a:spcAft>
              <a:buClr>
                <a:schemeClr val="accent1">
                  <a:lumMod val="60000"/>
                  <a:lumOff val="40000"/>
                </a:schemeClr>
              </a:buClr>
            </a:pPr>
            <a:r>
              <a:rPr lang="en-US" sz="8000" b="1" u="sng" dirty="0">
                <a:latin typeface="Roboto" panose="02000000000000000000" pitchFamily="2" charset="0"/>
                <a:ea typeface="Roboto" panose="02000000000000000000" pitchFamily="2" charset="0"/>
                <a:cs typeface="Roboto" panose="02000000000000000000" pitchFamily="2" charset="0"/>
              </a:rPr>
              <a:t>O COME, O COME, EMMANUEL</a:t>
            </a:r>
          </a:p>
          <a:p>
            <a:pPr marL="0" marR="0">
              <a:lnSpc>
                <a:spcPct val="115000"/>
              </a:lnSpc>
              <a:spcBef>
                <a:spcPts val="0"/>
              </a:spcBef>
              <a:spcAft>
                <a:spcPts val="600"/>
              </a:spcAft>
              <a:buClr>
                <a:schemeClr val="accent1">
                  <a:lumMod val="60000"/>
                  <a:lumOff val="40000"/>
                </a:schemeClr>
              </a:buClr>
            </a:pPr>
            <a:endParaRPr lang="en-US" sz="6400" b="1" dirty="0">
              <a:latin typeface="Roboto" panose="02000000000000000000" pitchFamily="2" charset="0"/>
              <a:ea typeface="Roboto" panose="02000000000000000000" pitchFamily="2" charset="0"/>
              <a:cs typeface="Roboto" panose="02000000000000000000" pitchFamily="2" charset="0"/>
            </a:endParaRP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O come, O come, Emmanuel	</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And ransom captive Israel</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That mourns in lonely exile here</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Until the Son of God appear</a:t>
            </a: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Rejoice! Rejoice! Emmanuel</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Shall come to thee, O Israel</a:t>
            </a:r>
          </a:p>
          <a:p>
            <a:pPr marL="0" marR="0">
              <a:lnSpc>
                <a:spcPct val="115000"/>
              </a:lnSpc>
              <a:spcBef>
                <a:spcPts val="0"/>
              </a:spcBef>
              <a:spcAft>
                <a:spcPts val="600"/>
              </a:spcAft>
              <a:buClr>
                <a:schemeClr val="accent1">
                  <a:lumMod val="60000"/>
                  <a:lumOff val="40000"/>
                </a:schemeClr>
              </a:buClr>
            </a:pPr>
            <a:endParaRPr lang="en-US" sz="6400" b="1" dirty="0">
              <a:latin typeface="Roboto" panose="02000000000000000000" pitchFamily="2" charset="0"/>
              <a:ea typeface="Roboto" panose="02000000000000000000" pitchFamily="2" charset="0"/>
              <a:cs typeface="Roboto" panose="02000000000000000000" pitchFamily="2" charset="0"/>
            </a:endParaRP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O come, O come, Thou Lord of might</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Who to Thy tribes, on Sinai's height</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In ancient times didst give the law</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In cloud, and majesty and awe</a:t>
            </a: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Rejoice! Rejoice! Emmanuel</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Shall come to thee, O Israel</a:t>
            </a:r>
          </a:p>
          <a:p>
            <a:pPr marL="0" marR="0">
              <a:lnSpc>
                <a:spcPct val="115000"/>
              </a:lnSpc>
              <a:spcBef>
                <a:spcPts val="0"/>
              </a:spcBef>
              <a:spcAft>
                <a:spcPts val="600"/>
              </a:spcAft>
              <a:buClr>
                <a:schemeClr val="accent1">
                  <a:lumMod val="60000"/>
                  <a:lumOff val="40000"/>
                </a:schemeClr>
              </a:buClr>
            </a:pPr>
            <a:endParaRPr lang="en-US" sz="6400" b="1" dirty="0">
              <a:latin typeface="Roboto" panose="02000000000000000000" pitchFamily="2" charset="0"/>
              <a:ea typeface="Roboto" panose="02000000000000000000" pitchFamily="2" charset="0"/>
              <a:cs typeface="Roboto" panose="02000000000000000000" pitchFamily="2" charset="0"/>
            </a:endParaRP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O come, Thou Wisdom from on high</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And order all things, far and nigh</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To us the path of knowledge show</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And cause us in her ways to go</a:t>
            </a:r>
          </a:p>
          <a:p>
            <a:pPr marL="0" marR="0">
              <a:lnSpc>
                <a:spcPct val="115000"/>
              </a:lnSpc>
              <a:spcBef>
                <a:spcPts val="0"/>
              </a:spcBef>
              <a:spcAft>
                <a:spcPts val="600"/>
              </a:spcAft>
              <a:buClr>
                <a:schemeClr val="accent1">
                  <a:lumMod val="60000"/>
                  <a:lumOff val="40000"/>
                </a:schemeClr>
              </a:buClr>
            </a:pPr>
            <a:r>
              <a:rPr lang="en-US" sz="6400" b="1" dirty="0">
                <a:latin typeface="Roboto" panose="02000000000000000000" pitchFamily="2" charset="0"/>
                <a:ea typeface="Roboto" panose="02000000000000000000" pitchFamily="2" charset="0"/>
                <a:cs typeface="Roboto" panose="02000000000000000000" pitchFamily="2" charset="0"/>
              </a:rPr>
              <a:t>Rejoice! Rejoice! Emmanuel</a:t>
            </a:r>
            <a:br>
              <a:rPr lang="en-US" sz="6400" b="1" dirty="0">
                <a:latin typeface="Roboto" panose="02000000000000000000" pitchFamily="2" charset="0"/>
                <a:ea typeface="Roboto" panose="02000000000000000000" pitchFamily="2" charset="0"/>
                <a:cs typeface="Roboto" panose="02000000000000000000" pitchFamily="2" charset="0"/>
              </a:rPr>
            </a:br>
            <a:r>
              <a:rPr lang="en-US" sz="6400" b="1" dirty="0">
                <a:latin typeface="Roboto" panose="02000000000000000000" pitchFamily="2" charset="0"/>
                <a:ea typeface="Roboto" panose="02000000000000000000" pitchFamily="2" charset="0"/>
                <a:cs typeface="Roboto" panose="02000000000000000000" pitchFamily="2" charset="0"/>
              </a:rPr>
              <a:t>Shall come to thee, O Israel</a:t>
            </a:r>
          </a:p>
          <a:p>
            <a:pPr marL="0" marR="0">
              <a:lnSpc>
                <a:spcPct val="115000"/>
              </a:lnSpc>
              <a:spcBef>
                <a:spcPts val="0"/>
              </a:spcBef>
              <a:spcAft>
                <a:spcPts val="600"/>
              </a:spcAft>
              <a:buClr>
                <a:schemeClr val="accent1">
                  <a:lumMod val="60000"/>
                  <a:lumOff val="40000"/>
                </a:schemeClr>
              </a:buClr>
            </a:pPr>
            <a:endParaRPr lang="en-US" sz="500" dirty="0">
              <a:solidFill>
                <a:schemeClr val="tx1">
                  <a:alpha val="70000"/>
                </a:schemeClr>
              </a:solidFill>
            </a:endParaRPr>
          </a:p>
          <a:p>
            <a:pPr marL="0" marR="0">
              <a:lnSpc>
                <a:spcPct val="115000"/>
              </a:lnSpc>
              <a:spcBef>
                <a:spcPts val="0"/>
              </a:spcBef>
              <a:spcAft>
                <a:spcPts val="600"/>
              </a:spcAft>
              <a:buClr>
                <a:schemeClr val="accent1">
                  <a:lumMod val="60000"/>
                  <a:lumOff val="40000"/>
                </a:schemeClr>
              </a:buClr>
            </a:pPr>
            <a:endParaRPr lang="en-US" sz="500" dirty="0">
              <a:solidFill>
                <a:schemeClr val="tx1">
                  <a:alpha val="70000"/>
                </a:schemeClr>
              </a:solidFill>
              <a:effectLst/>
            </a:endParaRPr>
          </a:p>
        </p:txBody>
      </p:sp>
      <p:sp>
        <p:nvSpPr>
          <p:cNvPr id="19" name="Freeform: Shape 18">
            <a:extLst>
              <a:ext uri="{FF2B5EF4-FFF2-40B4-BE49-F238E27FC236}">
                <a16:creationId xmlns="" xmlns:a16="http://schemas.microsoft.com/office/drawing/2014/main" id="{A57A9288-4304-4CFF-BE2E-F7C6D2837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flipH="1">
            <a:off x="363544" y="4750791"/>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 xmlns:a16="http://schemas.microsoft.com/office/drawing/2014/main" id="{102DF9B6-8D61-4325-BA28-A094415172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flipH="1" flipV="1">
            <a:off x="3294203" y="314388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Shape 22">
            <a:extLst>
              <a:ext uri="{FF2B5EF4-FFF2-40B4-BE49-F238E27FC236}">
                <a16:creationId xmlns="" xmlns:a16="http://schemas.microsoft.com/office/drawing/2014/main" id="{FE2E0032-B27E-4F50-A925-1422AD8F8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flipV="1">
            <a:off x="2804199" y="3252258"/>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Shape 24">
            <a:extLst>
              <a:ext uri="{FF2B5EF4-FFF2-40B4-BE49-F238E27FC236}">
                <a16:creationId xmlns="" xmlns:a16="http://schemas.microsoft.com/office/drawing/2014/main" id="{FF08AF79-FA87-4768-A066-9CD4C30396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142264" y="2322381"/>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ED84136B-C375-4D27-A651-59A5EDE6F7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37891" y="599897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9" name="Group 28">
            <a:extLst>
              <a:ext uri="{FF2B5EF4-FFF2-40B4-BE49-F238E27FC236}">
                <a16:creationId xmlns="" xmlns:a16="http://schemas.microsoft.com/office/drawing/2014/main" id="{C05FA3A5-635A-4809-B9DF-B84A3F0F60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3944" y="506877"/>
            <a:ext cx="6057005" cy="5852220"/>
            <a:chOff x="23944" y="506877"/>
            <a:chExt cx="6057005" cy="5852220"/>
          </a:xfrm>
        </p:grpSpPr>
        <p:grpSp>
          <p:nvGrpSpPr>
            <p:cNvPr id="30" name="Group 29">
              <a:extLst>
                <a:ext uri="{FF2B5EF4-FFF2-40B4-BE49-F238E27FC236}">
                  <a16:creationId xmlns="" xmlns:a16="http://schemas.microsoft.com/office/drawing/2014/main" id="{9904051B-DFB6-4623-AC9D-EF1CF1A2520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769226" y="3085483"/>
              <a:ext cx="464739" cy="900000"/>
              <a:chOff x="2769226" y="3085483"/>
              <a:chExt cx="464739" cy="900000"/>
            </a:xfrm>
          </p:grpSpPr>
          <p:sp>
            <p:nvSpPr>
              <p:cNvPr id="71" name="Freeform: Shape 70">
                <a:extLst>
                  <a:ext uri="{FF2B5EF4-FFF2-40B4-BE49-F238E27FC236}">
                    <a16:creationId xmlns="" xmlns:a16="http://schemas.microsoft.com/office/drawing/2014/main" id="{76E2E0C8-91F6-431D-A5BC-F1937D29C2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flipH="1" flipV="1">
                <a:off x="2769226" y="3216679"/>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Straight Connector 71">
                <a:extLst>
                  <a:ext uri="{FF2B5EF4-FFF2-40B4-BE49-F238E27FC236}">
                    <a16:creationId xmlns="" xmlns:a16="http://schemas.microsoft.com/office/drawing/2014/main" id="{960869B0-A3DA-4A6E-B951-8AA69495A76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8100000" flipV="1">
                <a:off x="3087425" y="3085483"/>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 xmlns:a16="http://schemas.microsoft.com/office/drawing/2014/main" id="{9AE4144F-D4D2-4445-87A4-D51693420328}"/>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3944" y="564687"/>
              <a:ext cx="3673900" cy="5794410"/>
              <a:chOff x="23944" y="564687"/>
              <a:chExt cx="3673900" cy="5794410"/>
            </a:xfrm>
          </p:grpSpPr>
          <p:grpSp>
            <p:nvGrpSpPr>
              <p:cNvPr id="52" name="Group 51">
                <a:extLst>
                  <a:ext uri="{FF2B5EF4-FFF2-40B4-BE49-F238E27FC236}">
                    <a16:creationId xmlns="" xmlns:a16="http://schemas.microsoft.com/office/drawing/2014/main" id="{EA3E0E2B-5AFA-4329-A02B-483A0B3FE39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flipH="1" flipV="1">
                <a:off x="717090" y="150866"/>
                <a:ext cx="2287608" cy="3673900"/>
                <a:chOff x="-6080955" y="3437416"/>
                <a:chExt cx="2287608" cy="3673900"/>
              </a:xfrm>
            </p:grpSpPr>
            <p:cxnSp>
              <p:nvCxnSpPr>
                <p:cNvPr id="63" name="Straight Connector 62">
                  <a:extLst>
                    <a:ext uri="{FF2B5EF4-FFF2-40B4-BE49-F238E27FC236}">
                      <a16:creationId xmlns="" xmlns:a16="http://schemas.microsoft.com/office/drawing/2014/main" id="{26FA10C8-4128-46BF-B174-7FB723288BA4}"/>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 xmlns:a16="http://schemas.microsoft.com/office/drawing/2014/main" id="{F9871ACC-8D68-44C3-A03A-C51DEC89F7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eeform: Shape 64">
                  <a:extLst>
                    <a:ext uri="{FF2B5EF4-FFF2-40B4-BE49-F238E27FC236}">
                      <a16:creationId xmlns="" xmlns:a16="http://schemas.microsoft.com/office/drawing/2014/main" id="{E5522192-CFE9-4FED-840F-ADBE6F59C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 xmlns:a16="http://schemas.microsoft.com/office/drawing/2014/main" id="{DA1EBF34-FC97-4671-A122-6C5E1F0D07C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eeform: Shape 66">
                  <a:extLst>
                    <a:ext uri="{FF2B5EF4-FFF2-40B4-BE49-F238E27FC236}">
                      <a16:creationId xmlns="" xmlns:a16="http://schemas.microsoft.com/office/drawing/2014/main" id="{B0BA45D8-12F0-4D6F-808B-B37135897A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eeform: Shape 67">
                  <a:extLst>
                    <a:ext uri="{FF2B5EF4-FFF2-40B4-BE49-F238E27FC236}">
                      <a16:creationId xmlns="" xmlns:a16="http://schemas.microsoft.com/office/drawing/2014/main" id="{278489CE-7C14-45B9-AF44-BD81D7620E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reeform: Shape 68">
                  <a:extLst>
                    <a:ext uri="{FF2B5EF4-FFF2-40B4-BE49-F238E27FC236}">
                      <a16:creationId xmlns="" xmlns:a16="http://schemas.microsoft.com/office/drawing/2014/main" id="{CB2398FB-A632-47E0-9F14-961A6CB636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a:extLst>
                    <a:ext uri="{FF2B5EF4-FFF2-40B4-BE49-F238E27FC236}">
                      <a16:creationId xmlns="" xmlns:a16="http://schemas.microsoft.com/office/drawing/2014/main" id="{B7A5050F-CB28-496E-A373-15F3BF626B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Oval 52">
                <a:extLst>
                  <a:ext uri="{FF2B5EF4-FFF2-40B4-BE49-F238E27FC236}">
                    <a16:creationId xmlns="" xmlns:a16="http://schemas.microsoft.com/office/drawing/2014/main" id="{95062B2D-C0D0-41FA-944D-0C423B12D8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64687" y="564687"/>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a:extLst>
                  <a:ext uri="{FF2B5EF4-FFF2-40B4-BE49-F238E27FC236}">
                    <a16:creationId xmlns="" xmlns:a16="http://schemas.microsoft.com/office/drawing/2014/main" id="{F2CB9FF0-E3C1-4420-A548-CE71AF16BC0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a:off x="471900" y="4361866"/>
                <a:ext cx="1785983" cy="2208479"/>
                <a:chOff x="2725201" y="4453039"/>
                <a:chExt cx="1785983" cy="2208479"/>
              </a:xfrm>
            </p:grpSpPr>
            <p:cxnSp>
              <p:nvCxnSpPr>
                <p:cNvPr id="58" name="Straight Connector 57">
                  <a:extLst>
                    <a:ext uri="{FF2B5EF4-FFF2-40B4-BE49-F238E27FC236}">
                      <a16:creationId xmlns="" xmlns:a16="http://schemas.microsoft.com/office/drawing/2014/main" id="{E90FC27E-E80B-4C4C-B050-6011EA552954}"/>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641D8888-AFE4-498D-9C7D-AA5B737B0295}"/>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 xmlns:a16="http://schemas.microsoft.com/office/drawing/2014/main" id="{67842D5A-C61A-4D91-8753-C18619787C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1" name="Rectangle 30">
                  <a:extLst>
                    <a:ext uri="{FF2B5EF4-FFF2-40B4-BE49-F238E27FC236}">
                      <a16:creationId xmlns="" xmlns:a16="http://schemas.microsoft.com/office/drawing/2014/main" id="{BAEDE965-3379-4021-884D-232F9EB328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30">
                  <a:extLst>
                    <a:ext uri="{FF2B5EF4-FFF2-40B4-BE49-F238E27FC236}">
                      <a16:creationId xmlns="" xmlns:a16="http://schemas.microsoft.com/office/drawing/2014/main" id="{CCC4C18E-DF21-4699-B482-A639CD94A4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 xmlns:a16="http://schemas.microsoft.com/office/drawing/2014/main" id="{523E3F76-FA52-4D37-B985-4DDB0383C13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6200000">
                <a:off x="1580551" y="3113335"/>
                <a:ext cx="571820" cy="1620000"/>
                <a:chOff x="8482785" y="4330454"/>
                <a:chExt cx="571820" cy="1620000"/>
              </a:xfrm>
            </p:grpSpPr>
            <p:sp>
              <p:nvSpPr>
                <p:cNvPr id="56" name="Freeform: Shape 55">
                  <a:extLst>
                    <a:ext uri="{FF2B5EF4-FFF2-40B4-BE49-F238E27FC236}">
                      <a16:creationId xmlns="" xmlns:a16="http://schemas.microsoft.com/office/drawing/2014/main" id="{809AA631-158A-4B69-90A2-10257983AE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a:extLst>
                    <a:ext uri="{FF2B5EF4-FFF2-40B4-BE49-F238E27FC236}">
                      <a16:creationId xmlns="" xmlns:a16="http://schemas.microsoft.com/office/drawing/2014/main" id="{D6D57B8E-34D6-4A65-9238-0036DB1407C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 xmlns:a16="http://schemas.microsoft.com/office/drawing/2014/main" id="{773DDDDA-FC8D-49F7-8963-D23E6ECD93A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2407049" y="506877"/>
              <a:ext cx="3673900" cy="5794410"/>
              <a:chOff x="2407049" y="506877"/>
              <a:chExt cx="3673900" cy="5794410"/>
            </a:xfrm>
          </p:grpSpPr>
          <p:grpSp>
            <p:nvGrpSpPr>
              <p:cNvPr id="33" name="Group 32">
                <a:extLst>
                  <a:ext uri="{FF2B5EF4-FFF2-40B4-BE49-F238E27FC236}">
                    <a16:creationId xmlns="" xmlns:a16="http://schemas.microsoft.com/office/drawing/2014/main" id="{1F3FABF6-D421-4B20-8D3D-E26304C63F6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3500000" flipH="1" flipV="1">
                <a:off x="3100195" y="3041208"/>
                <a:ext cx="2287608" cy="3673900"/>
                <a:chOff x="-6080955" y="3437416"/>
                <a:chExt cx="2287608" cy="3673900"/>
              </a:xfrm>
            </p:grpSpPr>
            <p:cxnSp>
              <p:nvCxnSpPr>
                <p:cNvPr id="44" name="Straight Connector 43">
                  <a:extLst>
                    <a:ext uri="{FF2B5EF4-FFF2-40B4-BE49-F238E27FC236}">
                      <a16:creationId xmlns="" xmlns:a16="http://schemas.microsoft.com/office/drawing/2014/main" id="{D649EE99-03BF-4461-9E0C-0C8FDB31900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 xmlns:a16="http://schemas.microsoft.com/office/drawing/2014/main" id="{3EE9E019-AC24-4B8C-B263-187B2BD30F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Shape 45">
                  <a:extLst>
                    <a:ext uri="{FF2B5EF4-FFF2-40B4-BE49-F238E27FC236}">
                      <a16:creationId xmlns="" xmlns:a16="http://schemas.microsoft.com/office/drawing/2014/main" id="{2DAA8940-E364-4BAD-A73C-AAF916D434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Shape 46">
                  <a:extLst>
                    <a:ext uri="{FF2B5EF4-FFF2-40B4-BE49-F238E27FC236}">
                      <a16:creationId xmlns="" xmlns:a16="http://schemas.microsoft.com/office/drawing/2014/main" id="{463AAD40-80B7-4B83-9FC3-3EC890892C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 xmlns:a16="http://schemas.microsoft.com/office/drawing/2014/main" id="{58335ED1-5088-49E2-B689-F5F7FEA6FC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eeform: Shape 48">
                  <a:extLst>
                    <a:ext uri="{FF2B5EF4-FFF2-40B4-BE49-F238E27FC236}">
                      <a16:creationId xmlns="" xmlns:a16="http://schemas.microsoft.com/office/drawing/2014/main" id="{7F78BB5B-5487-461B-8398-F2767D3ADE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eeform: Shape 49">
                  <a:extLst>
                    <a:ext uri="{FF2B5EF4-FFF2-40B4-BE49-F238E27FC236}">
                      <a16:creationId xmlns="" xmlns:a16="http://schemas.microsoft.com/office/drawing/2014/main" id="{C7A184B5-074B-4FB2-972C-584FC30ED5C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eeform: Shape 50">
                  <a:extLst>
                    <a:ext uri="{FF2B5EF4-FFF2-40B4-BE49-F238E27FC236}">
                      <a16:creationId xmlns="" xmlns:a16="http://schemas.microsoft.com/office/drawing/2014/main" id="{37EC3B55-F0A9-4689-BA9E-948D33250E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33">
                <a:extLst>
                  <a:ext uri="{FF2B5EF4-FFF2-40B4-BE49-F238E27FC236}">
                    <a16:creationId xmlns="" xmlns:a16="http://schemas.microsoft.com/office/drawing/2014/main" id="{590C2779-2E08-4C34-8001-869132267B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5199791" y="5960872"/>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a:extLst>
                  <a:ext uri="{FF2B5EF4-FFF2-40B4-BE49-F238E27FC236}">
                    <a16:creationId xmlns="" xmlns:a16="http://schemas.microsoft.com/office/drawing/2014/main" id="{1E299188-1210-43DE-BC6A-9032940F7D1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3500000">
                <a:off x="3847010" y="295629"/>
                <a:ext cx="1785983" cy="2208479"/>
                <a:chOff x="2725201" y="4453039"/>
                <a:chExt cx="1785983" cy="2208479"/>
              </a:xfrm>
            </p:grpSpPr>
            <p:cxnSp>
              <p:nvCxnSpPr>
                <p:cNvPr id="39" name="Straight Connector 38">
                  <a:extLst>
                    <a:ext uri="{FF2B5EF4-FFF2-40B4-BE49-F238E27FC236}">
                      <a16:creationId xmlns="" xmlns:a16="http://schemas.microsoft.com/office/drawing/2014/main" id="{D4BB73A2-4837-4125-BCCB-15118FF0A35C}"/>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8156953A-33B0-4694-BD48-245D0E74C20D}"/>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 xmlns:a16="http://schemas.microsoft.com/office/drawing/2014/main" id="{7CB4ED53-8834-4236-BC77-2CF87E5F8C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42" name="Rectangle 30">
                  <a:extLst>
                    <a:ext uri="{FF2B5EF4-FFF2-40B4-BE49-F238E27FC236}">
                      <a16:creationId xmlns="" xmlns:a16="http://schemas.microsoft.com/office/drawing/2014/main" id="{0270D9C6-0C17-47A6-A3AD-73CD778BD3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 xmlns:a16="http://schemas.microsoft.com/office/drawing/2014/main" id="{18689D61-D6A5-460D-AD12-B79603AB08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 xmlns:a16="http://schemas.microsoft.com/office/drawing/2014/main" id="{4AD4AA2A-CAF1-4589-B004-65DD15BB3A4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5400000">
                <a:off x="3952522" y="2132639"/>
                <a:ext cx="571820" cy="1620000"/>
                <a:chOff x="8482785" y="4330454"/>
                <a:chExt cx="571820" cy="1620000"/>
              </a:xfrm>
            </p:grpSpPr>
            <p:sp>
              <p:nvSpPr>
                <p:cNvPr id="37" name="Freeform: Shape 36">
                  <a:extLst>
                    <a:ext uri="{FF2B5EF4-FFF2-40B4-BE49-F238E27FC236}">
                      <a16:creationId xmlns="" xmlns:a16="http://schemas.microsoft.com/office/drawing/2014/main" id="{08421083-8269-4227-BD5F-8FBFAD9D95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a:extLst>
                    <a:ext uri="{FF2B5EF4-FFF2-40B4-BE49-F238E27FC236}">
                      <a16:creationId xmlns="" xmlns:a16="http://schemas.microsoft.com/office/drawing/2014/main" id="{17E16D56-9F4A-404B-B046-27C5E2CBC759}"/>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81365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89D0264-6598-4DCB-F2DA-890DA35B41C7}"/>
              </a:ext>
            </a:extLst>
          </p:cNvPr>
          <p:cNvSpPr txBox="1"/>
          <p:nvPr/>
        </p:nvSpPr>
        <p:spPr>
          <a:xfrm>
            <a:off x="304799" y="294968"/>
            <a:ext cx="7081345" cy="6647974"/>
          </a:xfrm>
          <a:prstGeom prst="rect">
            <a:avLst/>
          </a:prstGeom>
          <a:noFill/>
        </p:spPr>
        <p:txBody>
          <a:bodyPr wrap="square">
            <a:spAutoFit/>
          </a:bodyPr>
          <a:lstStyle/>
          <a:p>
            <a:pPr algn="ctr"/>
            <a:r>
              <a:rPr lang="en-US" sz="2000" b="1" u="sng" dirty="0">
                <a:latin typeface="Roboto" panose="02000000000000000000" pitchFamily="2" charset="0"/>
                <a:ea typeface="Roboto" panose="02000000000000000000" pitchFamily="2" charset="0"/>
                <a:cs typeface="Roboto" panose="02000000000000000000" pitchFamily="2" charset="0"/>
              </a:rPr>
              <a:t>Crèche Story Comparisons from St. Bonaventure and Thomas of </a:t>
            </a:r>
            <a:r>
              <a:rPr lang="en-US" sz="2000" b="1" u="sng" dirty="0" err="1">
                <a:latin typeface="Roboto" panose="02000000000000000000" pitchFamily="2" charset="0"/>
                <a:ea typeface="Roboto" panose="02000000000000000000" pitchFamily="2" charset="0"/>
                <a:cs typeface="Roboto" panose="02000000000000000000" pitchFamily="2" charset="0"/>
              </a:rPr>
              <a:t>Celano</a:t>
            </a:r>
            <a:endParaRPr lang="en-US" sz="1800" dirty="0">
              <a:latin typeface="Roboto" panose="02000000000000000000" pitchFamily="2" charset="0"/>
              <a:ea typeface="Roboto" panose="02000000000000000000" pitchFamily="2" charset="0"/>
              <a:cs typeface="Roboto" panose="02000000000000000000" pitchFamily="2" charset="0"/>
            </a:endParaRPr>
          </a:p>
          <a:p>
            <a:r>
              <a:rPr lang="en-US" sz="1200" b="1" dirty="0">
                <a:latin typeface="Roboto" panose="02000000000000000000" pitchFamily="2" charset="0"/>
                <a:ea typeface="Roboto" panose="02000000000000000000" pitchFamily="2" charset="0"/>
                <a:cs typeface="Roboto" panose="02000000000000000000" pitchFamily="2" charset="0"/>
              </a:rPr>
              <a:t>Francis of Assisi, Early Documents, Editors: Armstrong, Hellmann, Short</a:t>
            </a:r>
          </a:p>
          <a:p>
            <a:endParaRPr lang="en-US" sz="1200" b="1" dirty="0">
              <a:latin typeface="Roboto" panose="02000000000000000000" pitchFamily="2" charset="0"/>
              <a:ea typeface="Roboto" panose="02000000000000000000" pitchFamily="2" charset="0"/>
              <a:cs typeface="Roboto" panose="02000000000000000000" pitchFamily="2" charset="0"/>
            </a:endParaRPr>
          </a:p>
          <a:p>
            <a:r>
              <a:rPr lang="en-US" b="1" dirty="0">
                <a:latin typeface="Roboto" panose="02000000000000000000" pitchFamily="2" charset="0"/>
                <a:ea typeface="Roboto" panose="02000000000000000000" pitchFamily="2" charset="0"/>
                <a:cs typeface="Roboto" panose="02000000000000000000" pitchFamily="2" charset="0"/>
              </a:rPr>
              <a:t>TC – Thomas of </a:t>
            </a:r>
            <a:r>
              <a:rPr lang="en-US" b="1" dirty="0" err="1">
                <a:latin typeface="Roboto" panose="02000000000000000000" pitchFamily="2" charset="0"/>
                <a:ea typeface="Roboto" panose="02000000000000000000" pitchFamily="2" charset="0"/>
                <a:cs typeface="Roboto" panose="02000000000000000000" pitchFamily="2" charset="0"/>
              </a:rPr>
              <a:t>Celano</a:t>
            </a:r>
            <a:r>
              <a:rPr lang="en-US" b="1" dirty="0">
                <a:latin typeface="Roboto" panose="02000000000000000000" pitchFamily="2" charset="0"/>
                <a:ea typeface="Roboto" panose="02000000000000000000" pitchFamily="2" charset="0"/>
                <a:cs typeface="Roboto" panose="02000000000000000000" pitchFamily="2" charset="0"/>
              </a:rPr>
              <a:t>  (1185-1265)</a:t>
            </a:r>
          </a:p>
          <a:p>
            <a:r>
              <a:rPr lang="en-US" b="1" dirty="0">
                <a:latin typeface="Roboto" panose="02000000000000000000" pitchFamily="2" charset="0"/>
                <a:ea typeface="Roboto" panose="02000000000000000000" pitchFamily="2" charset="0"/>
                <a:cs typeface="Roboto" panose="02000000000000000000" pitchFamily="2" charset="0"/>
              </a:rPr>
              <a:t>SB – St. Bonaventure  (1221-1274)</a:t>
            </a:r>
          </a:p>
          <a:p>
            <a:endParaRPr lang="en-US" b="1" dirty="0">
              <a:latin typeface="Roboto" panose="02000000000000000000" pitchFamily="2" charset="0"/>
              <a:ea typeface="Roboto" panose="02000000000000000000" pitchFamily="2" charset="0"/>
              <a:cs typeface="Roboto" panose="02000000000000000000" pitchFamily="2" charset="0"/>
            </a:endParaRPr>
          </a:p>
          <a:p>
            <a:r>
              <a:rPr lang="en-US" b="1" dirty="0">
                <a:latin typeface="Roboto" panose="02000000000000000000" pitchFamily="2" charset="0"/>
                <a:ea typeface="Roboto" panose="02000000000000000000" pitchFamily="2" charset="0"/>
                <a:cs typeface="Roboto" panose="02000000000000000000" pitchFamily="2" charset="0"/>
              </a:rPr>
              <a:t>TC:  So thoroughly did the humility of the Incarnation and the charity of the Passion occupy his memory that he scarcely wanted to think of anything else.  Three years prior to his death, blessed Francis had John (a certain man in that area who had a good reputation) summoned to him some fifteen days prior to the birthday of the Lord.</a:t>
            </a:r>
          </a:p>
          <a:p>
            <a:endParaRPr lang="en-US" b="1" dirty="0">
              <a:latin typeface="Roboto" panose="02000000000000000000" pitchFamily="2" charset="0"/>
              <a:ea typeface="Roboto" panose="02000000000000000000" pitchFamily="2" charset="0"/>
              <a:cs typeface="Roboto" panose="02000000000000000000" pitchFamily="2" charset="0"/>
            </a:endParaRPr>
          </a:p>
          <a:p>
            <a:r>
              <a:rPr lang="en-US" b="1" dirty="0">
                <a:latin typeface="Roboto" panose="02000000000000000000" pitchFamily="2" charset="0"/>
                <a:ea typeface="Roboto" panose="02000000000000000000" pitchFamily="2" charset="0"/>
                <a:cs typeface="Roboto" panose="02000000000000000000" pitchFamily="2" charset="0"/>
              </a:rPr>
              <a:t>SB:  It happened, three years prior to his death, that he decided to celebrate at the town of Greccio the memory of the birth of the Child Jesus with the greatest solemnity, in order to arouse devotion. So that this would not be considered a type of novelty, he petitioned for and obtained permission </a:t>
            </a:r>
            <a:r>
              <a:rPr lang="en-US" sz="2000" b="1" dirty="0">
                <a:latin typeface="Roboto" panose="02000000000000000000" pitchFamily="2" charset="0"/>
                <a:ea typeface="Roboto" panose="02000000000000000000" pitchFamily="2" charset="0"/>
                <a:cs typeface="Roboto" panose="02000000000000000000" pitchFamily="2" charset="0"/>
              </a:rPr>
              <a:t>from the Supreme Pontiff.</a:t>
            </a:r>
          </a:p>
          <a:p>
            <a:endParaRPr lang="en-US" sz="1800" b="1" dirty="0">
              <a:latin typeface="Roboto" panose="02000000000000000000" pitchFamily="2" charset="0"/>
              <a:ea typeface="Roboto" panose="02000000000000000000" pitchFamily="2" charset="0"/>
              <a:cs typeface="Roboto" panose="02000000000000000000" pitchFamily="2" charset="0"/>
            </a:endParaRPr>
          </a:p>
        </p:txBody>
      </p:sp>
      <p:pic>
        <p:nvPicPr>
          <p:cNvPr id="3074" name="Picture 2">
            <a:extLst>
              <a:ext uri="{FF2B5EF4-FFF2-40B4-BE49-F238E27FC236}">
                <a16:creationId xmlns="" xmlns:a16="http://schemas.microsoft.com/office/drawing/2014/main" id="{F3D5129A-8AA2-0C1B-5E98-0F59866BF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579" y="1520060"/>
            <a:ext cx="4019004" cy="22097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reccio nativity scene">
            <a:extLst>
              <a:ext uri="{FF2B5EF4-FFF2-40B4-BE49-F238E27FC236}">
                <a16:creationId xmlns="" xmlns:a16="http://schemas.microsoft.com/office/drawing/2014/main" id="{7981C8CC-2D6C-B63E-FB0B-8C3DB7A28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629" y="4308788"/>
            <a:ext cx="4019004" cy="22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5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CDF86C9-F4AD-4F9F-576A-07511F177A22}"/>
              </a:ext>
            </a:extLst>
          </p:cNvPr>
          <p:cNvSpPr txBox="1"/>
          <p:nvPr/>
        </p:nvSpPr>
        <p:spPr>
          <a:xfrm>
            <a:off x="737505" y="392553"/>
            <a:ext cx="5742038" cy="7171194"/>
          </a:xfrm>
          <a:prstGeom prst="rect">
            <a:avLst/>
          </a:prstGeom>
          <a:noFill/>
        </p:spPr>
        <p:txBody>
          <a:bodyPr wrap="square">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TC:  Francis said to John: “Hurry before me and carefully make ready the things I tell you.  For I wish to enact the memory of that babe who was born in Bethlehem: to see as much as possible with my own bodily eyes the discomfort of his infant needs, how he lay in a manger, and how, with an ox and an ass standing by, he rested on hay</a:t>
            </a:r>
            <a:r>
              <a:rPr lang="en-US" sz="2000" b="1" dirty="0" smtClean="0">
                <a:latin typeface="Roboto" panose="02000000000000000000" pitchFamily="2" charset="0"/>
                <a:ea typeface="Roboto" panose="02000000000000000000" pitchFamily="2" charset="0"/>
                <a:cs typeface="Roboto" panose="02000000000000000000" pitchFamily="2" charset="0"/>
              </a:rPr>
              <a:t>.”</a:t>
            </a:r>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r>
              <a:rPr lang="en-US" sz="2000" b="1" dirty="0">
                <a:latin typeface="Roboto" panose="02000000000000000000" pitchFamily="2" charset="0"/>
                <a:ea typeface="Roboto" panose="02000000000000000000" pitchFamily="2" charset="0"/>
                <a:cs typeface="Roboto" panose="02000000000000000000" pitchFamily="2" charset="0"/>
              </a:rPr>
              <a:t>SB:  He had a manger prepared, hay carried in and an ox and an ass led to the spot. The brethren are summoned, the people arrive, the forest amplifies with their cries, and that venerable night is rendered brilliant and solemn by a multitude of bright lights and by resonant and harmonious hymns of praise.</a:t>
            </a: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a:p>
            <a:endParaRPr lang="en-US" sz="2000" b="1" dirty="0">
              <a:latin typeface="Roboto" panose="02000000000000000000" pitchFamily="2" charset="0"/>
              <a:ea typeface="Roboto" panose="02000000000000000000" pitchFamily="2" charset="0"/>
              <a:cs typeface="Roboto" panose="02000000000000000000" pitchFamily="2" charset="0"/>
            </a:endParaRPr>
          </a:p>
        </p:txBody>
      </p:sp>
      <p:pic>
        <p:nvPicPr>
          <p:cNvPr id="1030" name="Picture 6" descr="Image result for St Francis at the manger scene in Greccio">
            <a:extLst>
              <a:ext uri="{FF2B5EF4-FFF2-40B4-BE49-F238E27FC236}">
                <a16:creationId xmlns="" xmlns:a16="http://schemas.microsoft.com/office/drawing/2014/main" id="{7536DFBD-4974-3CEC-B3FD-E504A79DB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545" y="3584742"/>
            <a:ext cx="4254175" cy="28638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og, pet supply, indoor, mammal&#10;&#10;Description automatically generated">
            <a:extLst>
              <a:ext uri="{FF2B5EF4-FFF2-40B4-BE49-F238E27FC236}">
                <a16:creationId xmlns="" xmlns:a16="http://schemas.microsoft.com/office/drawing/2014/main" id="{9FCD080F-7A43-7CEA-4FE6-632A27BC8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066" y="597505"/>
            <a:ext cx="3975131" cy="2547716"/>
          </a:xfrm>
          <a:prstGeom prst="rect">
            <a:avLst/>
          </a:prstGeom>
        </p:spPr>
      </p:pic>
    </p:spTree>
    <p:extLst>
      <p:ext uri="{BB962C8B-B14F-4D97-AF65-F5344CB8AC3E}">
        <p14:creationId xmlns:p14="http://schemas.microsoft.com/office/powerpoint/2010/main" val="240388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7A3E56D-45E7-BDDF-4733-DCDC5776DEB7}"/>
              </a:ext>
            </a:extLst>
          </p:cNvPr>
          <p:cNvSpPr txBox="1"/>
          <p:nvPr/>
        </p:nvSpPr>
        <p:spPr>
          <a:xfrm>
            <a:off x="577897" y="673562"/>
            <a:ext cx="6910724" cy="5632311"/>
          </a:xfrm>
          <a:prstGeom prst="rect">
            <a:avLst/>
          </a:prstGeom>
          <a:noFill/>
        </p:spPr>
        <p:txBody>
          <a:bodyPr wrap="square">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TC:  The holy man of God is dressed in the vestments of the Levites, since he was a Levite, and with full voice sings the holy gospel.  Here is his voice: a powerful voice, a pleasant voice, a clear voice, a musical voice, inviting all to the highest of gifts.  Then he preaches to the people standing around him and pours forth sweet honey about the birth of the poor King and the poor city of Bethlehem.  Moreover, burning with excessive love, he often calls Christ the “babe from Bethlehem” whenever he means to call Him Jesus.  The gifts of the Almighty are multiplied there, and a virtuous man sees a wondrous vision.  For the man saw a little child lying lifeless in the manger and he saw the holy man of God approach the child and waken him from a deep sleep.</a:t>
            </a:r>
          </a:p>
        </p:txBody>
      </p:sp>
      <p:pic>
        <p:nvPicPr>
          <p:cNvPr id="4098" name="Picture 2" descr="Image result for St Francis at the manger scene in Greccio">
            <a:extLst>
              <a:ext uri="{FF2B5EF4-FFF2-40B4-BE49-F238E27FC236}">
                <a16:creationId xmlns="" xmlns:a16="http://schemas.microsoft.com/office/drawing/2014/main" id="{267F6635-1038-B33D-2C88-E27655DF6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246" y="910044"/>
            <a:ext cx="3580808" cy="48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8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 Francis with Baby Jesus Christmas Gift Nativity Classic Round Sticker | Zazzle">
            <a:extLst>
              <a:ext uri="{FF2B5EF4-FFF2-40B4-BE49-F238E27FC236}">
                <a16:creationId xmlns="" xmlns:a16="http://schemas.microsoft.com/office/drawing/2014/main" id="{E625542B-0678-15B2-10A8-6840F49FF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907" y="887970"/>
            <a:ext cx="5106272" cy="5106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AA2D8C7-2040-3EEC-5699-F7BE9E856086}"/>
              </a:ext>
            </a:extLst>
          </p:cNvPr>
          <p:cNvSpPr txBox="1"/>
          <p:nvPr/>
        </p:nvSpPr>
        <p:spPr>
          <a:xfrm>
            <a:off x="393289" y="163286"/>
            <a:ext cx="6039041" cy="6555641"/>
          </a:xfrm>
          <a:prstGeom prst="rect">
            <a:avLst/>
          </a:prstGeom>
          <a:noFill/>
        </p:spPr>
        <p:txBody>
          <a:bodyPr wrap="square" rtlCol="0">
            <a:spAutoFit/>
          </a:bodyPr>
          <a:lstStyle/>
          <a:p>
            <a:endParaRPr lang="en-US" sz="2000" dirty="0">
              <a:latin typeface="Roboto" panose="02000000000000000000" pitchFamily="2" charset="0"/>
              <a:ea typeface="Roboto" panose="02000000000000000000" pitchFamily="2" charset="0"/>
              <a:cs typeface="Roboto" panose="02000000000000000000" pitchFamily="2" charset="0"/>
            </a:endParaRPr>
          </a:p>
          <a:p>
            <a:r>
              <a:rPr lang="en-US" sz="2000" b="1" dirty="0">
                <a:latin typeface="Roboto" panose="02000000000000000000" pitchFamily="2" charset="0"/>
                <a:ea typeface="Roboto" panose="02000000000000000000" pitchFamily="2" charset="0"/>
                <a:cs typeface="Roboto" panose="02000000000000000000" pitchFamily="2" charset="0"/>
              </a:rPr>
              <a:t>SB:  The man of God stands before the manger, filled with piety, bathed in tears, and overcome with joy. A solemn Mass is celebrated over the manger, with Francis, a Levite of Christ, chanting the holy Gospel. Then he preaches to the people standing around him about the birth of the poor King, whom, whenever he means to call him, he called in his tender love, the Babe from Bethlehem. A certain virtuous and truthful knight, Sir John of Greccio, who had abandoned worldly military activity out of love of Christ and had become an intimate friend of the man of God, claimed that he saw a beautiful little child asleep in that manger whom the blessed father Francis embraced in both of his arms and seemed to wake it from sleep.</a:t>
            </a:r>
          </a:p>
        </p:txBody>
      </p:sp>
    </p:spTree>
    <p:extLst>
      <p:ext uri="{BB962C8B-B14F-4D97-AF65-F5344CB8AC3E}">
        <p14:creationId xmlns:p14="http://schemas.microsoft.com/office/powerpoint/2010/main" val="243772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DBE7516-0CE4-3FBC-A867-AEEAA02C8D2B}"/>
              </a:ext>
            </a:extLst>
          </p:cNvPr>
          <p:cNvSpPr txBox="1"/>
          <p:nvPr/>
        </p:nvSpPr>
        <p:spPr>
          <a:xfrm>
            <a:off x="401216" y="132317"/>
            <a:ext cx="7893697" cy="6817251"/>
          </a:xfrm>
          <a:prstGeom prst="rect">
            <a:avLst/>
          </a:prstGeom>
          <a:noFill/>
        </p:spPr>
        <p:txBody>
          <a:bodyPr wrap="square" rtlCol="0">
            <a:spAutoFit/>
          </a:bodyPr>
          <a:lstStyle/>
          <a:p>
            <a:r>
              <a:rPr lang="en-US" sz="1900" b="1" dirty="0">
                <a:latin typeface="Roboto" panose="02000000000000000000" pitchFamily="2" charset="0"/>
                <a:ea typeface="Roboto" panose="02000000000000000000" pitchFamily="2" charset="0"/>
                <a:cs typeface="Roboto" panose="02000000000000000000" pitchFamily="2" charset="0"/>
              </a:rPr>
              <a:t>TC:  He seems to lick his lips whenever he uses the expressions “Jesus” or “babe from Bethlehem”, tasting the word on his happy palate and savoring the sweetness of the word.  Nor is this vision unfitting, since in the hearts of many the child Jesus has been given over to oblivion.  Now He is awakened and impressed on their loving memory by His own grace through His holy servant Francis.  At length, the night’s solemnities draw to a close and everyone went home with joy.</a:t>
            </a:r>
          </a:p>
          <a:p>
            <a:endParaRPr lang="en-US" sz="1900" b="1" dirty="0">
              <a:latin typeface="Roboto" panose="02000000000000000000" pitchFamily="2" charset="0"/>
              <a:ea typeface="Roboto" panose="02000000000000000000" pitchFamily="2" charset="0"/>
              <a:cs typeface="Roboto" panose="02000000000000000000" pitchFamily="2" charset="0"/>
            </a:endParaRPr>
          </a:p>
          <a:p>
            <a:r>
              <a:rPr lang="en-US" sz="1900" b="1" dirty="0">
                <a:latin typeface="Roboto" panose="02000000000000000000" pitchFamily="2" charset="0"/>
                <a:ea typeface="Roboto" panose="02000000000000000000" pitchFamily="2" charset="0"/>
                <a:cs typeface="Roboto" panose="02000000000000000000" pitchFamily="2" charset="0"/>
              </a:rPr>
              <a:t>SB:  Not only does the holiness of the witness make credible the vision of the devout knight, but also the truth it expresses proves its validity and the subsequent miracles confirm it.  For Francis’s example, when considered by the world, is capable of arousing the hearts of those who are sluggish in the faith of Christ.  The hay from the crib was kept by the people and miraculously cured sick animals and drove away different kinds of pestilence.  Thus, God glorified His servant in every way and demonstrated the efficacy of His holy prayer by the evident signs of wonderful miracles.</a:t>
            </a:r>
          </a:p>
        </p:txBody>
      </p:sp>
      <p:pic>
        <p:nvPicPr>
          <p:cNvPr id="8" name="Picture 2" descr="Image result for St Francis at the manger scene in Greccio">
            <a:extLst>
              <a:ext uri="{FF2B5EF4-FFF2-40B4-BE49-F238E27FC236}">
                <a16:creationId xmlns="" xmlns:a16="http://schemas.microsoft.com/office/drawing/2014/main" id="{512B39BE-1A2C-9E16-7CB2-56CA2089E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776" y="521741"/>
            <a:ext cx="3741577" cy="2426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ood Christmas Stable - large | Nativity scene diy, Nativity stable, Christmas crib ideas">
            <a:extLst>
              <a:ext uri="{FF2B5EF4-FFF2-40B4-BE49-F238E27FC236}">
                <a16:creationId xmlns="" xmlns:a16="http://schemas.microsoft.com/office/drawing/2014/main" id="{E70D5B50-3F2E-161A-B2BA-3084B21C2A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94913" y="3429000"/>
            <a:ext cx="3725440" cy="242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3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D01A1C8-49CA-B37A-05AC-DD98F52A88F1}"/>
              </a:ext>
            </a:extLst>
          </p:cNvPr>
          <p:cNvPicPr>
            <a:picLocks noChangeAspect="1"/>
          </p:cNvPicPr>
          <p:nvPr/>
        </p:nvPicPr>
        <p:blipFill>
          <a:blip r:embed="rId2"/>
          <a:stretch>
            <a:fillRect/>
          </a:stretch>
        </p:blipFill>
        <p:spPr>
          <a:xfrm>
            <a:off x="6329856" y="1279287"/>
            <a:ext cx="5422383" cy="4404182"/>
          </a:xfrm>
          <a:prstGeom prst="rect">
            <a:avLst/>
          </a:prstGeom>
        </p:spPr>
      </p:pic>
      <p:sp>
        <p:nvSpPr>
          <p:cNvPr id="4" name="TextBox 3">
            <a:extLst>
              <a:ext uri="{FF2B5EF4-FFF2-40B4-BE49-F238E27FC236}">
                <a16:creationId xmlns="" xmlns:a16="http://schemas.microsoft.com/office/drawing/2014/main" id="{BD58B02F-7FE4-E41C-FBFD-69DE41128259}"/>
              </a:ext>
            </a:extLst>
          </p:cNvPr>
          <p:cNvSpPr txBox="1"/>
          <p:nvPr/>
        </p:nvSpPr>
        <p:spPr>
          <a:xfrm>
            <a:off x="548576" y="115177"/>
            <a:ext cx="5442321" cy="5691879"/>
          </a:xfrm>
          <a:prstGeom prst="rect">
            <a:avLst/>
          </a:prstGeom>
          <a:noFill/>
        </p:spPr>
        <p:txBody>
          <a:bodyPr wrap="square">
            <a:spAutoFit/>
          </a:bodyPr>
          <a:lstStyle/>
          <a:p>
            <a:pPr marL="0" marR="0" algn="ctr">
              <a:lnSpc>
                <a:spcPct val="107000"/>
              </a:lnSpc>
              <a:spcBef>
                <a:spcPts val="0"/>
              </a:spcBef>
              <a:spcAft>
                <a:spcPts val="800"/>
              </a:spcAft>
            </a:pPr>
            <a:r>
              <a:rPr lang="en-US" sz="2800" b="1" u="sng" dirty="0">
                <a:effectLst/>
                <a:latin typeface="Roboto" panose="02000000000000000000" pitchFamily="2" charset="0"/>
                <a:ea typeface="Roboto" panose="02000000000000000000" pitchFamily="2" charset="0"/>
                <a:cs typeface="Roboto" panose="02000000000000000000" pitchFamily="2" charset="0"/>
              </a:rPr>
              <a:t>REFLECTION…</a:t>
            </a:r>
          </a:p>
          <a:p>
            <a:pPr marL="0" marR="0" algn="ctr">
              <a:lnSpc>
                <a:spcPct val="107000"/>
              </a:lnSpc>
              <a:spcBef>
                <a:spcPts val="0"/>
              </a:spcBef>
              <a:spcAft>
                <a:spcPts val="800"/>
              </a:spcAft>
            </a:pPr>
            <a:r>
              <a:rPr lang="en-US" sz="1600" b="1" dirty="0">
                <a:latin typeface="Roboto" panose="02000000000000000000" pitchFamily="2" charset="0"/>
                <a:ea typeface="Roboto" panose="02000000000000000000" pitchFamily="2" charset="0"/>
                <a:cs typeface="Roboto" panose="02000000000000000000" pitchFamily="2" charset="0"/>
              </a:rPr>
              <a:t>- </a:t>
            </a:r>
            <a:r>
              <a:rPr lang="en-US" sz="1600" b="1" i="1" dirty="0">
                <a:latin typeface="Roboto" panose="02000000000000000000" pitchFamily="2" charset="0"/>
                <a:ea typeface="Roboto" panose="02000000000000000000" pitchFamily="2" charset="0"/>
                <a:cs typeface="Roboto" panose="02000000000000000000" pitchFamily="2" charset="0"/>
              </a:rPr>
              <a:t>By Terri Leone, OFS</a:t>
            </a:r>
            <a:endParaRPr lang="en-US" sz="1600" b="1" u="sng"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endParaRPr lang="en-US" sz="2400" b="1" dirty="0">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Why was the scene so bare?</a:t>
            </a:r>
          </a:p>
          <a:p>
            <a:pPr marL="0" marR="0">
              <a:lnSpc>
                <a:spcPct val="107000"/>
              </a:lnSpc>
              <a:spcBef>
                <a:spcPts val="0"/>
              </a:spcBef>
              <a:spcAft>
                <a:spcPts val="800"/>
              </a:spcAft>
            </a:pPr>
            <a:endParaRPr lang="en-US" sz="2400" b="1"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Where were the people, especially Mary &amp; </a:t>
            </a:r>
            <a:endParaRPr lang="en-US" sz="2400" b="1" dirty="0" smtClean="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smtClean="0">
                <a:effectLst/>
                <a:latin typeface="Roboto" panose="02000000000000000000" pitchFamily="2" charset="0"/>
                <a:ea typeface="Roboto" panose="02000000000000000000" pitchFamily="2" charset="0"/>
                <a:cs typeface="Roboto" panose="02000000000000000000" pitchFamily="2" charset="0"/>
              </a:rPr>
              <a:t>St</a:t>
            </a:r>
            <a:r>
              <a:rPr lang="en-US" sz="2400" b="1" dirty="0">
                <a:effectLst/>
                <a:latin typeface="Roboto" panose="02000000000000000000" pitchFamily="2" charset="0"/>
                <a:ea typeface="Roboto" panose="02000000000000000000" pitchFamily="2" charset="0"/>
                <a:cs typeface="Roboto" panose="02000000000000000000" pitchFamily="2" charset="0"/>
              </a:rPr>
              <a:t>. Joseph?</a:t>
            </a:r>
          </a:p>
          <a:p>
            <a:pPr marL="0" marR="0">
              <a:lnSpc>
                <a:spcPct val="107000"/>
              </a:lnSpc>
              <a:spcBef>
                <a:spcPts val="0"/>
              </a:spcBef>
              <a:spcAft>
                <a:spcPts val="800"/>
              </a:spcAft>
            </a:pPr>
            <a:endParaRPr lang="en-US" sz="2400" b="1" dirty="0">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a:effectLst/>
                <a:latin typeface="Roboto" panose="02000000000000000000" pitchFamily="2" charset="0"/>
                <a:ea typeface="Roboto" panose="02000000000000000000" pitchFamily="2" charset="0"/>
                <a:cs typeface="Roboto" panose="02000000000000000000" pitchFamily="2" charset="0"/>
              </a:rPr>
              <a:t>A gentle voice spoke to my heart; it contains only </a:t>
            </a:r>
            <a:endParaRPr lang="en-US" sz="2400" b="1" dirty="0" smtClean="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pPr>
            <a:r>
              <a:rPr lang="en-US" sz="2400" b="1" dirty="0" smtClean="0">
                <a:effectLst/>
                <a:latin typeface="Roboto" panose="02000000000000000000" pitchFamily="2" charset="0"/>
                <a:ea typeface="Roboto" panose="02000000000000000000" pitchFamily="2" charset="0"/>
                <a:cs typeface="Roboto" panose="02000000000000000000" pitchFamily="2" charset="0"/>
              </a:rPr>
              <a:t>the </a:t>
            </a:r>
            <a:r>
              <a:rPr lang="en-US" sz="2400" b="1" dirty="0">
                <a:effectLst/>
                <a:latin typeface="Roboto" panose="02000000000000000000" pitchFamily="2" charset="0"/>
                <a:ea typeface="Roboto" panose="02000000000000000000" pitchFamily="2" charset="0"/>
                <a:cs typeface="Roboto" panose="02000000000000000000" pitchFamily="2" charset="0"/>
              </a:rPr>
              <a:t>most important elements…</a:t>
            </a:r>
          </a:p>
        </p:txBody>
      </p:sp>
    </p:spTree>
    <p:extLst>
      <p:ext uri="{BB962C8B-B14F-4D97-AF65-F5344CB8AC3E}">
        <p14:creationId xmlns:p14="http://schemas.microsoft.com/office/powerpoint/2010/main" val="3406813489"/>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844</TotalTime>
  <Words>1389</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 Light</vt:lpstr>
      <vt:lpstr>Bell MT</vt:lpstr>
      <vt:lpstr>Blackadder ITC</vt:lpstr>
      <vt:lpstr>Roboto</vt:lpstr>
      <vt:lpstr>Rockwell Nova Light</vt:lpstr>
      <vt:lpstr>Wingdings</vt:lpstr>
      <vt:lpstr>LeafVTI</vt:lpstr>
      <vt:lpstr>CELEBRATING CHRISTMAS AT GRECCIO 1223-2023</vt:lpstr>
      <vt:lpstr>CELEBRATING CHRISTMAS AT GRECCIO 1223-2023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CHRISTMAS AT GRECCIO 1223-2023</dc:title>
  <dc:creator>Israela M. Garcia</dc:creator>
  <cp:lastModifiedBy>Microsoft account</cp:lastModifiedBy>
  <cp:revision>20</cp:revision>
  <dcterms:created xsi:type="dcterms:W3CDTF">2023-03-17T21:18:38Z</dcterms:created>
  <dcterms:modified xsi:type="dcterms:W3CDTF">2023-10-21T00:34:04Z</dcterms:modified>
</cp:coreProperties>
</file>