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56" r:id="rId2"/>
    <p:sldId id="257" r:id="rId3"/>
    <p:sldId id="258" r:id="rId4"/>
    <p:sldId id="260" r:id="rId5"/>
    <p:sldId id="259" r:id="rId6"/>
    <p:sldId id="261" r:id="rId7"/>
    <p:sldId id="262" r:id="rId8"/>
    <p:sldId id="263" r:id="rId9"/>
    <p:sldId id="264" r:id="rId10"/>
    <p:sldId id="265" r:id="rId11"/>
    <p:sldId id="266" r:id="rId12"/>
    <p:sldId id="270" r:id="rId13"/>
    <p:sldId id="271" r:id="rId14"/>
    <p:sldId id="272" r:id="rId15"/>
    <p:sldId id="268"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4351" autoAdjust="0"/>
  </p:normalViewPr>
  <p:slideViewPr>
    <p:cSldViewPr snapToGrid="0">
      <p:cViewPr varScale="1">
        <p:scale>
          <a:sx n="74" d="100"/>
          <a:sy n="74" d="100"/>
        </p:scale>
        <p:origin x="437" y="48"/>
      </p:cViewPr>
      <p:guideLst/>
    </p:cSldViewPr>
  </p:slideViewPr>
  <p:notesTextViewPr>
    <p:cViewPr>
      <p:scale>
        <a:sx n="1" d="1"/>
        <a:sy n="1" d="1"/>
      </p:scale>
      <p:origin x="0" y="-4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54662-6AC0-491D-A508-EB681310D660}" type="datetimeFigureOut">
              <a:rPr lang="en-US" smtClean="0"/>
              <a:t>10/10/2018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71E00-A5E5-474D-8141-3BCC74EEA1DF}" type="slidenum">
              <a:rPr lang="en-US" smtClean="0"/>
              <a:t>‹#›</a:t>
            </a:fld>
            <a:endParaRPr lang="en-US"/>
          </a:p>
        </p:txBody>
      </p:sp>
    </p:spTree>
    <p:extLst>
      <p:ext uri="{BB962C8B-B14F-4D97-AF65-F5344CB8AC3E}">
        <p14:creationId xmlns:p14="http://schemas.microsoft.com/office/powerpoint/2010/main" val="191796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1</a:t>
            </a:fld>
            <a:endParaRPr lang="en-US"/>
          </a:p>
        </p:txBody>
      </p:sp>
    </p:spTree>
    <p:extLst>
      <p:ext uri="{BB962C8B-B14F-4D97-AF65-F5344CB8AC3E}">
        <p14:creationId xmlns:p14="http://schemas.microsoft.com/office/powerpoint/2010/main" val="286129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the small group responses were collated, and we are in the process of looking at the patterns that the answers to the questions tell us about the participants’ vision for formation in the USA. </a:t>
            </a:r>
          </a:p>
          <a:p>
            <a:r>
              <a:rPr lang="en-US" sz="1200" b="0" i="0" u="none" strike="noStrike" kern="1200" baseline="0" dirty="0">
                <a:solidFill>
                  <a:schemeClr val="tx1"/>
                </a:solidFill>
                <a:latin typeface="+mn-lt"/>
                <a:ea typeface="+mn-ea"/>
                <a:cs typeface="+mn-cs"/>
              </a:rPr>
              <a:t>Of the ten groups, many of the responses, issues and desires were similar and important enough that, as we begin to set our priorities and develop a plan, we will be addressing them specifically.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71E00-A5E5-474D-8141-3BCC74EEA1DF}" type="slidenum">
              <a:rPr lang="en-US" smtClean="0"/>
              <a:t>10</a:t>
            </a:fld>
            <a:endParaRPr lang="en-US"/>
          </a:p>
        </p:txBody>
      </p:sp>
    </p:spTree>
    <p:extLst>
      <p:ext uri="{BB962C8B-B14F-4D97-AF65-F5344CB8AC3E}">
        <p14:creationId xmlns:p14="http://schemas.microsoft.com/office/powerpoint/2010/main" val="2143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Saturday afternoon, we gathered in interest groups and discussed topics that are central to formation: </a:t>
            </a:r>
          </a:p>
          <a:p>
            <a:r>
              <a:rPr lang="en-US" sz="1200" b="0" i="0" u="none" strike="noStrike" kern="1200" baseline="0" dirty="0">
                <a:solidFill>
                  <a:schemeClr val="tx1"/>
                </a:solidFill>
                <a:latin typeface="+mn-lt"/>
                <a:ea typeface="+mn-ea"/>
                <a:cs typeface="+mn-cs"/>
              </a:rPr>
              <a:t>1. Fraternal life and relationships </a:t>
            </a:r>
          </a:p>
          <a:p>
            <a:r>
              <a:rPr lang="en-US" sz="1200" b="0" i="0" u="none" strike="noStrike" kern="1200" baseline="0" dirty="0">
                <a:solidFill>
                  <a:schemeClr val="tx1"/>
                </a:solidFill>
                <a:latin typeface="+mn-lt"/>
                <a:ea typeface="+mn-ea"/>
                <a:cs typeface="+mn-cs"/>
              </a:rPr>
              <a:t>2. Spiritual life, prayer and contemplation </a:t>
            </a:r>
          </a:p>
          <a:p>
            <a:r>
              <a:rPr lang="en-US" sz="1200" b="0" i="0" u="none" strike="noStrike" kern="1200" baseline="0" dirty="0">
                <a:solidFill>
                  <a:schemeClr val="tx1"/>
                </a:solidFill>
                <a:latin typeface="+mn-lt"/>
                <a:ea typeface="+mn-ea"/>
                <a:cs typeface="+mn-cs"/>
              </a:rPr>
              <a:t>3. Apostolates and outreach expressing the Franciscan charism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11</a:t>
            </a:fld>
            <a:endParaRPr lang="en-US"/>
          </a:p>
        </p:txBody>
      </p:sp>
    </p:spTree>
    <p:extLst>
      <p:ext uri="{BB962C8B-B14F-4D97-AF65-F5344CB8AC3E}">
        <p14:creationId xmlns:p14="http://schemas.microsoft.com/office/powerpoint/2010/main" val="190119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Communications and social media </a:t>
            </a:r>
          </a:p>
          <a:p>
            <a:r>
              <a:rPr lang="en-US" sz="1200" b="0" i="0" u="none" strike="noStrike" kern="1200" baseline="0" dirty="0">
                <a:solidFill>
                  <a:schemeClr val="tx1"/>
                </a:solidFill>
                <a:latin typeface="+mn-lt"/>
                <a:ea typeface="+mn-ea"/>
                <a:cs typeface="+mn-cs"/>
              </a:rPr>
              <a:t>5. Essential documents </a:t>
            </a:r>
          </a:p>
          <a:p>
            <a:r>
              <a:rPr lang="en-US" sz="1200" b="0" i="0" u="none" strike="noStrike" kern="1200" baseline="0" dirty="0">
                <a:solidFill>
                  <a:schemeClr val="tx1"/>
                </a:solidFill>
                <a:latin typeface="+mn-lt"/>
                <a:ea typeface="+mn-ea"/>
                <a:cs typeface="+mn-cs"/>
              </a:rPr>
              <a:t>6. Scripture and Franciscan sources </a:t>
            </a:r>
          </a:p>
          <a:p>
            <a:r>
              <a:rPr lang="en-US" sz="1200" b="0" i="0" u="none" strike="noStrike" kern="1200" baseline="0" dirty="0">
                <a:solidFill>
                  <a:schemeClr val="tx1"/>
                </a:solidFill>
                <a:latin typeface="+mn-lt"/>
                <a:ea typeface="+mn-ea"/>
                <a:cs typeface="+mn-cs"/>
              </a:rPr>
              <a:t>7. Secular identity and the Franciscan charism </a:t>
            </a:r>
          </a:p>
        </p:txBody>
      </p:sp>
      <p:sp>
        <p:nvSpPr>
          <p:cNvPr id="4" name="Slide Number Placeholder 3"/>
          <p:cNvSpPr>
            <a:spLocks noGrp="1"/>
          </p:cNvSpPr>
          <p:nvPr>
            <p:ph type="sldNum" sz="quarter" idx="5"/>
          </p:nvPr>
        </p:nvSpPr>
        <p:spPr/>
        <p:txBody>
          <a:bodyPr/>
          <a:lstStyle/>
          <a:p>
            <a:fld id="{43871E00-A5E5-474D-8141-3BCC74EEA1DF}" type="slidenum">
              <a:rPr lang="en-US" smtClean="0"/>
              <a:t>12</a:t>
            </a:fld>
            <a:endParaRPr lang="en-US"/>
          </a:p>
        </p:txBody>
      </p:sp>
    </p:spTree>
    <p:extLst>
      <p:ext uri="{BB962C8B-B14F-4D97-AF65-F5344CB8AC3E}">
        <p14:creationId xmlns:p14="http://schemas.microsoft.com/office/powerpoint/2010/main" val="362439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Commitment to the Order: Time, talent and treasure</a:t>
            </a:r>
          </a:p>
          <a:p>
            <a:pPr lvl="0"/>
            <a:r>
              <a:rPr lang="en-US" sz="1200" kern="1200" dirty="0">
                <a:solidFill>
                  <a:schemeClr val="tx1"/>
                </a:solidFill>
                <a:effectLst/>
                <a:latin typeface="+mn-lt"/>
                <a:ea typeface="+mn-ea"/>
                <a:cs typeface="+mn-cs"/>
              </a:rPr>
              <a:t>Servant leadership</a:t>
            </a:r>
          </a:p>
          <a:p>
            <a:r>
              <a:rPr lang="en-US" sz="1200" kern="1200" dirty="0">
                <a:solidFill>
                  <a:schemeClr val="tx1"/>
                </a:solidFill>
                <a:effectLst/>
                <a:latin typeface="+mn-lt"/>
                <a:ea typeface="+mn-ea"/>
                <a:cs typeface="+mn-cs"/>
              </a:rPr>
              <a:t>Youth</a:t>
            </a:r>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13</a:t>
            </a:fld>
            <a:endParaRPr lang="en-US"/>
          </a:p>
        </p:txBody>
      </p:sp>
    </p:spTree>
    <p:extLst>
      <p:ext uri="{BB962C8B-B14F-4D97-AF65-F5344CB8AC3E}">
        <p14:creationId xmlns:p14="http://schemas.microsoft.com/office/powerpoint/2010/main" val="321192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11. Spiritual assistants and their relationship to the OFS </a:t>
            </a:r>
          </a:p>
          <a:p>
            <a:r>
              <a:rPr lang="en-US" sz="1200" b="0" i="0" u="none" strike="noStrike" kern="1200" baseline="0" dirty="0">
                <a:solidFill>
                  <a:schemeClr val="tx1"/>
                </a:solidFill>
                <a:latin typeface="+mn-lt"/>
                <a:ea typeface="+mn-ea"/>
                <a:cs typeface="+mn-cs"/>
              </a:rPr>
              <a:t>12. Discerning the vocation </a:t>
            </a:r>
          </a:p>
          <a:p>
            <a:r>
              <a:rPr lang="en-US" sz="1200" b="0" i="0" u="none" strike="noStrike" kern="1200" baseline="0" dirty="0">
                <a:solidFill>
                  <a:schemeClr val="tx1"/>
                </a:solidFill>
                <a:latin typeface="+mn-lt"/>
                <a:ea typeface="+mn-ea"/>
                <a:cs typeface="+mn-cs"/>
              </a:rPr>
              <a:t>13. Multiculturalism </a:t>
            </a:r>
          </a:p>
          <a:p>
            <a:r>
              <a:rPr lang="en-US" sz="1200" b="0" i="0" u="none" strike="noStrike" kern="1200" baseline="0" dirty="0">
                <a:solidFill>
                  <a:schemeClr val="tx1"/>
                </a:solidFill>
                <a:latin typeface="+mn-lt"/>
                <a:ea typeface="+mn-ea"/>
                <a:cs typeface="+mn-cs"/>
              </a:rPr>
              <a:t>Within these groups (some big and some small since they were by interest), we saw passion, vision and practical suggestions that will guide us as we move forward with the formation program in the USA. </a:t>
            </a:r>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14</a:t>
            </a:fld>
            <a:endParaRPr lang="en-US"/>
          </a:p>
        </p:txBody>
      </p:sp>
    </p:spTree>
    <p:extLst>
      <p:ext uri="{BB962C8B-B14F-4D97-AF65-F5344CB8AC3E}">
        <p14:creationId xmlns:p14="http://schemas.microsoft.com/office/powerpoint/2010/main" val="310429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Holy Spirit was definitely present among us during the weekend. </a:t>
            </a:r>
          </a:p>
          <a:p>
            <a:r>
              <a:rPr lang="en-US" sz="1200" b="0" i="0" u="none" strike="noStrike" kern="1200" baseline="0" dirty="0">
                <a:solidFill>
                  <a:schemeClr val="tx1"/>
                </a:solidFill>
                <a:latin typeface="+mn-lt"/>
                <a:ea typeface="+mn-ea"/>
                <a:cs typeface="+mn-cs"/>
              </a:rPr>
              <a:t>And now, the real work of processing and implementing ideas begins. </a:t>
            </a:r>
          </a:p>
          <a:p>
            <a:r>
              <a:rPr lang="en-US" sz="1200" b="0" i="0" u="none" strike="noStrike" kern="1200" baseline="0" dirty="0">
                <a:solidFill>
                  <a:schemeClr val="tx1"/>
                </a:solidFill>
                <a:latin typeface="+mn-lt"/>
                <a:ea typeface="+mn-ea"/>
                <a:cs typeface="+mn-cs"/>
              </a:rPr>
              <a:t>The National Formation Commission and the National Executive Council will be collaborating as we set priorities based on the discussions held at this workshop.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71E00-A5E5-474D-8141-3BCC74EEA1DF}" type="slidenum">
              <a:rPr lang="en-US" smtClean="0"/>
              <a:t>15</a:t>
            </a:fld>
            <a:endParaRPr lang="en-US"/>
          </a:p>
        </p:txBody>
      </p:sp>
    </p:spTree>
    <p:extLst>
      <p:ext uri="{BB962C8B-B14F-4D97-AF65-F5344CB8AC3E}">
        <p14:creationId xmlns:p14="http://schemas.microsoft.com/office/powerpoint/2010/main" val="117180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hopes for the future are many. </a:t>
            </a:r>
          </a:p>
          <a:p>
            <a:r>
              <a:rPr lang="en-US" sz="1200" b="0" i="0" u="none" strike="noStrike" kern="1200" baseline="0" dirty="0">
                <a:solidFill>
                  <a:schemeClr val="tx1"/>
                </a:solidFill>
                <a:latin typeface="+mn-lt"/>
                <a:ea typeface="+mn-ea"/>
                <a:cs typeface="+mn-cs"/>
              </a:rPr>
              <a:t>The National Formation Commission has already begun work on completing some projects from the last Commission and starting some new ones. </a:t>
            </a:r>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16</a:t>
            </a:fld>
            <a:endParaRPr lang="en-US"/>
          </a:p>
        </p:txBody>
      </p:sp>
    </p:spTree>
    <p:extLst>
      <p:ext uri="{BB962C8B-B14F-4D97-AF65-F5344CB8AC3E}">
        <p14:creationId xmlns:p14="http://schemas.microsoft.com/office/powerpoint/2010/main" val="15209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All </a:t>
            </a:r>
            <a:r>
              <a:rPr lang="en-US" sz="1200" b="0" i="0" u="none" strike="noStrike" kern="1200" baseline="0" dirty="0">
                <a:solidFill>
                  <a:schemeClr val="tx1"/>
                </a:solidFill>
                <a:latin typeface="+mn-lt"/>
                <a:ea typeface="+mn-ea"/>
                <a:cs typeface="+mn-cs"/>
              </a:rPr>
              <a:t>Regional Formation Directors have now signed on to the NAFRA-FORM. RFDs are in the process of sending in the name of an additional formation team member who will be their back-up on the FORM. </a:t>
            </a:r>
            <a:r>
              <a:rPr lang="en-US" sz="1200" b="0" i="0" u="none" strike="noStrike" kern="1200" baseline="0" dirty="0" err="1">
                <a:solidFill>
                  <a:schemeClr val="tx1"/>
                </a:solidFill>
                <a:latin typeface="+mn-lt"/>
                <a:ea typeface="+mn-ea"/>
                <a:cs typeface="+mn-cs"/>
              </a:rPr>
              <a:t>RSAs</a:t>
            </a:r>
            <a:r>
              <a:rPr lang="en-US" sz="1200" b="0" i="0" u="none" strike="noStrike" kern="1200" baseline="0" dirty="0">
                <a:solidFill>
                  <a:schemeClr val="tx1"/>
                </a:solidFill>
                <a:latin typeface="+mn-lt"/>
                <a:ea typeface="+mn-ea"/>
                <a:cs typeface="+mn-cs"/>
              </a:rPr>
              <a:t> will also be asked if they would like to receive an invitation. We want to have a lively interchange of ideas and best practices, some of which will be posted on our National Website. </a:t>
            </a:r>
          </a:p>
          <a:p>
            <a:r>
              <a:rPr lang="en-US" sz="1200" b="0" i="0" u="none" strike="noStrike" kern="1200" baseline="0" dirty="0">
                <a:solidFill>
                  <a:schemeClr val="tx1"/>
                </a:solidFill>
                <a:latin typeface="+mn-lt"/>
                <a:ea typeface="+mn-ea"/>
                <a:cs typeface="+mn-cs"/>
              </a:rPr>
              <a:t>We will also be updating the Formation web page, soon to be located on the new National website. The updates and edits to the FUN Manual will make the information more manageable and useful. We have already updated the Formation Director Handbook. This will be sent to all RFDs and posted on the Formation web page. </a:t>
            </a:r>
          </a:p>
          <a:p>
            <a:r>
              <a:rPr lang="en-US" sz="1200" b="0" i="0" u="none" strike="noStrike" kern="1200" baseline="0" dirty="0">
                <a:solidFill>
                  <a:schemeClr val="tx1"/>
                </a:solidFill>
                <a:latin typeface="+mn-lt"/>
                <a:ea typeface="+mn-ea"/>
                <a:cs typeface="+mn-cs"/>
              </a:rPr>
              <a:t>At the workshop, the participants filled out a Time and Talent survey. We are compiling the names and areas of expertise of those willing to work with the National Formation Commission. As we undertake the many projects that will put flesh on the vision, we will be calling on them, and you, to help us by participating on the task forces which will be established. </a:t>
            </a:r>
            <a:r>
              <a:rPr lang="en-US" sz="1200" b="1" i="0" u="none" strike="noStrike" kern="1200" baseline="0" dirty="0">
                <a:solidFill>
                  <a:schemeClr val="tx1"/>
                </a:solidFill>
                <a:latin typeface="+mn-lt"/>
                <a:ea typeface="+mn-ea"/>
                <a:cs typeface="+mn-cs"/>
              </a:rPr>
              <a:t>And this is just the beginning. We’ll keep you posted! </a:t>
            </a:r>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17</a:t>
            </a:fld>
            <a:endParaRPr lang="en-US"/>
          </a:p>
        </p:txBody>
      </p:sp>
    </p:spTree>
    <p:extLst>
      <p:ext uri="{BB962C8B-B14F-4D97-AF65-F5344CB8AC3E}">
        <p14:creationId xmlns:p14="http://schemas.microsoft.com/office/powerpoint/2010/main" val="353340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2014 </a:t>
            </a:r>
            <a:r>
              <a:rPr lang="en-US" sz="1200" b="0" i="0" u="none" strike="noStrike" kern="1200" baseline="0" dirty="0" err="1">
                <a:solidFill>
                  <a:schemeClr val="tx1"/>
                </a:solidFill>
                <a:latin typeface="+mn-lt"/>
                <a:ea typeface="+mn-ea"/>
                <a:cs typeface="+mn-cs"/>
              </a:rPr>
              <a:t>CIOFS</a:t>
            </a:r>
            <a:r>
              <a:rPr lang="en-US" sz="1200" b="0" i="0" u="none" strike="noStrike" kern="1200" baseline="0" dirty="0">
                <a:solidFill>
                  <a:schemeClr val="tx1"/>
                </a:solidFill>
                <a:latin typeface="+mn-lt"/>
                <a:ea typeface="+mn-ea"/>
                <a:cs typeface="+mn-cs"/>
              </a:rPr>
              <a:t> asked each National Fraternity to respond to questions relative to the management of the Order at different levels. Every country was to handle gathering this information as it saw fit. Although every country did not do a survey of its membership, you will remember that our National Fraternity asked us to fill out a survey in 2016.-- </a:t>
            </a:r>
          </a:p>
          <a:p>
            <a:r>
              <a:rPr lang="en-US" sz="1200" b="0" i="0" u="none" strike="noStrike" kern="1200" baseline="0" dirty="0">
                <a:solidFill>
                  <a:schemeClr val="tx1"/>
                </a:solidFill>
                <a:latin typeface="+mn-lt"/>
                <a:ea typeface="+mn-ea"/>
                <a:cs typeface="+mn-cs"/>
              </a:rPr>
              <a:t>Results from that request put formation at the top of the list in almost every instance. </a:t>
            </a:r>
          </a:p>
          <a:p>
            <a:r>
              <a:rPr lang="en-US" sz="1200" b="0" i="0" u="none" strike="noStrike" kern="1200" baseline="0" dirty="0">
                <a:solidFill>
                  <a:schemeClr val="tx1"/>
                </a:solidFill>
                <a:latin typeface="+mn-lt"/>
                <a:ea typeface="+mn-ea"/>
                <a:cs typeface="+mn-cs"/>
              </a:rPr>
              <a:t>Our National Fraternity responded by setting a new direction for formation in the United States.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71E00-A5E5-474D-8141-3BCC74EEA1DF}" type="slidenum">
              <a:rPr lang="en-US" smtClean="0"/>
              <a:t>2</a:t>
            </a:fld>
            <a:endParaRPr lang="en-US"/>
          </a:p>
        </p:txBody>
      </p:sp>
    </p:spTree>
    <p:extLst>
      <p:ext uri="{BB962C8B-B14F-4D97-AF65-F5344CB8AC3E}">
        <p14:creationId xmlns:p14="http://schemas.microsoft.com/office/powerpoint/2010/main" val="403317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begin the process, we held an extended weekend where we shared with Regional Formation Directors, the National Formation Commission, the National Executive Council, the Commission chairs and 12 invited Secular Franciscans who have a passion for formation. Each participant, including Regional Spiritual Assistants, who had had their own workshop in the prior days, helped us to get a sense of the larger body and begin the visioning process.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71E00-A5E5-474D-8141-3BCC74EEA1DF}" type="slidenum">
              <a:rPr lang="en-US" smtClean="0"/>
              <a:t>3</a:t>
            </a:fld>
            <a:endParaRPr lang="en-US"/>
          </a:p>
        </p:txBody>
      </p:sp>
    </p:spTree>
    <p:extLst>
      <p:ext uri="{BB962C8B-B14F-4D97-AF65-F5344CB8AC3E}">
        <p14:creationId xmlns:p14="http://schemas.microsoft.com/office/powerpoint/2010/main" val="329661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 total of 90 participants who gathered at Savior Pastoral Center in Kansas City to pray, share and reflect on the future of formation in our Order in the United States.</a:t>
            </a:r>
          </a:p>
        </p:txBody>
      </p:sp>
      <p:sp>
        <p:nvSpPr>
          <p:cNvPr id="4" name="Slide Number Placeholder 3"/>
          <p:cNvSpPr>
            <a:spLocks noGrp="1"/>
          </p:cNvSpPr>
          <p:nvPr>
            <p:ph type="sldNum" sz="quarter" idx="5"/>
          </p:nvPr>
        </p:nvSpPr>
        <p:spPr/>
        <p:txBody>
          <a:bodyPr/>
          <a:lstStyle/>
          <a:p>
            <a:fld id="{43871E00-A5E5-474D-8141-3BCC74EEA1DF}" type="slidenum">
              <a:rPr lang="en-US" smtClean="0"/>
              <a:t>4</a:t>
            </a:fld>
            <a:endParaRPr lang="en-US"/>
          </a:p>
        </p:txBody>
      </p:sp>
    </p:spTree>
    <p:extLst>
      <p:ext uri="{BB962C8B-B14F-4D97-AF65-F5344CB8AC3E}">
        <p14:creationId xmlns:p14="http://schemas.microsoft.com/office/powerpoint/2010/main" val="156578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Participants were inspired by our keynoter, Fr. Dave Pivonka, TOR. As the NEC and the NFC discussed a guest speaker, members of the National Formation Commission suggested Fr. Dave because we had read his book </a:t>
            </a:r>
            <a:r>
              <a:rPr lang="en-US" sz="1200" b="0" i="1" u="none" strike="noStrike" kern="1200" baseline="0" dirty="0">
                <a:solidFill>
                  <a:schemeClr val="tx1"/>
                </a:solidFill>
                <a:latin typeface="+mn-lt"/>
                <a:ea typeface="+mn-ea"/>
                <a:cs typeface="+mn-cs"/>
              </a:rPr>
              <a:t>Breath of God: Living a Life Led by the Holy Spirit </a:t>
            </a:r>
            <a:r>
              <a:rPr lang="en-US" sz="1200" b="0" i="0" u="none" strike="noStrike" kern="1200" baseline="0" dirty="0">
                <a:solidFill>
                  <a:schemeClr val="tx1"/>
                </a:solidFill>
                <a:latin typeface="+mn-lt"/>
                <a:ea typeface="+mn-ea"/>
                <a:cs typeface="+mn-cs"/>
              </a:rPr>
              <a:t>and we had seen his YouTube series on the Wild Goose is Loose. We were sure that he would draw the Holy Spirit to us. </a:t>
            </a:r>
          </a:p>
          <a:p>
            <a:r>
              <a:rPr lang="en-US" sz="1200" b="0" i="0" u="none" strike="noStrike" kern="1200" baseline="0" dirty="0">
                <a:solidFill>
                  <a:schemeClr val="tx1"/>
                </a:solidFill>
                <a:latin typeface="+mn-lt"/>
                <a:ea typeface="+mn-ea"/>
                <a:cs typeface="+mn-cs"/>
              </a:rPr>
              <a:t>Father spoke on the postmodern Catholic Church and our challenges for the future as Catholics and as Secular Franciscans. In referring to post-modern, we need to keep in mind that in this school of thought God is no longer the center of everything as he was prior to the Middle Ages and during the Renaissance. Now the person him or herself determines his or her own beliefs. This has a big effect on the issues facing the Church and the Order. </a:t>
            </a:r>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5</a:t>
            </a:fld>
            <a:endParaRPr lang="en-US"/>
          </a:p>
        </p:txBody>
      </p:sp>
    </p:spTree>
    <p:extLst>
      <p:ext uri="{BB962C8B-B14F-4D97-AF65-F5344CB8AC3E}">
        <p14:creationId xmlns:p14="http://schemas.microsoft.com/office/powerpoint/2010/main" val="223190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her talk, Mary Stronach asked the participants: “Are the challenges the International Order has experienced also true at our National level and… we asked…are they formation issues? </a:t>
            </a:r>
          </a:p>
          <a:p>
            <a:r>
              <a:rPr lang="en-US" sz="1200" b="0" i="0" u="none" strike="noStrike" kern="1200" baseline="0" dirty="0">
                <a:solidFill>
                  <a:schemeClr val="tx1"/>
                </a:solidFill>
                <a:latin typeface="+mn-lt"/>
                <a:ea typeface="+mn-ea"/>
                <a:cs typeface="+mn-cs"/>
              </a:rPr>
              <a:t>Jan referred to these challenges in her State of the Order talk this morning.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71E00-A5E5-474D-8141-3BCC74EEA1DF}" type="slidenum">
              <a:rPr lang="en-US" smtClean="0"/>
              <a:t>6</a:t>
            </a:fld>
            <a:endParaRPr lang="en-US"/>
          </a:p>
        </p:txBody>
      </p:sp>
    </p:spTree>
    <p:extLst>
      <p:ext uri="{BB962C8B-B14F-4D97-AF65-F5344CB8AC3E}">
        <p14:creationId xmlns:p14="http://schemas.microsoft.com/office/powerpoint/2010/main" val="123318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it was time to begin the important work of visioning. </a:t>
            </a:r>
          </a:p>
          <a:p>
            <a:r>
              <a:rPr lang="en-US" sz="1200" b="0" i="0" u="none" strike="noStrike" kern="1200" baseline="0" dirty="0">
                <a:solidFill>
                  <a:schemeClr val="tx1"/>
                </a:solidFill>
                <a:latin typeface="+mn-lt"/>
                <a:ea typeface="+mn-ea"/>
                <a:cs typeface="+mn-cs"/>
              </a:rPr>
              <a:t>Anne Mulqueen prepared us with her talk on Transformative Visioning, explaining that Visioning is a communal faith journey testing our willingness to step out in faith and leave behind that which no longer has meaning.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71E00-A5E5-474D-8141-3BCC74EEA1DF}" type="slidenum">
              <a:rPr lang="en-US" smtClean="0"/>
              <a:t>7</a:t>
            </a:fld>
            <a:endParaRPr lang="en-US"/>
          </a:p>
        </p:txBody>
      </p:sp>
    </p:spTree>
    <p:extLst>
      <p:ext uri="{BB962C8B-B14F-4D97-AF65-F5344CB8AC3E}">
        <p14:creationId xmlns:p14="http://schemas.microsoft.com/office/powerpoint/2010/main" val="389868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Following the talks, we divided everyone into 10 random groups and we asked some pivotal questions: (By the way, these are great questions for formation sessions at local or regional gatherings. ) </a:t>
            </a:r>
          </a:p>
          <a:p>
            <a:r>
              <a:rPr lang="en-US" sz="1200" b="0" i="0" u="none" strike="noStrike" kern="1200" baseline="0" dirty="0">
                <a:solidFill>
                  <a:schemeClr val="tx1"/>
                </a:solidFill>
                <a:latin typeface="+mn-lt"/>
                <a:ea typeface="+mn-ea"/>
                <a:cs typeface="+mn-cs"/>
              </a:rPr>
              <a:t>• What would the ideal Order look like? </a:t>
            </a:r>
          </a:p>
        </p:txBody>
      </p:sp>
      <p:sp>
        <p:nvSpPr>
          <p:cNvPr id="4" name="Slide Number Placeholder 3"/>
          <p:cNvSpPr>
            <a:spLocks noGrp="1"/>
          </p:cNvSpPr>
          <p:nvPr>
            <p:ph type="sldNum" sz="quarter" idx="5"/>
          </p:nvPr>
        </p:nvSpPr>
        <p:spPr/>
        <p:txBody>
          <a:bodyPr/>
          <a:lstStyle/>
          <a:p>
            <a:fld id="{43871E00-A5E5-474D-8141-3BCC74EEA1DF}" type="slidenum">
              <a:rPr lang="en-US" smtClean="0"/>
              <a:t>8</a:t>
            </a:fld>
            <a:endParaRPr lang="en-US"/>
          </a:p>
        </p:txBody>
      </p:sp>
    </p:spTree>
    <p:extLst>
      <p:ext uri="{BB962C8B-B14F-4D97-AF65-F5344CB8AC3E}">
        <p14:creationId xmlns:p14="http://schemas.microsoft.com/office/powerpoint/2010/main" val="343606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God’s direction for the Order?</a:t>
            </a:r>
          </a:p>
          <a:p>
            <a:endParaRPr lang="en-US" dirty="0"/>
          </a:p>
        </p:txBody>
      </p:sp>
      <p:sp>
        <p:nvSpPr>
          <p:cNvPr id="4" name="Slide Number Placeholder 3"/>
          <p:cNvSpPr>
            <a:spLocks noGrp="1"/>
          </p:cNvSpPr>
          <p:nvPr>
            <p:ph type="sldNum" sz="quarter" idx="5"/>
          </p:nvPr>
        </p:nvSpPr>
        <p:spPr/>
        <p:txBody>
          <a:bodyPr/>
          <a:lstStyle/>
          <a:p>
            <a:fld id="{43871E00-A5E5-474D-8141-3BCC74EEA1DF}" type="slidenum">
              <a:rPr lang="en-US" smtClean="0"/>
              <a:t>9</a:t>
            </a:fld>
            <a:endParaRPr lang="en-US"/>
          </a:p>
        </p:txBody>
      </p:sp>
    </p:spTree>
    <p:extLst>
      <p:ext uri="{BB962C8B-B14F-4D97-AF65-F5344CB8AC3E}">
        <p14:creationId xmlns:p14="http://schemas.microsoft.com/office/powerpoint/2010/main" val="65735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367C3F-2DBD-4EA7-B18E-96F022918A21}"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B79A4-D8FB-45E0-9FB3-B36D7FA24340}"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840EF0-D23E-4D0F-9248-949470C28B99}"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194940F-9A9A-4A8A-A589-EC9CC22FF982}"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C107F6B-6FEC-4977-9F9B-F9654827872F}"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93A2D79-7B34-4C06-A807-A9C7F7C9CF32}"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E0CEC-2037-4118-B749-31498047C1CE}"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43EF4-DEEA-4309-A925-02A5DFFB39B4}"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CB510-9EDA-41EB-8A4C-A6CE3C6B526F}"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2CACFE-2972-40BD-9BD6-06078AFE0B00}"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67A7E-8EF0-438C-BE8A-E7D21479F8A7}"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F9A5C3-13FC-49AC-85E0-874C416D8D87}" type="datetime1">
              <a:rPr lang="en-US" smtClean="0"/>
              <a:t>10/10/2018</a:t>
            </a:fld>
            <a:endParaRPr lang="en-US" dirty="0"/>
          </a:p>
        </p:txBody>
      </p:sp>
      <p:sp>
        <p:nvSpPr>
          <p:cNvPr id="8" name="Footer Placeholder 7"/>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C09C6-FAE4-49FB-9375-0302CB5A7AAB}" type="datetime1">
              <a:rPr lang="en-US" smtClean="0"/>
              <a:t>10/10/2018</a:t>
            </a:fld>
            <a:endParaRPr lang="en-US" dirty="0"/>
          </a:p>
        </p:txBody>
      </p:sp>
      <p:sp>
        <p:nvSpPr>
          <p:cNvPr id="4" name="Footer Placeholder 3"/>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C8098-A461-439D-AFA1-46B2BC991B2D}" type="datetime1">
              <a:rPr lang="en-US" smtClean="0"/>
              <a:t>10/10/2018</a:t>
            </a:fld>
            <a:endParaRPr lang="en-US" dirty="0"/>
          </a:p>
        </p:txBody>
      </p:sp>
      <p:sp>
        <p:nvSpPr>
          <p:cNvPr id="3" name="Footer Placeholder 2"/>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283D56-8D75-4CE1-BC47-9E48075072E5}"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9AA44A-ED98-4DC8-B0B7-2DB316EE34D3}"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15721-E091-4FB4-8DFF-8F85CAF06C2B}" type="datetime1">
              <a:rPr lang="en-US" smtClean="0"/>
              <a:t>10/10/2018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Prepared by Diane Menditto, OFS, and Mary Stronach, OFS; Photography: Robert Stronach, OFS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BC54-4DC0-4217-B9C8-899DA06B260F}"/>
              </a:ext>
            </a:extLst>
          </p:cNvPr>
          <p:cNvSpPr>
            <a:spLocks noGrp="1"/>
          </p:cNvSpPr>
          <p:nvPr>
            <p:ph type="ctrTitle"/>
          </p:nvPr>
        </p:nvSpPr>
        <p:spPr>
          <a:xfrm>
            <a:off x="2244157" y="593785"/>
            <a:ext cx="8915399" cy="2262781"/>
          </a:xfrm>
        </p:spPr>
        <p:txBody>
          <a:bodyPr/>
          <a:lstStyle/>
          <a:p>
            <a:pPr algn="ctr"/>
            <a:r>
              <a:rPr lang="en-US" dirty="0">
                <a:effectLst>
                  <a:outerShdw blurRad="38100" dist="38100" dir="2700000" algn="tl">
                    <a:srgbClr val="000000">
                      <a:alpha val="43137"/>
                    </a:srgbClr>
                  </a:outerShdw>
                </a:effectLst>
              </a:rPr>
              <a:t>National Formation Highlights</a:t>
            </a:r>
          </a:p>
        </p:txBody>
      </p:sp>
      <p:sp>
        <p:nvSpPr>
          <p:cNvPr id="3" name="Subtitle 2">
            <a:extLst>
              <a:ext uri="{FF2B5EF4-FFF2-40B4-BE49-F238E27FC236}">
                <a16:creationId xmlns:a16="http://schemas.microsoft.com/office/drawing/2014/main" id="{67A79443-1067-4752-B970-C9D78D2887D9}"/>
              </a:ext>
            </a:extLst>
          </p:cNvPr>
          <p:cNvSpPr>
            <a:spLocks noGrp="1"/>
          </p:cNvSpPr>
          <p:nvPr>
            <p:ph type="subTitle" idx="1"/>
          </p:nvPr>
        </p:nvSpPr>
        <p:spPr>
          <a:xfrm>
            <a:off x="1253706" y="3623094"/>
            <a:ext cx="10478219" cy="3151516"/>
          </a:xfrm>
        </p:spPr>
        <p:txBody>
          <a:bodyPr>
            <a:normAutofit/>
          </a:bodyPr>
          <a:lstStyle/>
          <a:p>
            <a:pPr algn="ctr"/>
            <a:r>
              <a:rPr lang="en-US" sz="4100" i="1" dirty="0">
                <a:effectLst>
                  <a:outerShdw blurRad="38100" dist="38100" dir="2700000" algn="tl">
                    <a:srgbClr val="000000">
                      <a:alpha val="43137"/>
                    </a:srgbClr>
                  </a:outerShdw>
                </a:effectLst>
              </a:rPr>
              <a:t>Visioning Workshop and </a:t>
            </a:r>
            <a:br>
              <a:rPr lang="en-US" sz="4100" i="1" dirty="0">
                <a:effectLst>
                  <a:outerShdw blurRad="38100" dist="38100" dir="2700000" algn="tl">
                    <a:srgbClr val="000000">
                      <a:alpha val="43137"/>
                    </a:srgbClr>
                  </a:outerShdw>
                </a:effectLst>
              </a:rPr>
            </a:br>
            <a:r>
              <a:rPr lang="en-US" sz="4100" i="1" dirty="0">
                <a:effectLst>
                  <a:outerShdw blurRad="38100" dist="38100" dir="2700000" algn="tl">
                    <a:srgbClr val="000000">
                      <a:alpha val="43137"/>
                    </a:srgbClr>
                  </a:outerShdw>
                </a:effectLst>
              </a:rPr>
              <a:t>Plans for the Future</a:t>
            </a:r>
          </a:p>
          <a:p>
            <a:pPr algn="ctr"/>
            <a:endParaRPr lang="en-US" sz="2000" dirty="0">
              <a:effectLst>
                <a:outerShdw blurRad="38100" dist="38100" dir="2700000" algn="tl">
                  <a:srgbClr val="000000">
                    <a:alpha val="43137"/>
                  </a:srgbClr>
                </a:outerShdw>
              </a:effectLst>
            </a:endParaRPr>
          </a:p>
          <a:p>
            <a:pPr algn="ctr"/>
            <a:r>
              <a:rPr lang="en-US" sz="2000" dirty="0">
                <a:effectLst>
                  <a:outerShdw blurRad="38100" dist="38100" dir="2700000" algn="tl">
                    <a:srgbClr val="000000">
                      <a:alpha val="43137"/>
                    </a:srgbClr>
                  </a:outerShdw>
                </a:effectLst>
              </a:rPr>
              <a:t>October 9, 2018</a:t>
            </a:r>
          </a:p>
          <a:p>
            <a:pPr algn="ctr"/>
            <a:r>
              <a:rPr lang="en-US" sz="2000" dirty="0">
                <a:effectLst>
                  <a:outerShdw blurRad="38100" dist="38100" dir="2700000" algn="tl">
                    <a:srgbClr val="000000">
                      <a:alpha val="43137"/>
                    </a:srgbClr>
                  </a:outerShdw>
                </a:effectLst>
              </a:rPr>
              <a:t>Prepared by Diane Menditto, OFS, and Mary Stronach, OFS</a:t>
            </a:r>
          </a:p>
          <a:p>
            <a:pPr algn="ctr"/>
            <a:r>
              <a:rPr lang="en-US" sz="2000" dirty="0">
                <a:effectLst>
                  <a:outerShdw blurRad="38100" dist="38100" dir="2700000" algn="tl">
                    <a:srgbClr val="000000">
                      <a:alpha val="43137"/>
                    </a:srgbClr>
                  </a:outerShdw>
                </a:effectLst>
              </a:rPr>
              <a:t>Photography: Robert Stronach, OFS</a:t>
            </a:r>
          </a:p>
        </p:txBody>
      </p:sp>
    </p:spTree>
    <p:extLst>
      <p:ext uri="{BB962C8B-B14F-4D97-AF65-F5344CB8AC3E}">
        <p14:creationId xmlns:p14="http://schemas.microsoft.com/office/powerpoint/2010/main" val="241275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1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5" name="Group 2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6" name="Rectangle 4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7"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8" name="Rectangle 46">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9" name="Rectangle 48">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0">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494464" y="283435"/>
            <a:ext cx="3778870" cy="1853282"/>
          </a:xfrm>
        </p:spPr>
        <p:txBody>
          <a:bodyPr vert="horz" lIns="91440" tIns="45720" rIns="91440" bIns="45720" rtlCol="0" anchor="b">
            <a:normAutofit/>
          </a:bodyPr>
          <a:lstStyle/>
          <a:p>
            <a:pPr algn="ctr"/>
            <a:r>
              <a:rPr lang="en-US" sz="4000" dirty="0">
                <a:solidFill>
                  <a:srgbClr val="FEFFFF"/>
                </a:solidFill>
                <a:effectLst>
                  <a:outerShdw blurRad="38100" dist="38100" dir="2700000" algn="tl">
                    <a:srgbClr val="000000">
                      <a:alpha val="43137"/>
                    </a:srgbClr>
                  </a:outerShdw>
                </a:effectLst>
              </a:rPr>
              <a:t>The Pivotal Questions</a:t>
            </a:r>
          </a:p>
        </p:txBody>
      </p:sp>
      <p:sp>
        <p:nvSpPr>
          <p:cNvPr id="53"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07FFC34C-A074-42DF-B417-D42B08C1E852}"/>
              </a:ext>
            </a:extLst>
          </p:cNvPr>
          <p:cNvSpPr txBox="1"/>
          <p:nvPr/>
        </p:nvSpPr>
        <p:spPr>
          <a:xfrm>
            <a:off x="66404" y="4998380"/>
            <a:ext cx="4885157"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Who does God want us to be?</a:t>
            </a:r>
          </a:p>
        </p:txBody>
      </p:sp>
      <p:pic>
        <p:nvPicPr>
          <p:cNvPr id="8" name="Picture 7" descr="A group of people sitting at a table&#10;&#10;Description generated with very high confidence">
            <a:extLst>
              <a:ext uri="{FF2B5EF4-FFF2-40B4-BE49-F238E27FC236}">
                <a16:creationId xmlns:a16="http://schemas.microsoft.com/office/drawing/2014/main" id="{C44504C0-A9B2-4AA0-92B5-34754F04D875}"/>
              </a:ext>
            </a:extLst>
          </p:cNvPr>
          <p:cNvPicPr>
            <a:picLocks noChangeAspect="1"/>
          </p:cNvPicPr>
          <p:nvPr/>
        </p:nvPicPr>
        <p:blipFill rotWithShape="1">
          <a:blip r:embed="rId3"/>
          <a:srcRect l="6043" t="-6061" r="-6043" b="21107"/>
          <a:stretch/>
        </p:blipFill>
        <p:spPr>
          <a:xfrm>
            <a:off x="229259" y="2143834"/>
            <a:ext cx="4386005" cy="2485999"/>
          </a:xfrm>
          <a:prstGeom prst="rect">
            <a:avLst/>
          </a:prstGeom>
        </p:spPr>
      </p:pic>
      <p:pic>
        <p:nvPicPr>
          <p:cNvPr id="10" name="Picture 9" descr="A group of people sitting at a table&#10;&#10;Description generated with very high confidence">
            <a:extLst>
              <a:ext uri="{FF2B5EF4-FFF2-40B4-BE49-F238E27FC236}">
                <a16:creationId xmlns:a16="http://schemas.microsoft.com/office/drawing/2014/main" id="{FD42B718-4FEF-4DFF-A884-5064237F05B0}"/>
              </a:ext>
            </a:extLst>
          </p:cNvPr>
          <p:cNvPicPr>
            <a:picLocks noChangeAspect="1"/>
          </p:cNvPicPr>
          <p:nvPr/>
        </p:nvPicPr>
        <p:blipFill rotWithShape="1">
          <a:blip r:embed="rId4"/>
          <a:srcRect l="-284" t="4621" r="284" b="3667"/>
          <a:stretch/>
        </p:blipFill>
        <p:spPr>
          <a:xfrm>
            <a:off x="5719880" y="1662022"/>
            <a:ext cx="6742204" cy="4125489"/>
          </a:xfrm>
          <a:prstGeom prst="rect">
            <a:avLst/>
          </a:prstGeom>
        </p:spPr>
      </p:pic>
      <p:sp>
        <p:nvSpPr>
          <p:cNvPr id="3" name="Footer Placeholder 2">
            <a:extLst>
              <a:ext uri="{FF2B5EF4-FFF2-40B4-BE49-F238E27FC236}">
                <a16:creationId xmlns:a16="http://schemas.microsoft.com/office/drawing/2014/main" id="{AB29CAE5-9D87-4DBF-B331-47386843BBC1}"/>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4" name="Slide Number Placeholder 3">
            <a:extLst>
              <a:ext uri="{FF2B5EF4-FFF2-40B4-BE49-F238E27FC236}">
                <a16:creationId xmlns:a16="http://schemas.microsoft.com/office/drawing/2014/main" id="{A313CA98-0269-4761-9F38-896057FE318F}"/>
              </a:ext>
            </a:extLst>
          </p:cNvPr>
          <p:cNvSpPr>
            <a:spLocks noGrp="1"/>
          </p:cNvSpPr>
          <p:nvPr>
            <p:ph type="sldNum" sz="quarter" idx="12"/>
          </p:nvPr>
        </p:nvSpPr>
        <p:spPr>
          <a:xfrm>
            <a:off x="11222602" y="283435"/>
            <a:ext cx="779767" cy="365125"/>
          </a:xfrm>
        </p:spPr>
        <p:txBody>
          <a:bodyPr/>
          <a:lstStyle/>
          <a:p>
            <a:fld id="{D57F1E4F-1CFF-5643-939E-217C01CDF565}"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291856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103517" y="787136"/>
            <a:ext cx="8957256" cy="778933"/>
          </a:xfrm>
        </p:spPr>
        <p:txBody>
          <a:bodyPr anchor="ctr">
            <a:noAutofit/>
          </a:bodyPr>
          <a:lstStyle/>
          <a:p>
            <a:pPr algn="ctr"/>
            <a:r>
              <a:rPr lang="en-US" sz="3800" dirty="0">
                <a:solidFill>
                  <a:srgbClr val="FEFFFF"/>
                </a:solidFill>
                <a:effectLst>
                  <a:outerShdw blurRad="38100" dist="38100" dir="2700000" algn="tl">
                    <a:srgbClr val="000000">
                      <a:alpha val="43137"/>
                    </a:srgbClr>
                  </a:outerShdw>
                </a:effectLst>
              </a:rPr>
              <a:t>Saturday Afternoon: Special Interests</a:t>
            </a:r>
          </a:p>
        </p:txBody>
      </p:sp>
      <p:sp>
        <p:nvSpPr>
          <p:cNvPr id="3" name="Rectangle 2">
            <a:extLst>
              <a:ext uri="{FF2B5EF4-FFF2-40B4-BE49-F238E27FC236}">
                <a16:creationId xmlns:a16="http://schemas.microsoft.com/office/drawing/2014/main" id="{4832B449-25FE-427E-8D85-0C29DDF764B8}"/>
              </a:ext>
            </a:extLst>
          </p:cNvPr>
          <p:cNvSpPr/>
          <p:nvPr/>
        </p:nvSpPr>
        <p:spPr>
          <a:xfrm>
            <a:off x="8883436" y="733439"/>
            <a:ext cx="3467819" cy="5632311"/>
          </a:xfrm>
          <a:prstGeom prst="rect">
            <a:avLst/>
          </a:prstGeom>
        </p:spPr>
        <p:txBody>
          <a:bodyPr wrap="square">
            <a:spAutoFit/>
          </a:bodyPr>
          <a:lstStyle/>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Fraternal life &amp; relationships</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Spiritual life, prayer and contemplation</a:t>
            </a:r>
          </a:p>
          <a:p>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Apostolates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and outreach: expressing the Franciscan charism</a:t>
            </a:r>
          </a:p>
        </p:txBody>
      </p:sp>
      <p:pic>
        <p:nvPicPr>
          <p:cNvPr id="5" name="Picture 4" descr="A group of people sitting at a table&#10;&#10;Description generated with very high confidence">
            <a:extLst>
              <a:ext uri="{FF2B5EF4-FFF2-40B4-BE49-F238E27FC236}">
                <a16:creationId xmlns:a16="http://schemas.microsoft.com/office/drawing/2014/main" id="{6298E22E-DBF9-4357-A2BB-B34A512F340D}"/>
              </a:ext>
            </a:extLst>
          </p:cNvPr>
          <p:cNvPicPr>
            <a:picLocks noChangeAspect="1"/>
          </p:cNvPicPr>
          <p:nvPr/>
        </p:nvPicPr>
        <p:blipFill>
          <a:blip r:embed="rId3"/>
          <a:stretch>
            <a:fillRect/>
          </a:stretch>
        </p:blipFill>
        <p:spPr>
          <a:xfrm>
            <a:off x="611516" y="1969259"/>
            <a:ext cx="6728319" cy="4489050"/>
          </a:xfrm>
          <a:prstGeom prst="rect">
            <a:avLst/>
          </a:prstGeom>
        </p:spPr>
      </p:pic>
      <p:sp>
        <p:nvSpPr>
          <p:cNvPr id="4" name="Footer Placeholder 3">
            <a:extLst>
              <a:ext uri="{FF2B5EF4-FFF2-40B4-BE49-F238E27FC236}">
                <a16:creationId xmlns:a16="http://schemas.microsoft.com/office/drawing/2014/main" id="{43AF2CA3-1853-403E-9D88-258084CFA9B7}"/>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6" name="Slide Number Placeholder 5">
            <a:extLst>
              <a:ext uri="{FF2B5EF4-FFF2-40B4-BE49-F238E27FC236}">
                <a16:creationId xmlns:a16="http://schemas.microsoft.com/office/drawing/2014/main" id="{4A2F3304-4C11-41EF-B00E-7155AA7D4C3F}"/>
              </a:ext>
            </a:extLst>
          </p:cNvPr>
          <p:cNvSpPr>
            <a:spLocks noGrp="1"/>
          </p:cNvSpPr>
          <p:nvPr>
            <p:ph type="sldNum" sz="quarter" idx="12"/>
          </p:nvPr>
        </p:nvSpPr>
        <p:spPr>
          <a:xfrm>
            <a:off x="11257321" y="122637"/>
            <a:ext cx="779767" cy="365125"/>
          </a:xfrm>
        </p:spPr>
        <p:txBody>
          <a:bodyPr/>
          <a:lstStyle/>
          <a:p>
            <a:fld id="{D57F1E4F-1CFF-5643-939E-217C01CDF565}"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403754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103517" y="787136"/>
            <a:ext cx="8957256" cy="778933"/>
          </a:xfrm>
        </p:spPr>
        <p:txBody>
          <a:bodyPr anchor="ctr">
            <a:noAutofit/>
          </a:bodyPr>
          <a:lstStyle/>
          <a:p>
            <a:pPr algn="ctr"/>
            <a:r>
              <a:rPr lang="en-US" sz="3800" dirty="0">
                <a:solidFill>
                  <a:srgbClr val="FEFFFF"/>
                </a:solidFill>
                <a:effectLst>
                  <a:outerShdw blurRad="38100" dist="38100" dir="2700000" algn="tl">
                    <a:srgbClr val="000000">
                      <a:alpha val="43137"/>
                    </a:srgbClr>
                  </a:outerShdw>
                </a:effectLst>
              </a:rPr>
              <a:t>Saturday Afternoon: Special Interests</a:t>
            </a:r>
          </a:p>
        </p:txBody>
      </p:sp>
      <p:sp>
        <p:nvSpPr>
          <p:cNvPr id="4" name="Rectangle 3">
            <a:extLst>
              <a:ext uri="{FF2B5EF4-FFF2-40B4-BE49-F238E27FC236}">
                <a16:creationId xmlns:a16="http://schemas.microsoft.com/office/drawing/2014/main" id="{AC8598CD-3F35-494A-B7EF-F115B7B79509}"/>
              </a:ext>
            </a:extLst>
          </p:cNvPr>
          <p:cNvSpPr/>
          <p:nvPr/>
        </p:nvSpPr>
        <p:spPr>
          <a:xfrm>
            <a:off x="8347634" y="549894"/>
            <a:ext cx="4403594" cy="6647974"/>
          </a:xfrm>
          <a:prstGeom prst="rect">
            <a:avLst/>
          </a:prstGeom>
        </p:spPr>
        <p:txBody>
          <a:bodyPr wrap="square">
            <a:spAutoFit/>
          </a:bodyPr>
          <a:lstStyle/>
          <a:p>
            <a:pPr marL="628650" lvl="1" indent="-171450">
              <a:buFont typeface="Arial" panose="020B0604020202020204" pitchFamily="34" charset="0"/>
              <a:buChar char="•"/>
            </a:pPr>
            <a:r>
              <a:rPr lang="en-US" sz="2800" dirty="0">
                <a:effectLst>
                  <a:outerShdw blurRad="38100" dist="38100" dir="2700000" algn="tl">
                    <a:srgbClr val="000000">
                      <a:alpha val="43137"/>
                    </a:srgbClr>
                  </a:outerShdw>
                </a:effectLst>
              </a:rPr>
              <a:t>Communications</a:t>
            </a:r>
          </a:p>
          <a:p>
            <a:r>
              <a:rPr lang="en-US" sz="2800" dirty="0">
                <a:effectLst>
                  <a:outerShdw blurRad="38100" dist="38100" dir="2700000" algn="tl">
                    <a:srgbClr val="000000">
                      <a:alpha val="43137"/>
                    </a:srgbClr>
                  </a:outerShdw>
                </a:effectLst>
              </a:rPr>
              <a:t>       &amp; social media</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marL="628650" lvl="1" indent="-171450">
              <a:buFont typeface="Arial" panose="020B0604020202020204" pitchFamily="34" charset="0"/>
              <a:buChar char="•"/>
            </a:pPr>
            <a:r>
              <a:rPr lang="en-US" sz="3000" dirty="0">
                <a:effectLst>
                  <a:outerShdw blurRad="38100" dist="38100" dir="2700000" algn="tl">
                    <a:srgbClr val="000000">
                      <a:alpha val="43137"/>
                    </a:srgbClr>
                  </a:outerShdw>
                </a:effectLst>
              </a:rPr>
              <a:t>Essential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documents</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marL="628650" lvl="1" indent="-171450">
              <a:buFont typeface="Arial" panose="020B0604020202020204" pitchFamily="34" charset="0"/>
              <a:buChar char="•"/>
            </a:pPr>
            <a:r>
              <a:rPr lang="en-US" sz="3000" dirty="0">
                <a:effectLst>
                  <a:outerShdw blurRad="38100" dist="38100" dir="2700000" algn="tl">
                    <a:srgbClr val="000000">
                      <a:alpha val="43137"/>
                    </a:srgbClr>
                  </a:outerShdw>
                </a:effectLst>
              </a:rPr>
              <a:t>Scripture and Franciscan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sources</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Secular identity</a:t>
            </a:r>
          </a:p>
          <a:p>
            <a:r>
              <a:rPr lang="en-US" sz="3000" dirty="0">
                <a:effectLst>
                  <a:outerShdw blurRad="38100" dist="38100" dir="2700000" algn="tl">
                    <a:srgbClr val="000000">
                      <a:alpha val="43137"/>
                    </a:srgbClr>
                  </a:outerShdw>
                </a:effectLst>
              </a:rPr>
              <a:t>    and the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Franciscan charism</a:t>
            </a:r>
          </a:p>
          <a:p>
            <a:pPr marL="171450" indent="-171450">
              <a:buFont typeface="Arial" panose="020B0604020202020204" pitchFamily="34" charset="0"/>
              <a:buChar char="•"/>
            </a:pPr>
            <a:endParaRPr lang="en-US" sz="3000" dirty="0">
              <a:effectLst>
                <a:outerShdw blurRad="38100" dist="38100" dir="2700000" algn="tl">
                  <a:srgbClr val="000000">
                    <a:alpha val="43137"/>
                  </a:srgbClr>
                </a:outerShdw>
              </a:effectLst>
            </a:endParaRPr>
          </a:p>
        </p:txBody>
      </p:sp>
      <p:pic>
        <p:nvPicPr>
          <p:cNvPr id="5" name="Picture 4" descr="A group of people sitting at a table&#10;&#10;Description generated with very high confidence">
            <a:extLst>
              <a:ext uri="{FF2B5EF4-FFF2-40B4-BE49-F238E27FC236}">
                <a16:creationId xmlns:a16="http://schemas.microsoft.com/office/drawing/2014/main" id="{72F4177C-A9C9-4C51-BA6D-5F59E53B6CEC}"/>
              </a:ext>
            </a:extLst>
          </p:cNvPr>
          <p:cNvPicPr>
            <a:picLocks noChangeAspect="1"/>
          </p:cNvPicPr>
          <p:nvPr/>
        </p:nvPicPr>
        <p:blipFill rotWithShape="1">
          <a:blip r:embed="rId3"/>
          <a:srcRect l="-5872" t="-2879" r="13655" b="2879"/>
          <a:stretch/>
        </p:blipFill>
        <p:spPr>
          <a:xfrm>
            <a:off x="-654740" y="2646751"/>
            <a:ext cx="8804579" cy="2580856"/>
          </a:xfrm>
          <a:prstGeom prst="rect">
            <a:avLst/>
          </a:prstGeom>
        </p:spPr>
      </p:pic>
      <p:sp>
        <p:nvSpPr>
          <p:cNvPr id="3" name="Footer Placeholder 2">
            <a:extLst>
              <a:ext uri="{FF2B5EF4-FFF2-40B4-BE49-F238E27FC236}">
                <a16:creationId xmlns:a16="http://schemas.microsoft.com/office/drawing/2014/main" id="{2894EF4F-D34E-498C-B239-F84B9948C2FD}"/>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6" name="Slide Number Placeholder 5">
            <a:extLst>
              <a:ext uri="{FF2B5EF4-FFF2-40B4-BE49-F238E27FC236}">
                <a16:creationId xmlns:a16="http://schemas.microsoft.com/office/drawing/2014/main" id="{A2DCF264-3CBF-4472-A9FE-F7170EB2834A}"/>
              </a:ext>
            </a:extLst>
          </p:cNvPr>
          <p:cNvSpPr>
            <a:spLocks noGrp="1"/>
          </p:cNvSpPr>
          <p:nvPr>
            <p:ph type="sldNum" sz="quarter" idx="12"/>
          </p:nvPr>
        </p:nvSpPr>
        <p:spPr>
          <a:xfrm>
            <a:off x="11096295" y="137926"/>
            <a:ext cx="779767" cy="365125"/>
          </a:xfrm>
        </p:spPr>
        <p:txBody>
          <a:bodyPr/>
          <a:lstStyle/>
          <a:p>
            <a:fld id="{D57F1E4F-1CFF-5643-939E-217C01CDF565}"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197452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103517" y="787136"/>
            <a:ext cx="8957256" cy="778933"/>
          </a:xfrm>
        </p:spPr>
        <p:txBody>
          <a:bodyPr anchor="ctr">
            <a:noAutofit/>
          </a:bodyPr>
          <a:lstStyle/>
          <a:p>
            <a:pPr algn="ctr"/>
            <a:r>
              <a:rPr lang="en-US" sz="3800" dirty="0">
                <a:solidFill>
                  <a:srgbClr val="FEFFFF"/>
                </a:solidFill>
                <a:effectLst>
                  <a:outerShdw blurRad="38100" dist="38100" dir="2700000" algn="tl">
                    <a:srgbClr val="000000">
                      <a:alpha val="43137"/>
                    </a:srgbClr>
                  </a:outerShdw>
                </a:effectLst>
              </a:rPr>
              <a:t>Saturday Afternoon: Special Interests</a:t>
            </a:r>
          </a:p>
        </p:txBody>
      </p:sp>
      <p:sp>
        <p:nvSpPr>
          <p:cNvPr id="3" name="Rectangle 2">
            <a:extLst>
              <a:ext uri="{FF2B5EF4-FFF2-40B4-BE49-F238E27FC236}">
                <a16:creationId xmlns:a16="http://schemas.microsoft.com/office/drawing/2014/main" id="{8E29B97A-9036-4A2F-A123-F44F7E868672}"/>
              </a:ext>
            </a:extLst>
          </p:cNvPr>
          <p:cNvSpPr/>
          <p:nvPr/>
        </p:nvSpPr>
        <p:spPr>
          <a:xfrm>
            <a:off x="9030897" y="919407"/>
            <a:ext cx="3424525" cy="4247317"/>
          </a:xfrm>
          <a:prstGeom prst="rect">
            <a:avLst/>
          </a:prstGeom>
        </p:spPr>
        <p:txBody>
          <a:bodyPr wrap="square">
            <a:spAutoFit/>
          </a:bodyPr>
          <a:lstStyle/>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Commitment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to the Order: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Time, Talent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and Treasure</a:t>
            </a:r>
          </a:p>
          <a:p>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Servant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  Leadership</a:t>
            </a:r>
          </a:p>
          <a:p>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Youth</a:t>
            </a:r>
          </a:p>
        </p:txBody>
      </p:sp>
      <p:pic>
        <p:nvPicPr>
          <p:cNvPr id="7" name="Picture 6" descr="A group of people posing for a photo&#10;&#10;Description generated with very high confidence">
            <a:extLst>
              <a:ext uri="{FF2B5EF4-FFF2-40B4-BE49-F238E27FC236}">
                <a16:creationId xmlns:a16="http://schemas.microsoft.com/office/drawing/2014/main" id="{B7601214-3F77-404E-BE7D-7081BF9A3BAF}"/>
              </a:ext>
            </a:extLst>
          </p:cNvPr>
          <p:cNvPicPr>
            <a:picLocks noChangeAspect="1"/>
          </p:cNvPicPr>
          <p:nvPr/>
        </p:nvPicPr>
        <p:blipFill>
          <a:blip r:embed="rId3"/>
          <a:stretch>
            <a:fillRect/>
          </a:stretch>
        </p:blipFill>
        <p:spPr>
          <a:xfrm>
            <a:off x="801298" y="2061603"/>
            <a:ext cx="6439140" cy="4296114"/>
          </a:xfrm>
          <a:prstGeom prst="rect">
            <a:avLst/>
          </a:prstGeom>
        </p:spPr>
      </p:pic>
      <p:sp>
        <p:nvSpPr>
          <p:cNvPr id="4" name="Footer Placeholder 3">
            <a:extLst>
              <a:ext uri="{FF2B5EF4-FFF2-40B4-BE49-F238E27FC236}">
                <a16:creationId xmlns:a16="http://schemas.microsoft.com/office/drawing/2014/main" id="{F4AFD9EA-2251-47EA-92D0-743769CF5B29}"/>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A7A741D2-FD00-4291-9041-BEB4FFBEB176}"/>
              </a:ext>
            </a:extLst>
          </p:cNvPr>
          <p:cNvSpPr>
            <a:spLocks noGrp="1"/>
          </p:cNvSpPr>
          <p:nvPr>
            <p:ph type="sldNum" sz="quarter" idx="12"/>
          </p:nvPr>
        </p:nvSpPr>
        <p:spPr>
          <a:xfrm>
            <a:off x="11022350" y="143676"/>
            <a:ext cx="779767" cy="365125"/>
          </a:xfrm>
        </p:spPr>
        <p:txBody>
          <a:bodyPr/>
          <a:lstStyle/>
          <a:p>
            <a:fld id="{D57F1E4F-1CFF-5643-939E-217C01CDF565}"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111740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103517" y="787136"/>
            <a:ext cx="8957256" cy="778933"/>
          </a:xfrm>
        </p:spPr>
        <p:txBody>
          <a:bodyPr anchor="ctr">
            <a:noAutofit/>
          </a:bodyPr>
          <a:lstStyle/>
          <a:p>
            <a:pPr algn="ctr"/>
            <a:r>
              <a:rPr lang="en-US" sz="3800" dirty="0">
                <a:solidFill>
                  <a:srgbClr val="FEFFFF"/>
                </a:solidFill>
                <a:effectLst>
                  <a:outerShdw blurRad="38100" dist="38100" dir="2700000" algn="tl">
                    <a:srgbClr val="000000">
                      <a:alpha val="43137"/>
                    </a:srgbClr>
                  </a:outerShdw>
                </a:effectLst>
              </a:rPr>
              <a:t>Saturday Afternoon: Special Interests</a:t>
            </a:r>
          </a:p>
        </p:txBody>
      </p:sp>
      <p:pic>
        <p:nvPicPr>
          <p:cNvPr id="8" name="Content Placeholder 4">
            <a:extLst>
              <a:ext uri="{FF2B5EF4-FFF2-40B4-BE49-F238E27FC236}">
                <a16:creationId xmlns:a16="http://schemas.microsoft.com/office/drawing/2014/main" id="{5C779373-0E9B-49BE-BDF6-6AA31EE24252}"/>
              </a:ext>
            </a:extLst>
          </p:cNvPr>
          <p:cNvPicPr>
            <a:picLocks noChangeAspect="1"/>
          </p:cNvPicPr>
          <p:nvPr/>
        </p:nvPicPr>
        <p:blipFill>
          <a:blip r:embed="rId3"/>
          <a:stretch>
            <a:fillRect/>
          </a:stretch>
        </p:blipFill>
        <p:spPr>
          <a:xfrm>
            <a:off x="66276" y="1997822"/>
            <a:ext cx="8163323" cy="3326551"/>
          </a:xfrm>
          <a:prstGeom prst="rect">
            <a:avLst/>
          </a:prstGeom>
        </p:spPr>
      </p:pic>
      <p:sp>
        <p:nvSpPr>
          <p:cNvPr id="4" name="Rectangle 3">
            <a:extLst>
              <a:ext uri="{FF2B5EF4-FFF2-40B4-BE49-F238E27FC236}">
                <a16:creationId xmlns:a16="http://schemas.microsoft.com/office/drawing/2014/main" id="{22BB8D7F-F76A-4445-8AF9-1C61C2066161}"/>
              </a:ext>
            </a:extLst>
          </p:cNvPr>
          <p:cNvSpPr/>
          <p:nvPr/>
        </p:nvSpPr>
        <p:spPr>
          <a:xfrm>
            <a:off x="8301627" y="1694178"/>
            <a:ext cx="4502988" cy="3785652"/>
          </a:xfrm>
          <a:prstGeom prst="rect">
            <a:avLst/>
          </a:prstGeom>
        </p:spPr>
        <p:txBody>
          <a:bodyPr wrap="square">
            <a:spAutoFit/>
          </a:bodyPr>
          <a:lstStyle/>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Spiritual assistants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&amp; their relationship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to the OFS</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Discerning the vocation</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3000" dirty="0">
                <a:effectLst>
                  <a:outerShdw blurRad="38100" dist="38100" dir="2700000" algn="tl">
                    <a:srgbClr val="000000">
                      <a:alpha val="43137"/>
                    </a:srgbClr>
                  </a:outerShdw>
                </a:effectLst>
              </a:rPr>
              <a:t>Multiculturalism </a:t>
            </a:r>
          </a:p>
        </p:txBody>
      </p:sp>
      <p:sp>
        <p:nvSpPr>
          <p:cNvPr id="3" name="Footer Placeholder 2">
            <a:extLst>
              <a:ext uri="{FF2B5EF4-FFF2-40B4-BE49-F238E27FC236}">
                <a16:creationId xmlns:a16="http://schemas.microsoft.com/office/drawing/2014/main" id="{2AD54607-F97E-4BAD-8BAC-AA7801829AAF}"/>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F4C94D0F-432E-475F-AC90-DC6836309FDA}"/>
              </a:ext>
            </a:extLst>
          </p:cNvPr>
          <p:cNvSpPr>
            <a:spLocks noGrp="1"/>
          </p:cNvSpPr>
          <p:nvPr>
            <p:ph type="sldNum" sz="quarter" idx="12"/>
          </p:nvPr>
        </p:nvSpPr>
        <p:spPr>
          <a:xfrm>
            <a:off x="11022350" y="252945"/>
            <a:ext cx="779767" cy="365125"/>
          </a:xfrm>
        </p:spPr>
        <p:txBody>
          <a:bodyPr/>
          <a:lstStyle/>
          <a:p>
            <a:fld id="{D57F1E4F-1CFF-5643-939E-217C01CDF565}" type="slidenum">
              <a:rPr lang="en-US"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164299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D4DA-C0D7-4722-880A-967C430689FB}"/>
              </a:ext>
            </a:extLst>
          </p:cNvPr>
          <p:cNvSpPr>
            <a:spLocks noGrp="1"/>
          </p:cNvSpPr>
          <p:nvPr>
            <p:ph type="title"/>
          </p:nvPr>
        </p:nvSpPr>
        <p:spPr>
          <a:xfrm>
            <a:off x="2589212" y="382571"/>
            <a:ext cx="6171513" cy="1280890"/>
          </a:xfrm>
        </p:spPr>
        <p:txBody>
          <a:bodyPr>
            <a:normAutofit/>
          </a:bodyPr>
          <a:lstStyle/>
          <a:p>
            <a:r>
              <a:rPr lang="en-US" sz="4000" dirty="0">
                <a:effectLst>
                  <a:outerShdw blurRad="38100" dist="38100" dir="2700000" algn="tl">
                    <a:srgbClr val="000000">
                      <a:alpha val="43137"/>
                    </a:srgbClr>
                  </a:outerShdw>
                </a:effectLst>
              </a:rPr>
              <a:t>To be answered:</a:t>
            </a:r>
          </a:p>
        </p:txBody>
      </p:sp>
      <p:sp>
        <p:nvSpPr>
          <p:cNvPr id="3" name="Content Placeholder 2">
            <a:extLst>
              <a:ext uri="{FF2B5EF4-FFF2-40B4-BE49-F238E27FC236}">
                <a16:creationId xmlns:a16="http://schemas.microsoft.com/office/drawing/2014/main" id="{0AEC773A-F17E-4740-AFE9-2294DF287338}"/>
              </a:ext>
            </a:extLst>
          </p:cNvPr>
          <p:cNvSpPr>
            <a:spLocks noGrp="1"/>
          </p:cNvSpPr>
          <p:nvPr>
            <p:ph idx="1"/>
          </p:nvPr>
        </p:nvSpPr>
        <p:spPr>
          <a:xfrm>
            <a:off x="843567" y="1430972"/>
            <a:ext cx="10979239" cy="2553419"/>
          </a:xfrm>
        </p:spPr>
        <p:txBody>
          <a:bodyPr>
            <a:normAutofit/>
          </a:bodyPr>
          <a:lstStyle/>
          <a:p>
            <a:r>
              <a:rPr lang="en-US" sz="3800" dirty="0">
                <a:effectLst>
                  <a:outerShdw blurRad="38100" dist="38100" dir="2700000" algn="tl">
                    <a:srgbClr val="000000">
                      <a:alpha val="43137"/>
                    </a:srgbClr>
                  </a:outerShdw>
                </a:effectLst>
              </a:rPr>
              <a:t>What is it going to take to get to the vision?</a:t>
            </a:r>
          </a:p>
        </p:txBody>
      </p:sp>
      <p:pic>
        <p:nvPicPr>
          <p:cNvPr id="5" name="Picture 4" descr="A group of people sitting at a table&#10;&#10;Description generated with very high confidence">
            <a:extLst>
              <a:ext uri="{FF2B5EF4-FFF2-40B4-BE49-F238E27FC236}">
                <a16:creationId xmlns:a16="http://schemas.microsoft.com/office/drawing/2014/main" id="{24ED1DC1-3CEA-48ED-A488-C82FD2F51A2E}"/>
              </a:ext>
            </a:extLst>
          </p:cNvPr>
          <p:cNvPicPr>
            <a:picLocks noChangeAspect="1"/>
          </p:cNvPicPr>
          <p:nvPr/>
        </p:nvPicPr>
        <p:blipFill rotWithShape="1">
          <a:blip r:embed="rId3"/>
          <a:srcRect l="1347" t="31321" r="-1347" b="-10558"/>
          <a:stretch/>
        </p:blipFill>
        <p:spPr>
          <a:xfrm>
            <a:off x="2100425" y="2365340"/>
            <a:ext cx="8599598" cy="4546242"/>
          </a:xfrm>
          <a:prstGeom prst="rect">
            <a:avLst/>
          </a:prstGeom>
        </p:spPr>
      </p:pic>
      <p:sp>
        <p:nvSpPr>
          <p:cNvPr id="4" name="Footer Placeholder 3">
            <a:extLst>
              <a:ext uri="{FF2B5EF4-FFF2-40B4-BE49-F238E27FC236}">
                <a16:creationId xmlns:a16="http://schemas.microsoft.com/office/drawing/2014/main" id="{C1A112A1-9B44-4822-A915-3B016D5FFFB2}"/>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6" name="Slide Number Placeholder 5">
            <a:extLst>
              <a:ext uri="{FF2B5EF4-FFF2-40B4-BE49-F238E27FC236}">
                <a16:creationId xmlns:a16="http://schemas.microsoft.com/office/drawing/2014/main" id="{F3057C62-6935-4B15-973D-302A21183296}"/>
              </a:ext>
            </a:extLst>
          </p:cNvPr>
          <p:cNvSpPr>
            <a:spLocks noGrp="1"/>
          </p:cNvSpPr>
          <p:nvPr>
            <p:ph type="sldNum" sz="quarter" idx="12"/>
          </p:nvPr>
        </p:nvSpPr>
        <p:spPr>
          <a:xfrm>
            <a:off x="10860507" y="247193"/>
            <a:ext cx="779767" cy="365125"/>
          </a:xfrm>
        </p:spPr>
        <p:txBody>
          <a:bodyPr/>
          <a:lstStyle/>
          <a:p>
            <a:fld id="{D57F1E4F-1CFF-5643-939E-217C01CDF565}"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289134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D4DA-C0D7-4722-880A-967C430689FB}"/>
              </a:ext>
            </a:extLst>
          </p:cNvPr>
          <p:cNvSpPr>
            <a:spLocks noGrp="1"/>
          </p:cNvSpPr>
          <p:nvPr>
            <p:ph type="title"/>
          </p:nvPr>
        </p:nvSpPr>
        <p:spPr>
          <a:xfrm>
            <a:off x="2589212" y="382571"/>
            <a:ext cx="6171513" cy="1280890"/>
          </a:xfrm>
        </p:spPr>
        <p:txBody>
          <a:bodyPr>
            <a:normAutofit/>
          </a:bodyPr>
          <a:lstStyle/>
          <a:p>
            <a:r>
              <a:rPr lang="en-US" sz="4000" dirty="0">
                <a:effectLst>
                  <a:outerShdw blurRad="38100" dist="38100" dir="2700000" algn="tl">
                    <a:srgbClr val="000000">
                      <a:alpha val="43137"/>
                    </a:srgbClr>
                  </a:outerShdw>
                </a:effectLst>
              </a:rPr>
              <a:t>To be answered:</a:t>
            </a:r>
          </a:p>
        </p:txBody>
      </p:sp>
      <p:sp>
        <p:nvSpPr>
          <p:cNvPr id="3" name="Content Placeholder 2">
            <a:extLst>
              <a:ext uri="{FF2B5EF4-FFF2-40B4-BE49-F238E27FC236}">
                <a16:creationId xmlns:a16="http://schemas.microsoft.com/office/drawing/2014/main" id="{0AEC773A-F17E-4740-AFE9-2294DF287338}"/>
              </a:ext>
            </a:extLst>
          </p:cNvPr>
          <p:cNvSpPr>
            <a:spLocks noGrp="1"/>
          </p:cNvSpPr>
          <p:nvPr>
            <p:ph idx="1"/>
          </p:nvPr>
        </p:nvSpPr>
        <p:spPr>
          <a:xfrm>
            <a:off x="1467778" y="1391727"/>
            <a:ext cx="8915400" cy="2553419"/>
          </a:xfrm>
        </p:spPr>
        <p:txBody>
          <a:bodyPr>
            <a:normAutofit/>
          </a:bodyPr>
          <a:lstStyle/>
          <a:p>
            <a:r>
              <a:rPr lang="en-US" sz="4000" dirty="0">
                <a:effectLst>
                  <a:outerShdw blurRad="38100" dist="38100" dir="2700000" algn="tl">
                    <a:srgbClr val="000000">
                      <a:alpha val="43137"/>
                    </a:srgbClr>
                  </a:outerShdw>
                </a:effectLst>
              </a:rPr>
              <a:t>What will formation look like?</a:t>
            </a:r>
          </a:p>
        </p:txBody>
      </p:sp>
      <p:pic>
        <p:nvPicPr>
          <p:cNvPr id="7" name="Picture 6" descr="A group of people sitting at a table&#10;&#10;Description generated with very high confidence">
            <a:extLst>
              <a:ext uri="{FF2B5EF4-FFF2-40B4-BE49-F238E27FC236}">
                <a16:creationId xmlns:a16="http://schemas.microsoft.com/office/drawing/2014/main" id="{0925106C-7E4C-4B13-B035-CC05C56874F1}"/>
              </a:ext>
            </a:extLst>
          </p:cNvPr>
          <p:cNvPicPr>
            <a:picLocks noChangeAspect="1"/>
          </p:cNvPicPr>
          <p:nvPr/>
        </p:nvPicPr>
        <p:blipFill rotWithShape="1">
          <a:blip r:embed="rId3"/>
          <a:srcRect t="26693"/>
          <a:stretch/>
        </p:blipFill>
        <p:spPr>
          <a:xfrm>
            <a:off x="1890732" y="2321811"/>
            <a:ext cx="8492446" cy="4153618"/>
          </a:xfrm>
          <a:prstGeom prst="rect">
            <a:avLst/>
          </a:prstGeom>
        </p:spPr>
      </p:pic>
      <p:sp>
        <p:nvSpPr>
          <p:cNvPr id="4" name="Footer Placeholder 3">
            <a:extLst>
              <a:ext uri="{FF2B5EF4-FFF2-40B4-BE49-F238E27FC236}">
                <a16:creationId xmlns:a16="http://schemas.microsoft.com/office/drawing/2014/main" id="{CE302B30-D276-49F6-856C-1D60C6A8FE58}"/>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3918FD85-5541-4A94-BE94-ECFFE27595DD}"/>
              </a:ext>
            </a:extLst>
          </p:cNvPr>
          <p:cNvSpPr>
            <a:spLocks noGrp="1"/>
          </p:cNvSpPr>
          <p:nvPr>
            <p:ph type="sldNum" sz="quarter" idx="12"/>
          </p:nvPr>
        </p:nvSpPr>
        <p:spPr>
          <a:xfrm>
            <a:off x="10849005" y="316205"/>
            <a:ext cx="779767" cy="365125"/>
          </a:xfrm>
        </p:spPr>
        <p:txBody>
          <a:bodyPr/>
          <a:lstStyle/>
          <a:p>
            <a:fld id="{D57F1E4F-1CFF-5643-939E-217C01CDF565}"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304246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557A-0FBF-4AB9-BA36-E3CB53A1613D}"/>
              </a:ext>
            </a:extLst>
          </p:cNvPr>
          <p:cNvSpPr>
            <a:spLocks noGrp="1"/>
          </p:cNvSpPr>
          <p:nvPr>
            <p:ph type="title"/>
          </p:nvPr>
        </p:nvSpPr>
        <p:spPr>
          <a:xfrm>
            <a:off x="1839551" y="532095"/>
            <a:ext cx="8911687" cy="1280890"/>
          </a:xfrm>
        </p:spPr>
        <p:txBody>
          <a:bodyPr/>
          <a:lstStyle/>
          <a:p>
            <a:pPr algn="ctr"/>
            <a:r>
              <a:rPr lang="en-US" dirty="0">
                <a:effectLst>
                  <a:outerShdw blurRad="38100" dist="38100" dir="2700000" algn="tl">
                    <a:srgbClr val="000000">
                      <a:alpha val="43137"/>
                    </a:srgbClr>
                  </a:outerShdw>
                </a:effectLst>
              </a:rPr>
              <a:t>National Formation</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Plans</a:t>
            </a:r>
          </a:p>
        </p:txBody>
      </p:sp>
      <p:sp>
        <p:nvSpPr>
          <p:cNvPr id="3" name="Content Placeholder 2">
            <a:extLst>
              <a:ext uri="{FF2B5EF4-FFF2-40B4-BE49-F238E27FC236}">
                <a16:creationId xmlns:a16="http://schemas.microsoft.com/office/drawing/2014/main" id="{29F8D806-44F1-45DA-BC7E-EA8EFFC400C0}"/>
              </a:ext>
            </a:extLst>
          </p:cNvPr>
          <p:cNvSpPr>
            <a:spLocks noGrp="1"/>
          </p:cNvSpPr>
          <p:nvPr>
            <p:ph idx="1"/>
          </p:nvPr>
        </p:nvSpPr>
        <p:spPr>
          <a:xfrm>
            <a:off x="2341922" y="2449902"/>
            <a:ext cx="8915400" cy="3301042"/>
          </a:xfrm>
        </p:spPr>
        <p:txBody>
          <a:bodyPr>
            <a:normAutofit lnSpcReduction="10000"/>
          </a:bodyPr>
          <a:lstStyle/>
          <a:p>
            <a:r>
              <a:rPr lang="en-US" sz="4000" dirty="0">
                <a:effectLst>
                  <a:outerShdw blurRad="38100" dist="38100" dir="2700000" algn="tl">
                    <a:srgbClr val="000000">
                      <a:alpha val="43137"/>
                    </a:srgbClr>
                  </a:outerShdw>
                </a:effectLst>
              </a:rPr>
              <a:t>NAFRA-FORM</a:t>
            </a:r>
          </a:p>
          <a:p>
            <a:r>
              <a:rPr lang="en-US" sz="4000" dirty="0">
                <a:effectLst>
                  <a:outerShdw blurRad="38100" dist="38100" dir="2700000" algn="tl">
                    <a:srgbClr val="000000">
                      <a:alpha val="43137"/>
                    </a:srgbClr>
                  </a:outerShdw>
                </a:effectLst>
              </a:rPr>
              <a:t>TIME AND TALENT SURVEY</a:t>
            </a:r>
          </a:p>
          <a:p>
            <a:r>
              <a:rPr lang="en-US" sz="4000" dirty="0">
                <a:effectLst>
                  <a:outerShdw blurRad="38100" dist="38100" dir="2700000" algn="tl">
                    <a:srgbClr val="000000">
                      <a:alpha val="43137"/>
                    </a:srgbClr>
                  </a:outerShdw>
                </a:effectLst>
              </a:rPr>
              <a:t>COMMISSION AND TASK FORCES</a:t>
            </a:r>
          </a:p>
          <a:p>
            <a:r>
              <a:rPr lang="en-US" sz="4000" dirty="0">
                <a:effectLst>
                  <a:outerShdw blurRad="38100" dist="38100" dir="2700000" algn="tl">
                    <a:srgbClr val="000000">
                      <a:alpha val="43137"/>
                    </a:srgbClr>
                  </a:outerShdw>
                </a:effectLst>
              </a:rPr>
              <a:t>WEBSITE, FUN Manual, Formation Director Handbook</a:t>
            </a:r>
          </a:p>
          <a:p>
            <a:pPr marL="0" indent="0">
              <a:buNone/>
            </a:pPr>
            <a:endParaRPr lang="en-US" sz="4000"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8ECC907C-39E2-4C7B-9280-E7B7E93576CA}"/>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FC10626E-ED5F-4A4D-8DAC-A45772C9DD50}"/>
              </a:ext>
            </a:extLst>
          </p:cNvPr>
          <p:cNvSpPr>
            <a:spLocks noGrp="1"/>
          </p:cNvSpPr>
          <p:nvPr>
            <p:ph type="sldNum" sz="quarter" idx="12"/>
          </p:nvPr>
        </p:nvSpPr>
        <p:spPr>
          <a:xfrm>
            <a:off x="10867438" y="304702"/>
            <a:ext cx="779767" cy="365125"/>
          </a:xfrm>
        </p:spPr>
        <p:txBody>
          <a:bodyPr/>
          <a:lstStyle/>
          <a:p>
            <a:fld id="{D57F1E4F-1CFF-5643-939E-217C01CDF565}"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305887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2589212" y="750408"/>
            <a:ext cx="8911687" cy="871262"/>
          </a:xfrm>
        </p:spPr>
        <p:txBody>
          <a:bodyPr>
            <a:normAutofit/>
          </a:bodyPr>
          <a:lstStyle/>
          <a:p>
            <a:pPr algn="ctr"/>
            <a:r>
              <a:rPr lang="en-US" sz="4000" dirty="0">
                <a:effectLst>
                  <a:outerShdw blurRad="38100" dist="38100" dir="2700000" algn="tl">
                    <a:srgbClr val="000000">
                      <a:alpha val="43137"/>
                    </a:srgbClr>
                  </a:outerShdw>
                </a:effectLst>
              </a:rPr>
              <a:t>Visioning: Background</a:t>
            </a:r>
          </a:p>
        </p:txBody>
      </p:sp>
      <p:sp>
        <p:nvSpPr>
          <p:cNvPr id="3" name="Content Placeholder 2">
            <a:extLst>
              <a:ext uri="{FF2B5EF4-FFF2-40B4-BE49-F238E27FC236}">
                <a16:creationId xmlns:a16="http://schemas.microsoft.com/office/drawing/2014/main" id="{CD2EA2A8-9FDE-479F-A46D-5E2ED5F521C1}"/>
              </a:ext>
            </a:extLst>
          </p:cNvPr>
          <p:cNvSpPr>
            <a:spLocks noGrp="1"/>
          </p:cNvSpPr>
          <p:nvPr>
            <p:ph idx="1"/>
          </p:nvPr>
        </p:nvSpPr>
        <p:spPr>
          <a:xfrm>
            <a:off x="2422435" y="2380890"/>
            <a:ext cx="8915400" cy="3082506"/>
          </a:xfrm>
        </p:spPr>
        <p:txBody>
          <a:bodyPr>
            <a:normAutofit/>
          </a:bodyPr>
          <a:lstStyle/>
          <a:p>
            <a:r>
              <a:rPr lang="en-US" sz="4500" dirty="0">
                <a:effectLst>
                  <a:outerShdw blurRad="38100" dist="38100" dir="2700000" algn="tl">
                    <a:srgbClr val="000000">
                      <a:alpha val="43137"/>
                    </a:srgbClr>
                  </a:outerShdw>
                </a:effectLst>
              </a:rPr>
              <a:t>2014: Challenge from </a:t>
            </a:r>
            <a:r>
              <a:rPr lang="en-US" sz="4500" dirty="0" err="1">
                <a:effectLst>
                  <a:outerShdw blurRad="38100" dist="38100" dir="2700000" algn="tl">
                    <a:srgbClr val="000000">
                      <a:alpha val="43137"/>
                    </a:srgbClr>
                  </a:outerShdw>
                </a:effectLst>
              </a:rPr>
              <a:t>CIOFS</a:t>
            </a:r>
            <a:endParaRPr lang="en-US" sz="4500" dirty="0">
              <a:effectLst>
                <a:outerShdw blurRad="38100" dist="38100" dir="2700000" algn="tl">
                  <a:srgbClr val="000000">
                    <a:alpha val="43137"/>
                  </a:srgbClr>
                </a:outerShdw>
              </a:effectLst>
            </a:endParaRPr>
          </a:p>
          <a:p>
            <a:pPr lvl="1"/>
            <a:r>
              <a:rPr lang="en-US" sz="4500" dirty="0">
                <a:effectLst>
                  <a:outerShdw blurRad="38100" dist="38100" dir="2700000" algn="tl">
                    <a:srgbClr val="000000">
                      <a:alpha val="43137"/>
                    </a:srgbClr>
                  </a:outerShdw>
                </a:effectLst>
              </a:rPr>
              <a:t> New direction for formation</a:t>
            </a:r>
          </a:p>
          <a:p>
            <a:pPr lvl="1"/>
            <a:r>
              <a:rPr lang="en-US" sz="4500" dirty="0">
                <a:effectLst>
                  <a:outerShdw blurRad="38100" dist="38100" dir="2700000" algn="tl">
                    <a:srgbClr val="000000">
                      <a:alpha val="43137"/>
                    </a:srgbClr>
                  </a:outerShdw>
                </a:effectLst>
              </a:rPr>
              <a:t>Our response</a:t>
            </a:r>
          </a:p>
        </p:txBody>
      </p:sp>
      <p:sp>
        <p:nvSpPr>
          <p:cNvPr id="4" name="Footer Placeholder 3">
            <a:extLst>
              <a:ext uri="{FF2B5EF4-FFF2-40B4-BE49-F238E27FC236}">
                <a16:creationId xmlns:a16="http://schemas.microsoft.com/office/drawing/2014/main" id="{F7CB50C5-86D3-4A4E-B6E0-02D399610128}"/>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7A1D777A-20ED-4C8D-9897-3084DDBAC234}"/>
              </a:ext>
            </a:extLst>
          </p:cNvPr>
          <p:cNvSpPr>
            <a:spLocks noGrp="1"/>
          </p:cNvSpPr>
          <p:nvPr>
            <p:ph type="sldNum" sz="quarter" idx="12"/>
          </p:nvPr>
        </p:nvSpPr>
        <p:spPr>
          <a:xfrm>
            <a:off x="10877759" y="188236"/>
            <a:ext cx="779767" cy="365125"/>
          </a:xfrm>
        </p:spPr>
        <p:txBody>
          <a:bodyPr/>
          <a:lstStyle/>
          <a:p>
            <a:fld id="{D57F1E4F-1CFF-5643-939E-217C01CDF565}"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94112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2589212" y="750408"/>
            <a:ext cx="8911687" cy="871262"/>
          </a:xfrm>
        </p:spPr>
        <p:txBody>
          <a:bodyPr>
            <a:normAutofit/>
          </a:bodyPr>
          <a:lstStyle/>
          <a:p>
            <a:pPr algn="ctr"/>
            <a:r>
              <a:rPr lang="en-US" sz="4600" dirty="0">
                <a:effectLst>
                  <a:outerShdw blurRad="38100" dist="38100" dir="2700000" algn="tl">
                    <a:srgbClr val="000000">
                      <a:alpha val="43137"/>
                    </a:srgbClr>
                  </a:outerShdw>
                </a:effectLst>
              </a:rPr>
              <a:t>Visioning: Background</a:t>
            </a:r>
          </a:p>
        </p:txBody>
      </p:sp>
      <p:sp>
        <p:nvSpPr>
          <p:cNvPr id="3" name="Content Placeholder 2">
            <a:extLst>
              <a:ext uri="{FF2B5EF4-FFF2-40B4-BE49-F238E27FC236}">
                <a16:creationId xmlns:a16="http://schemas.microsoft.com/office/drawing/2014/main" id="{CD2EA2A8-9FDE-479F-A46D-5E2ED5F521C1}"/>
              </a:ext>
            </a:extLst>
          </p:cNvPr>
          <p:cNvSpPr>
            <a:spLocks noGrp="1"/>
          </p:cNvSpPr>
          <p:nvPr>
            <p:ph idx="1"/>
          </p:nvPr>
        </p:nvSpPr>
        <p:spPr>
          <a:xfrm>
            <a:off x="2325419" y="2415396"/>
            <a:ext cx="9175480" cy="3404558"/>
          </a:xfrm>
        </p:spPr>
        <p:txBody>
          <a:bodyPr>
            <a:normAutofit/>
          </a:bodyPr>
          <a:lstStyle/>
          <a:p>
            <a:r>
              <a:rPr lang="en-US" sz="4500" dirty="0">
                <a:effectLst>
                  <a:outerShdw blurRad="38100" dist="38100" dir="2700000" algn="tl">
                    <a:srgbClr val="000000">
                      <a:alpha val="43137"/>
                    </a:srgbClr>
                  </a:outerShdw>
                </a:effectLst>
              </a:rPr>
              <a:t>2018: The </a:t>
            </a:r>
            <a:r>
              <a:rPr lang="en-US" sz="4500" u="sng" dirty="0">
                <a:effectLst>
                  <a:outerShdw blurRad="38100" dist="38100" dir="2700000" algn="tl">
                    <a:srgbClr val="000000">
                      <a:alpha val="43137"/>
                    </a:srgbClr>
                  </a:outerShdw>
                </a:effectLst>
              </a:rPr>
              <a:t>National Formation Visioning Workshop </a:t>
            </a:r>
            <a:r>
              <a:rPr lang="en-US" sz="4500" dirty="0">
                <a:effectLst>
                  <a:outerShdw blurRad="38100" dist="38100" dir="2700000" algn="tl">
                    <a:srgbClr val="000000">
                      <a:alpha val="43137"/>
                    </a:srgbClr>
                  </a:outerShdw>
                </a:effectLst>
              </a:rPr>
              <a:t>was born</a:t>
            </a:r>
          </a:p>
          <a:p>
            <a:pPr lvl="1"/>
            <a:r>
              <a:rPr lang="en-US" sz="4500" dirty="0">
                <a:effectLst>
                  <a:outerShdw blurRad="38100" dist="38100" dir="2700000" algn="tl">
                    <a:srgbClr val="000000">
                      <a:alpha val="43137"/>
                    </a:srgbClr>
                  </a:outerShdw>
                </a:effectLst>
              </a:rPr>
              <a:t> Collaboration of the NEC and the NFC</a:t>
            </a:r>
          </a:p>
        </p:txBody>
      </p:sp>
      <p:sp>
        <p:nvSpPr>
          <p:cNvPr id="4" name="Footer Placeholder 3">
            <a:extLst>
              <a:ext uri="{FF2B5EF4-FFF2-40B4-BE49-F238E27FC236}">
                <a16:creationId xmlns:a16="http://schemas.microsoft.com/office/drawing/2014/main" id="{6F41E402-23C3-46D1-8A8E-BB436815D233}"/>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E537CB5A-1739-426C-A3FC-B5C5B35CA3CC}"/>
              </a:ext>
            </a:extLst>
          </p:cNvPr>
          <p:cNvSpPr>
            <a:spLocks noGrp="1"/>
          </p:cNvSpPr>
          <p:nvPr>
            <p:ph type="sldNum" sz="quarter" idx="12"/>
          </p:nvPr>
        </p:nvSpPr>
        <p:spPr>
          <a:xfrm>
            <a:off x="10935269" y="385283"/>
            <a:ext cx="779767" cy="365125"/>
          </a:xfrm>
        </p:spPr>
        <p:txBody>
          <a:bodyPr/>
          <a:lstStyle/>
          <a:p>
            <a:fld id="{D57F1E4F-1CFF-5643-939E-217C01CDF565}"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305397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 name="Group 16">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1" name="Group 30">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2"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6649588" y="598163"/>
            <a:ext cx="5746474" cy="691035"/>
          </a:xfrm>
        </p:spPr>
        <p:txBody>
          <a:bodyPr>
            <a:normAutofit fontScale="90000"/>
          </a:bodyPr>
          <a:lstStyle/>
          <a:p>
            <a:r>
              <a:rPr lang="en-US" sz="4000" dirty="0">
                <a:effectLst>
                  <a:outerShdw blurRad="38100" dist="38100" dir="2700000" algn="tl">
                    <a:srgbClr val="000000">
                      <a:alpha val="43137"/>
                    </a:srgbClr>
                  </a:outerShdw>
                </a:effectLst>
              </a:rPr>
              <a:t>Savior Pastoral Center</a:t>
            </a:r>
          </a:p>
        </p:txBody>
      </p:sp>
      <p:sp>
        <p:nvSpPr>
          <p:cNvPr id="45" name="Rectangle 44">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 name="Content Placeholder 6">
            <a:extLst>
              <a:ext uri="{FF2B5EF4-FFF2-40B4-BE49-F238E27FC236}">
                <a16:creationId xmlns:a16="http://schemas.microsoft.com/office/drawing/2014/main" id="{FAC8C41F-98E4-4E64-9DB4-459DB11ECDB5}"/>
              </a:ext>
            </a:extLst>
          </p:cNvPr>
          <p:cNvPicPr>
            <a:picLocks noChangeAspect="1"/>
          </p:cNvPicPr>
          <p:nvPr/>
        </p:nvPicPr>
        <p:blipFill rotWithShape="1">
          <a:blip r:embed="rId3"/>
          <a:srcRect t="1999" r="2" b="2"/>
          <a:stretch/>
        </p:blipFill>
        <p:spPr>
          <a:xfrm>
            <a:off x="-9980" y="-9225"/>
            <a:ext cx="4671091" cy="6858000"/>
          </a:xfrm>
          <a:prstGeom prst="rect">
            <a:avLst/>
          </a:prstGeom>
        </p:spPr>
      </p:pic>
      <p:pic>
        <p:nvPicPr>
          <p:cNvPr id="9" name="Picture 8" descr="A sign on the side of a tree&#10;&#10;Description generated with very high confidence">
            <a:extLst>
              <a:ext uri="{FF2B5EF4-FFF2-40B4-BE49-F238E27FC236}">
                <a16:creationId xmlns:a16="http://schemas.microsoft.com/office/drawing/2014/main" id="{F654A7CF-2D2B-43F9-B53C-809CE7BD5C9E}"/>
              </a:ext>
            </a:extLst>
          </p:cNvPr>
          <p:cNvPicPr>
            <a:picLocks noChangeAspect="1"/>
          </p:cNvPicPr>
          <p:nvPr/>
        </p:nvPicPr>
        <p:blipFill rotWithShape="1">
          <a:blip r:embed="rId4"/>
          <a:srcRect l="-32247" t="-14004" r="36950" b="14004"/>
          <a:stretch/>
        </p:blipFill>
        <p:spPr>
          <a:xfrm>
            <a:off x="4264590" y="811486"/>
            <a:ext cx="7693879" cy="5422900"/>
          </a:xfrm>
          <a:prstGeom prst="rect">
            <a:avLst/>
          </a:prstGeom>
        </p:spPr>
      </p:pic>
      <p:sp>
        <p:nvSpPr>
          <p:cNvPr id="3" name="Footer Placeholder 2">
            <a:extLst>
              <a:ext uri="{FF2B5EF4-FFF2-40B4-BE49-F238E27FC236}">
                <a16:creationId xmlns:a16="http://schemas.microsoft.com/office/drawing/2014/main" id="{A0E1C6F8-59FA-4FB5-9FED-F455FA1C5D8F}"/>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4" name="Slide Number Placeholder 3">
            <a:extLst>
              <a:ext uri="{FF2B5EF4-FFF2-40B4-BE49-F238E27FC236}">
                <a16:creationId xmlns:a16="http://schemas.microsoft.com/office/drawing/2014/main" id="{80EFB64C-8184-4C6A-81CB-8EFD7261D236}"/>
              </a:ext>
            </a:extLst>
          </p:cNvPr>
          <p:cNvSpPr>
            <a:spLocks noGrp="1"/>
          </p:cNvSpPr>
          <p:nvPr>
            <p:ph type="sldNum" sz="quarter" idx="12"/>
          </p:nvPr>
        </p:nvSpPr>
        <p:spPr>
          <a:xfrm>
            <a:off x="10762740" y="179814"/>
            <a:ext cx="779767" cy="365125"/>
          </a:xfrm>
        </p:spPr>
        <p:txBody>
          <a:bodyPr/>
          <a:lstStyle/>
          <a:p>
            <a:fld id="{D57F1E4F-1CFF-5643-939E-217C01CDF565}"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178037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7" name="Rectangle 106">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352536" y="1276752"/>
            <a:ext cx="3778870" cy="1502280"/>
          </a:xfrm>
        </p:spPr>
        <p:txBody>
          <a:bodyPr vert="horz" lIns="91440" tIns="45720" rIns="91440" bIns="45720" rtlCol="0" anchor="b">
            <a:normAutofit/>
          </a:bodyPr>
          <a:lstStyle/>
          <a:p>
            <a:pPr algn="ctr"/>
            <a:r>
              <a:rPr lang="en-US" sz="4000" dirty="0">
                <a:solidFill>
                  <a:srgbClr val="FEFFFF"/>
                </a:solidFill>
                <a:effectLst>
                  <a:outerShdw blurRad="38100" dist="38100" dir="2700000" algn="tl">
                    <a:srgbClr val="000000">
                      <a:alpha val="43137"/>
                    </a:srgbClr>
                  </a:outerShdw>
                </a:effectLst>
              </a:rPr>
              <a:t>Come Holy Spirit!</a:t>
            </a:r>
          </a:p>
        </p:txBody>
      </p:sp>
      <p:sp>
        <p:nvSpPr>
          <p:cNvPr id="111"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D2EA2A8-9FDE-479F-A46D-5E2ED5F521C1}"/>
              </a:ext>
            </a:extLst>
          </p:cNvPr>
          <p:cNvSpPr>
            <a:spLocks noGrp="1"/>
          </p:cNvSpPr>
          <p:nvPr>
            <p:ph idx="1"/>
          </p:nvPr>
        </p:nvSpPr>
        <p:spPr>
          <a:xfrm>
            <a:off x="205245" y="5189400"/>
            <a:ext cx="4773159" cy="544260"/>
          </a:xfrm>
        </p:spPr>
        <p:txBody>
          <a:bodyPr vert="horz" lIns="91440" tIns="45720" rIns="91440" bIns="45720" rtlCol="0" anchor="ctr">
            <a:noAutofit/>
          </a:bodyPr>
          <a:lstStyle/>
          <a:p>
            <a:pPr marL="0" indent="0" algn="ctr">
              <a:buNone/>
            </a:pPr>
            <a:r>
              <a:rPr lang="en-US" sz="2800" dirty="0">
                <a:solidFill>
                  <a:srgbClr val="FEFFFF"/>
                </a:solidFill>
                <a:effectLst>
                  <a:outerShdw blurRad="38100" dist="38100" dir="2700000" algn="tl">
                    <a:srgbClr val="000000">
                      <a:alpha val="43137"/>
                    </a:srgbClr>
                  </a:outerShdw>
                </a:effectLst>
              </a:rPr>
              <a:t>Fr. Dave Pivonka, TOR, </a:t>
            </a:r>
            <a:br>
              <a:rPr lang="en-US" sz="2800" dirty="0">
                <a:solidFill>
                  <a:srgbClr val="FEFFFF"/>
                </a:solidFill>
                <a:effectLst>
                  <a:outerShdw blurRad="38100" dist="38100" dir="2700000" algn="tl">
                    <a:srgbClr val="000000">
                      <a:alpha val="43137"/>
                    </a:srgbClr>
                  </a:outerShdw>
                </a:effectLst>
              </a:rPr>
            </a:br>
            <a:r>
              <a:rPr lang="en-US" sz="2800" dirty="0">
                <a:solidFill>
                  <a:srgbClr val="FEFFFF"/>
                </a:solidFill>
                <a:effectLst>
                  <a:outerShdw blurRad="38100" dist="38100" dir="2700000" algn="tl">
                    <a:srgbClr val="000000">
                      <a:alpha val="43137"/>
                    </a:srgbClr>
                  </a:outerShdw>
                </a:effectLst>
              </a:rPr>
              <a:t>set the tone.</a:t>
            </a:r>
          </a:p>
        </p:txBody>
      </p:sp>
      <p:pic>
        <p:nvPicPr>
          <p:cNvPr id="21" name="Picture 20" descr="A person holding a sign&#10;&#10;Description generated with high confidence">
            <a:extLst>
              <a:ext uri="{FF2B5EF4-FFF2-40B4-BE49-F238E27FC236}">
                <a16:creationId xmlns:a16="http://schemas.microsoft.com/office/drawing/2014/main" id="{55B615BC-E645-4690-9A1B-FBD14A64E775}"/>
              </a:ext>
            </a:extLst>
          </p:cNvPr>
          <p:cNvPicPr>
            <a:picLocks noChangeAspect="1"/>
          </p:cNvPicPr>
          <p:nvPr/>
        </p:nvPicPr>
        <p:blipFill rotWithShape="1">
          <a:blip r:embed="rId3"/>
          <a:srcRect t="621" r="2" b="4790"/>
          <a:stretch/>
        </p:blipFill>
        <p:spPr>
          <a:xfrm>
            <a:off x="5756106" y="1082463"/>
            <a:ext cx="5429595" cy="4930468"/>
          </a:xfrm>
          <a:prstGeom prst="rect">
            <a:avLst/>
          </a:prstGeom>
        </p:spPr>
      </p:pic>
      <p:sp>
        <p:nvSpPr>
          <p:cNvPr id="4" name="Footer Placeholder 3">
            <a:extLst>
              <a:ext uri="{FF2B5EF4-FFF2-40B4-BE49-F238E27FC236}">
                <a16:creationId xmlns:a16="http://schemas.microsoft.com/office/drawing/2014/main" id="{1B177C3B-D1B2-4B30-A45F-014762DE13D6}"/>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CD5FE5F8-EC88-4FA1-8BA2-AF55959EC29A}"/>
              </a:ext>
            </a:extLst>
          </p:cNvPr>
          <p:cNvSpPr>
            <a:spLocks noGrp="1"/>
          </p:cNvSpPr>
          <p:nvPr>
            <p:ph type="sldNum" sz="quarter" idx="12"/>
          </p:nvPr>
        </p:nvSpPr>
        <p:spPr>
          <a:xfrm>
            <a:off x="10849362" y="298952"/>
            <a:ext cx="779767" cy="365125"/>
          </a:xfrm>
        </p:spPr>
        <p:txBody>
          <a:bodyPr/>
          <a:lstStyle/>
          <a:p>
            <a:fld id="{D57F1E4F-1CFF-5643-939E-217C01CDF565}"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293916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0" name="Rectangle 8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4" name="Rectangle 93">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96" name="Rectangle 95">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467902" y="1074278"/>
            <a:ext cx="3778870" cy="1824593"/>
          </a:xfrm>
        </p:spPr>
        <p:txBody>
          <a:bodyPr vert="horz" lIns="91440" tIns="45720" rIns="91440" bIns="45720" rtlCol="0" anchor="b">
            <a:normAutofit/>
          </a:bodyPr>
          <a:lstStyle/>
          <a:p>
            <a:pPr algn="ctr"/>
            <a:r>
              <a:rPr lang="en-US" sz="4500" dirty="0">
                <a:solidFill>
                  <a:srgbClr val="FEFFFF"/>
                </a:solidFill>
                <a:effectLst>
                  <a:outerShdw blurRad="38100" dist="38100" dir="2700000" algn="tl">
                    <a:srgbClr val="000000">
                      <a:alpha val="43137"/>
                    </a:srgbClr>
                  </a:outerShdw>
                </a:effectLst>
              </a:rPr>
              <a:t>The Realities of the Order</a:t>
            </a:r>
          </a:p>
        </p:txBody>
      </p:sp>
      <p:pic>
        <p:nvPicPr>
          <p:cNvPr id="7" name="Picture 6" descr="A picture containing person, man, holding, outdoor&#10;&#10;Description generated with very high confidence">
            <a:extLst>
              <a:ext uri="{FF2B5EF4-FFF2-40B4-BE49-F238E27FC236}">
                <a16:creationId xmlns:a16="http://schemas.microsoft.com/office/drawing/2014/main" id="{09DBFD80-013A-4A26-930E-83357AFB8149}"/>
              </a:ext>
            </a:extLst>
          </p:cNvPr>
          <p:cNvPicPr>
            <a:picLocks noChangeAspect="1"/>
          </p:cNvPicPr>
          <p:nvPr/>
        </p:nvPicPr>
        <p:blipFill rotWithShape="1">
          <a:blip r:embed="rId3"/>
          <a:srcRect l="9969" r="23206" b="9091"/>
          <a:stretch/>
        </p:blipFill>
        <p:spPr>
          <a:xfrm>
            <a:off x="4639732" y="10"/>
            <a:ext cx="7552267" cy="6857990"/>
          </a:xfrm>
          <a:prstGeom prst="rect">
            <a:avLst/>
          </a:prstGeom>
        </p:spPr>
      </p:pic>
      <p:sp>
        <p:nvSpPr>
          <p:cNvPr id="100"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D2EA2A8-9FDE-479F-A46D-5E2ED5F521C1}"/>
              </a:ext>
            </a:extLst>
          </p:cNvPr>
          <p:cNvSpPr>
            <a:spLocks noGrp="1"/>
          </p:cNvSpPr>
          <p:nvPr>
            <p:ph idx="1"/>
          </p:nvPr>
        </p:nvSpPr>
        <p:spPr>
          <a:xfrm>
            <a:off x="125561" y="5189400"/>
            <a:ext cx="5365702" cy="544260"/>
          </a:xfrm>
        </p:spPr>
        <p:txBody>
          <a:bodyPr vert="horz" lIns="91440" tIns="45720" rIns="91440" bIns="45720" rtlCol="0" anchor="ctr">
            <a:noAutofit/>
          </a:bodyPr>
          <a:lstStyle/>
          <a:p>
            <a:pPr marL="0" indent="0">
              <a:lnSpc>
                <a:spcPct val="90000"/>
              </a:lnSpc>
              <a:buNone/>
            </a:pPr>
            <a:r>
              <a:rPr lang="en-US" sz="2800" dirty="0">
                <a:solidFill>
                  <a:srgbClr val="FEFFFF"/>
                </a:solidFill>
                <a:effectLst>
                  <a:outerShdw blurRad="38100" dist="38100" dir="2700000" algn="tl">
                    <a:srgbClr val="000000">
                      <a:alpha val="43137"/>
                    </a:srgbClr>
                  </a:outerShdw>
                </a:effectLst>
              </a:rPr>
              <a:t>Mary Stronach, OFS, related fundamental challenges</a:t>
            </a:r>
          </a:p>
        </p:txBody>
      </p:sp>
      <p:sp>
        <p:nvSpPr>
          <p:cNvPr id="4" name="Footer Placeholder 3">
            <a:extLst>
              <a:ext uri="{FF2B5EF4-FFF2-40B4-BE49-F238E27FC236}">
                <a16:creationId xmlns:a16="http://schemas.microsoft.com/office/drawing/2014/main" id="{BE972D79-7A3B-4279-A8C4-06841748E64C}"/>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7C05DD38-9A5C-492A-8627-6677122A63E9}"/>
              </a:ext>
            </a:extLst>
          </p:cNvPr>
          <p:cNvSpPr>
            <a:spLocks noGrp="1"/>
          </p:cNvSpPr>
          <p:nvPr>
            <p:ph type="sldNum" sz="quarter" idx="12"/>
          </p:nvPr>
        </p:nvSpPr>
        <p:spPr>
          <a:xfrm>
            <a:off x="10733985" y="132174"/>
            <a:ext cx="779767" cy="365125"/>
          </a:xfrm>
        </p:spPr>
        <p:txBody>
          <a:bodyPr/>
          <a:lstStyle/>
          <a:p>
            <a:fld id="{D57F1E4F-1CFF-5643-939E-217C01CDF565}"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72257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2589212" y="750408"/>
            <a:ext cx="8911687" cy="871262"/>
          </a:xfrm>
        </p:spPr>
        <p:txBody>
          <a:bodyPr>
            <a:normAutofit/>
          </a:bodyPr>
          <a:lstStyle/>
          <a:p>
            <a:pPr algn="ctr"/>
            <a:r>
              <a:rPr lang="en-US" sz="4600">
                <a:effectLst>
                  <a:outerShdw blurRad="38100" dist="38100" dir="2700000" algn="tl">
                    <a:srgbClr val="000000">
                      <a:alpha val="43137"/>
                    </a:srgbClr>
                  </a:outerShdw>
                </a:effectLst>
              </a:rPr>
              <a:t>Visioning: Background</a:t>
            </a:r>
            <a:endParaRPr lang="en-US" sz="4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D2EA2A8-9FDE-479F-A46D-5E2ED5F521C1}"/>
              </a:ext>
            </a:extLst>
          </p:cNvPr>
          <p:cNvSpPr>
            <a:spLocks noGrp="1"/>
          </p:cNvSpPr>
          <p:nvPr>
            <p:ph idx="1"/>
          </p:nvPr>
        </p:nvSpPr>
        <p:spPr>
          <a:xfrm>
            <a:off x="5353400" y="2557005"/>
            <a:ext cx="6697015" cy="2570672"/>
          </a:xfrm>
        </p:spPr>
        <p:txBody>
          <a:bodyPr>
            <a:normAutofit/>
          </a:bodyPr>
          <a:lstStyle/>
          <a:p>
            <a:pPr algn="ctr"/>
            <a:r>
              <a:rPr lang="en-US" sz="4500" dirty="0">
                <a:effectLst>
                  <a:outerShdw blurRad="38100" dist="38100" dir="2700000" algn="tl">
                    <a:srgbClr val="000000">
                      <a:alpha val="43137"/>
                    </a:srgbClr>
                  </a:outerShdw>
                </a:effectLst>
              </a:rPr>
              <a:t>Anne Mulqueen, OFS, explained the visioning process.</a:t>
            </a:r>
          </a:p>
        </p:txBody>
      </p:sp>
      <p:pic>
        <p:nvPicPr>
          <p:cNvPr id="6" name="Picture 5" descr="A person sitting at a table&#10;&#10;Description generated with very high confidence">
            <a:extLst>
              <a:ext uri="{FF2B5EF4-FFF2-40B4-BE49-F238E27FC236}">
                <a16:creationId xmlns:a16="http://schemas.microsoft.com/office/drawing/2014/main" id="{4D0AA9A7-D84C-45F3-A751-0B01B5E078F8}"/>
              </a:ext>
            </a:extLst>
          </p:cNvPr>
          <p:cNvPicPr>
            <a:picLocks noChangeAspect="1"/>
          </p:cNvPicPr>
          <p:nvPr/>
        </p:nvPicPr>
        <p:blipFill rotWithShape="1">
          <a:blip r:embed="rId3"/>
          <a:srcRect t="16672" r="18983"/>
          <a:stretch/>
        </p:blipFill>
        <p:spPr>
          <a:xfrm>
            <a:off x="286914" y="1795154"/>
            <a:ext cx="5369683" cy="3684807"/>
          </a:xfrm>
          <a:prstGeom prst="rect">
            <a:avLst/>
          </a:prstGeom>
        </p:spPr>
      </p:pic>
      <p:sp>
        <p:nvSpPr>
          <p:cNvPr id="4" name="Footer Placeholder 3">
            <a:extLst>
              <a:ext uri="{FF2B5EF4-FFF2-40B4-BE49-F238E27FC236}">
                <a16:creationId xmlns:a16="http://schemas.microsoft.com/office/drawing/2014/main" id="{38DD1828-23BA-4E79-9266-8E745EAA097B}"/>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5" name="Slide Number Placeholder 4">
            <a:extLst>
              <a:ext uri="{FF2B5EF4-FFF2-40B4-BE49-F238E27FC236}">
                <a16:creationId xmlns:a16="http://schemas.microsoft.com/office/drawing/2014/main" id="{F7A0E579-0B6B-4F90-B57C-768DE9611188}"/>
              </a:ext>
            </a:extLst>
          </p:cNvPr>
          <p:cNvSpPr>
            <a:spLocks noGrp="1"/>
          </p:cNvSpPr>
          <p:nvPr>
            <p:ph type="sldNum" sz="quarter" idx="12"/>
          </p:nvPr>
        </p:nvSpPr>
        <p:spPr>
          <a:xfrm>
            <a:off x="10854755" y="264446"/>
            <a:ext cx="779767" cy="365125"/>
          </a:xfrm>
        </p:spPr>
        <p:txBody>
          <a:bodyPr/>
          <a:lstStyle/>
          <a:p>
            <a:fld id="{D57F1E4F-1CFF-5643-939E-217C01CDF565}"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68627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1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5" name="Group 2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6" name="Rectangle 4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7"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8" name="Rectangle 46">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9" name="Rectangle 48">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0">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430431" y="993754"/>
            <a:ext cx="3778870" cy="1853282"/>
          </a:xfrm>
        </p:spPr>
        <p:txBody>
          <a:bodyPr vert="horz" lIns="91440" tIns="45720" rIns="91440" bIns="45720" rtlCol="0" anchor="b">
            <a:normAutofit/>
          </a:bodyPr>
          <a:lstStyle/>
          <a:p>
            <a:pPr algn="ctr"/>
            <a:r>
              <a:rPr lang="en-US" sz="4000" dirty="0">
                <a:solidFill>
                  <a:srgbClr val="FEFFFF"/>
                </a:solidFill>
                <a:effectLst>
                  <a:outerShdw blurRad="38100" dist="38100" dir="2700000" algn="tl">
                    <a:srgbClr val="000000">
                      <a:alpha val="43137"/>
                    </a:srgbClr>
                  </a:outerShdw>
                </a:effectLst>
              </a:rPr>
              <a:t>The Pivotal Questions</a:t>
            </a:r>
          </a:p>
        </p:txBody>
      </p:sp>
      <p:pic>
        <p:nvPicPr>
          <p:cNvPr id="10" name="Picture 9" descr="A group of people sitting at a table&#10;&#10;Description generated with high confidence">
            <a:extLst>
              <a:ext uri="{FF2B5EF4-FFF2-40B4-BE49-F238E27FC236}">
                <a16:creationId xmlns:a16="http://schemas.microsoft.com/office/drawing/2014/main" id="{A25E58CC-8886-41D3-A183-FD0355E9E883}"/>
              </a:ext>
            </a:extLst>
          </p:cNvPr>
          <p:cNvPicPr>
            <a:picLocks noChangeAspect="1"/>
          </p:cNvPicPr>
          <p:nvPr/>
        </p:nvPicPr>
        <p:blipFill rotWithShape="1">
          <a:blip r:embed="rId3"/>
          <a:srcRect l="32968" r="207" b="9091"/>
          <a:stretch/>
        </p:blipFill>
        <p:spPr>
          <a:xfrm>
            <a:off x="4639732" y="10"/>
            <a:ext cx="7552267" cy="6857990"/>
          </a:xfrm>
          <a:prstGeom prst="rect">
            <a:avLst/>
          </a:prstGeom>
        </p:spPr>
      </p:pic>
      <p:sp>
        <p:nvSpPr>
          <p:cNvPr id="53"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07FFC34C-A074-42DF-B417-D42B08C1E852}"/>
              </a:ext>
            </a:extLst>
          </p:cNvPr>
          <p:cNvSpPr txBox="1"/>
          <p:nvPr/>
        </p:nvSpPr>
        <p:spPr>
          <a:xfrm>
            <a:off x="66405" y="4998380"/>
            <a:ext cx="4580948"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What would the ideal Order look like?</a:t>
            </a:r>
          </a:p>
        </p:txBody>
      </p:sp>
      <p:sp>
        <p:nvSpPr>
          <p:cNvPr id="3" name="Footer Placeholder 2">
            <a:extLst>
              <a:ext uri="{FF2B5EF4-FFF2-40B4-BE49-F238E27FC236}">
                <a16:creationId xmlns:a16="http://schemas.microsoft.com/office/drawing/2014/main" id="{ACF285B4-07F6-4162-943E-994AAE2DE854}"/>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4" name="Slide Number Placeholder 3">
            <a:extLst>
              <a:ext uri="{FF2B5EF4-FFF2-40B4-BE49-F238E27FC236}">
                <a16:creationId xmlns:a16="http://schemas.microsoft.com/office/drawing/2014/main" id="{A1D9CA99-881E-4261-B1B2-9A47B9E627CF}"/>
              </a:ext>
            </a:extLst>
          </p:cNvPr>
          <p:cNvSpPr>
            <a:spLocks noGrp="1"/>
          </p:cNvSpPr>
          <p:nvPr>
            <p:ph type="sldNum" sz="quarter" idx="12"/>
          </p:nvPr>
        </p:nvSpPr>
        <p:spPr>
          <a:xfrm>
            <a:off x="11251570" y="160929"/>
            <a:ext cx="779767" cy="365125"/>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52706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1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5" name="Group 2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6" name="Rectangle 4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7"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8" name="Rectangle 46">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9" name="Rectangle 48">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0">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F5537A-75F1-4B07-AEAC-41829287D2D0}"/>
              </a:ext>
            </a:extLst>
          </p:cNvPr>
          <p:cNvSpPr>
            <a:spLocks noGrp="1"/>
          </p:cNvSpPr>
          <p:nvPr>
            <p:ph type="title"/>
          </p:nvPr>
        </p:nvSpPr>
        <p:spPr>
          <a:xfrm>
            <a:off x="430431" y="993754"/>
            <a:ext cx="3778870" cy="1853282"/>
          </a:xfrm>
        </p:spPr>
        <p:txBody>
          <a:bodyPr vert="horz" lIns="91440" tIns="45720" rIns="91440" bIns="45720" rtlCol="0" anchor="b">
            <a:normAutofit/>
          </a:bodyPr>
          <a:lstStyle/>
          <a:p>
            <a:pPr algn="ctr"/>
            <a:r>
              <a:rPr lang="en-US" sz="4000" dirty="0">
                <a:solidFill>
                  <a:srgbClr val="FEFFFF"/>
                </a:solidFill>
                <a:effectLst>
                  <a:outerShdw blurRad="38100" dist="38100" dir="2700000" algn="tl">
                    <a:srgbClr val="000000">
                      <a:alpha val="43137"/>
                    </a:srgbClr>
                  </a:outerShdw>
                </a:effectLst>
              </a:rPr>
              <a:t>The Pivotal Questions</a:t>
            </a:r>
          </a:p>
        </p:txBody>
      </p:sp>
      <p:sp>
        <p:nvSpPr>
          <p:cNvPr id="53"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980AB702-FBCD-4329-829E-789586B2D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022" y="739934"/>
            <a:ext cx="6629999" cy="5582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7FFC34C-A074-42DF-B417-D42B08C1E852}"/>
              </a:ext>
            </a:extLst>
          </p:cNvPr>
          <p:cNvSpPr txBox="1"/>
          <p:nvPr/>
        </p:nvSpPr>
        <p:spPr>
          <a:xfrm>
            <a:off x="66405" y="4998380"/>
            <a:ext cx="4580948"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What is God’s direction for the Order?</a:t>
            </a:r>
          </a:p>
        </p:txBody>
      </p:sp>
      <p:sp>
        <p:nvSpPr>
          <p:cNvPr id="3" name="Footer Placeholder 2">
            <a:extLst>
              <a:ext uri="{FF2B5EF4-FFF2-40B4-BE49-F238E27FC236}">
                <a16:creationId xmlns:a16="http://schemas.microsoft.com/office/drawing/2014/main" id="{59B3C45A-38A0-4F91-AE38-E080795D86C4}"/>
              </a:ext>
            </a:extLst>
          </p:cNvPr>
          <p:cNvSpPr>
            <a:spLocks noGrp="1"/>
          </p:cNvSpPr>
          <p:nvPr>
            <p:ph type="ftr" sz="quarter" idx="11"/>
          </p:nvPr>
        </p:nvSpPr>
        <p:spPr/>
        <p:txBody>
          <a:bodyPr/>
          <a:lstStyle/>
          <a:p>
            <a:r>
              <a:rPr lang="en-US"/>
              <a:t>Prepared by Diane Menditto, OFS, and Mary Stronach, OFS; Photography: Robert Stronach, OFS</a:t>
            </a:r>
            <a:endParaRPr lang="en-US" dirty="0"/>
          </a:p>
        </p:txBody>
      </p:sp>
      <p:sp>
        <p:nvSpPr>
          <p:cNvPr id="4" name="Slide Number Placeholder 3">
            <a:extLst>
              <a:ext uri="{FF2B5EF4-FFF2-40B4-BE49-F238E27FC236}">
                <a16:creationId xmlns:a16="http://schemas.microsoft.com/office/drawing/2014/main" id="{684CD91A-30D9-4025-B686-F6DF28FD8649}"/>
              </a:ext>
            </a:extLst>
          </p:cNvPr>
          <p:cNvSpPr>
            <a:spLocks noGrp="1"/>
          </p:cNvSpPr>
          <p:nvPr>
            <p:ph type="sldNum" sz="quarter" idx="12"/>
          </p:nvPr>
        </p:nvSpPr>
        <p:spPr>
          <a:xfrm>
            <a:off x="11424703" y="170353"/>
            <a:ext cx="779767" cy="365125"/>
          </a:xfrm>
        </p:spPr>
        <p:txBody>
          <a:bodyPr/>
          <a:lstStyle/>
          <a:p>
            <a:fld id="{D57F1E4F-1CFF-5643-939E-217C01CDF565}"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324285865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1561</Words>
  <Application>Microsoft Office PowerPoint</Application>
  <PresentationFormat>Widescreen</PresentationFormat>
  <Paragraphs>148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Wisp</vt:lpstr>
      <vt:lpstr>National Formation Highlights</vt:lpstr>
      <vt:lpstr>Visioning: Background</vt:lpstr>
      <vt:lpstr>Visioning: Background</vt:lpstr>
      <vt:lpstr>Savior Pastoral Center</vt:lpstr>
      <vt:lpstr>Come Holy Spirit!</vt:lpstr>
      <vt:lpstr>The Realities of the Order</vt:lpstr>
      <vt:lpstr>Visioning: Background</vt:lpstr>
      <vt:lpstr>The Pivotal Questions</vt:lpstr>
      <vt:lpstr>The Pivotal Questions</vt:lpstr>
      <vt:lpstr>The Pivotal Questions</vt:lpstr>
      <vt:lpstr>Saturday Afternoon: Special Interests</vt:lpstr>
      <vt:lpstr>Saturday Afternoon: Special Interests</vt:lpstr>
      <vt:lpstr>Saturday Afternoon: Special Interests</vt:lpstr>
      <vt:lpstr>Saturday Afternoon: Special Interests</vt:lpstr>
      <vt:lpstr>To be answered:</vt:lpstr>
      <vt:lpstr>To be answered:</vt:lpstr>
      <vt:lpstr>National Formation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Formation Highlights</dc:title>
  <dc:creator>Diane Menditto</dc:creator>
  <cp:lastModifiedBy>Diane Menditto</cp:lastModifiedBy>
  <cp:revision>35</cp:revision>
  <dcterms:created xsi:type="dcterms:W3CDTF">2018-10-06T22:08:10Z</dcterms:created>
  <dcterms:modified xsi:type="dcterms:W3CDTF">2018-10-10T18:18:20Z</dcterms:modified>
</cp:coreProperties>
</file>