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60" r:id="rId3"/>
    <p:sldId id="261" r:id="rId4"/>
    <p:sldId id="259" r:id="rId5"/>
    <p:sldId id="263" r:id="rId6"/>
    <p:sldId id="268" r:id="rId7"/>
    <p:sldId id="264" r:id="rId8"/>
    <p:sldId id="265" r:id="rId9"/>
    <p:sldId id="273" r:id="rId10"/>
    <p:sldId id="277" r:id="rId11"/>
    <p:sldId id="278" r:id="rId12"/>
    <p:sldId id="279" r:id="rId13"/>
    <p:sldId id="281" r:id="rId14"/>
    <p:sldId id="282" r:id="rId15"/>
    <p:sldId id="284" r:id="rId16"/>
    <p:sldId id="288" r:id="rId17"/>
    <p:sldId id="287" r:id="rId18"/>
    <p:sldId id="286" r:id="rId19"/>
    <p:sldId id="293" r:id="rId20"/>
    <p:sldId id="295" r:id="rId21"/>
    <p:sldId id="29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DAFBF"/>
    <a:srgbClr val="7891A8"/>
    <a:srgbClr val="45596C"/>
    <a:srgbClr val="D1E29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809" autoAdjust="0"/>
    <p:restoredTop sz="93849" autoAdjust="0"/>
  </p:normalViewPr>
  <p:slideViewPr>
    <p:cSldViewPr snapToGrid="0">
      <p:cViewPr>
        <p:scale>
          <a:sx n="95" d="100"/>
          <a:sy n="95" d="100"/>
        </p:scale>
        <p:origin x="306" y="-15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9CFD14-7CBE-48D5-9F25-4D9C9959D0C4}" type="datetimeFigureOut">
              <a:rPr lang="en-US" smtClean="0"/>
              <a:t>9/21/2024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2F04E8D-3FE8-4BAD-9FD6-427BA618A25E}" type="slidenum">
              <a:rPr lang="en-US" smtClean="0"/>
              <a:t>‹#›</a:t>
            </a:fld>
            <a:endParaRPr lang="en-US"/>
          </a:p>
        </p:txBody>
      </p:sp>
    </p:spTree>
    <p:extLst>
      <p:ext uri="{BB962C8B-B14F-4D97-AF65-F5344CB8AC3E}">
        <p14:creationId xmlns:p14="http://schemas.microsoft.com/office/powerpoint/2010/main" val="42668574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highlight>
                  <a:srgbClr val="FFFFFF"/>
                </a:highlight>
                <a:latin typeface="Arial" panose="020B0604020202020204" pitchFamily="34" charset="0"/>
              </a:rPr>
              <a:t>Conflict is deeply embedded in the human heart, in the entire History of Salvation...</a:t>
            </a:r>
          </a:p>
          <a:p>
            <a:pPr algn="l"/>
            <a:r>
              <a:rPr lang="en-US" b="0" i="0" dirty="0">
                <a:solidFill>
                  <a:srgbClr val="222222"/>
                </a:solidFill>
                <a:effectLst/>
                <a:highlight>
                  <a:srgbClr val="FFFFFF"/>
                </a:highlight>
                <a:latin typeface="Arial" panose="020B0604020202020204" pitchFamily="34" charset="0"/>
              </a:rPr>
              <a:t>Conflict between good and evil, love and hate</a:t>
            </a:r>
          </a:p>
          <a:p>
            <a:pPr algn="l"/>
            <a:r>
              <a:rPr lang="en-US" b="0" i="0" dirty="0">
                <a:solidFill>
                  <a:srgbClr val="222222"/>
                </a:solidFill>
                <a:effectLst/>
                <a:highlight>
                  <a:srgbClr val="FFFFFF"/>
                </a:highlight>
                <a:latin typeface="Arial" panose="020B0604020202020204" pitchFamily="34" charset="0"/>
              </a:rPr>
              <a:t>Heaven and hell...</a:t>
            </a:r>
          </a:p>
          <a:p>
            <a:pPr algn="l"/>
            <a:r>
              <a:rPr lang="en-US" b="0" i="0" dirty="0">
                <a:solidFill>
                  <a:srgbClr val="222222"/>
                </a:solidFill>
                <a:effectLst/>
                <a:highlight>
                  <a:srgbClr val="FFFFFF"/>
                </a:highlight>
                <a:latin typeface="Arial" panose="020B0604020202020204" pitchFamily="34" charset="0"/>
              </a:rPr>
              <a:t>Saint Paul writes that there is a fight in my heart because I do not what is good but what is evil, even though I don't want to...</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2</a:t>
            </a:fld>
            <a:endParaRPr lang="en-US"/>
          </a:p>
        </p:txBody>
      </p:sp>
    </p:spTree>
    <p:extLst>
      <p:ext uri="{BB962C8B-B14F-4D97-AF65-F5344CB8AC3E}">
        <p14:creationId xmlns:p14="http://schemas.microsoft.com/office/powerpoint/2010/main" val="17876316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B. DIALOGUE</a:t>
            </a:r>
            <a:endParaRPr lang="en-US" b="0" i="0" dirty="0">
              <a:solidFill>
                <a:srgbClr val="222222"/>
              </a:solidFill>
              <a:effectLst/>
              <a:highlight>
                <a:srgbClr val="FFFFFF"/>
              </a:highlight>
              <a:latin typeface="Arial" panose="020B0604020202020204" pitchFamily="34" charset="0"/>
            </a:endParaRPr>
          </a:p>
          <a:p>
            <a:pPr algn="l"/>
            <a:r>
              <a:rPr lang="en-US" b="0" i="0" dirty="0">
                <a:solidFill>
                  <a:srgbClr val="222222"/>
                </a:solidFill>
                <a:effectLst/>
                <a:highlight>
                  <a:srgbClr val="FFFFFF"/>
                </a:highlight>
                <a:latin typeface="Arial" panose="020B0604020202020204" pitchFamily="34" charset="0"/>
              </a:rPr>
              <a:t>The Lord Jesus teaches dialogue in Saint John, chapter 4.</a:t>
            </a:r>
          </a:p>
          <a:p>
            <a:pPr algn="l"/>
            <a:r>
              <a:rPr lang="en-US" b="0" i="0" dirty="0">
                <a:solidFill>
                  <a:srgbClr val="222222"/>
                </a:solidFill>
                <a:effectLst/>
                <a:highlight>
                  <a:srgbClr val="FFFFFF"/>
                </a:highlight>
                <a:latin typeface="Arial" panose="020B0604020202020204" pitchFamily="34" charset="0"/>
              </a:rPr>
              <a:t>Meeting with the Samaritan woman.</a:t>
            </a:r>
          </a:p>
          <a:p>
            <a:pPr algn="l"/>
            <a:r>
              <a:rPr lang="en-US" b="0" i="0" dirty="0">
                <a:solidFill>
                  <a:srgbClr val="222222"/>
                </a:solidFill>
                <a:effectLst/>
                <a:highlight>
                  <a:srgbClr val="FFFFFF"/>
                </a:highlight>
                <a:latin typeface="Arial" panose="020B0604020202020204" pitchFamily="34" charset="0"/>
              </a:rPr>
              <a:t>There is no one there, there is a sincere conversation from heart to heart... this is the cure for conflict. Only Jesus and the Samaritan woman without witnesses</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11</a:t>
            </a:fld>
            <a:endParaRPr lang="en-US"/>
          </a:p>
        </p:txBody>
      </p:sp>
    </p:spTree>
    <p:extLst>
      <p:ext uri="{BB962C8B-B14F-4D97-AF65-F5344CB8AC3E}">
        <p14:creationId xmlns:p14="http://schemas.microsoft.com/office/powerpoint/2010/main" val="5135368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C. THE SACRAMENT OF RECONCILIATION</a:t>
            </a:r>
            <a:r>
              <a:rPr lang="en-US" b="0" i="0" dirty="0">
                <a:solidFill>
                  <a:srgbClr val="222222"/>
                </a:solidFill>
                <a:effectLst/>
                <a:highlight>
                  <a:srgbClr val="FFFFFF"/>
                </a:highlight>
                <a:latin typeface="Arial" panose="020B0604020202020204" pitchFamily="34" charset="0"/>
              </a:rPr>
              <a:t> has a huge impact on healing tensions in the community...Jesus, Mercy</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12</a:t>
            </a:fld>
            <a:endParaRPr lang="en-US"/>
          </a:p>
        </p:txBody>
      </p:sp>
    </p:spTree>
    <p:extLst>
      <p:ext uri="{BB962C8B-B14F-4D97-AF65-F5344CB8AC3E}">
        <p14:creationId xmlns:p14="http://schemas.microsoft.com/office/powerpoint/2010/main" val="7133983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D. TIME</a:t>
            </a:r>
            <a:r>
              <a:rPr lang="en-US" b="0" i="0" dirty="0">
                <a:solidFill>
                  <a:srgbClr val="222222"/>
                </a:solidFill>
                <a:effectLst/>
                <a:highlight>
                  <a:srgbClr val="FFFFFF"/>
                </a:highlight>
                <a:latin typeface="Arial" panose="020B0604020202020204" pitchFamily="34" charset="0"/>
              </a:rPr>
              <a:t> heals wounds, heals... there are no quick cures... sometimes it takes a whole life for healing, agreement, reconciliation.</a:t>
            </a:r>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13</a:t>
            </a:fld>
            <a:endParaRPr lang="en-US"/>
          </a:p>
        </p:txBody>
      </p:sp>
    </p:spTree>
    <p:extLst>
      <p:ext uri="{BB962C8B-B14F-4D97-AF65-F5344CB8AC3E}">
        <p14:creationId xmlns:p14="http://schemas.microsoft.com/office/powerpoint/2010/main" val="18274973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E. RECONCILIATION WITH ANOTHER PERSON</a:t>
            </a:r>
            <a:r>
              <a:rPr lang="en-US" b="0" i="0" dirty="0">
                <a:solidFill>
                  <a:srgbClr val="222222"/>
                </a:solidFill>
                <a:effectLst/>
                <a:highlight>
                  <a:srgbClr val="FFFFFF"/>
                </a:highlight>
                <a:latin typeface="Arial" panose="020B0604020202020204" pitchFamily="34" charset="0"/>
              </a:rPr>
              <a:t>... this is always God's greatest miracle</a:t>
            </a:r>
          </a:p>
          <a:p>
            <a:pPr algn="l"/>
            <a:r>
              <a:rPr lang="en-US" b="0" i="0" dirty="0">
                <a:solidFill>
                  <a:srgbClr val="222222"/>
                </a:solidFill>
                <a:effectLst/>
                <a:highlight>
                  <a:srgbClr val="FFFFFF"/>
                </a:highlight>
                <a:latin typeface="Arial" panose="020B0604020202020204" pitchFamily="34" charset="0"/>
              </a:rPr>
              <a:t>It requires God's intervention...</a:t>
            </a:r>
          </a:p>
          <a:p>
            <a:pPr algn="l"/>
            <a:r>
              <a:rPr lang="en-US" b="0" i="0" dirty="0">
                <a:solidFill>
                  <a:srgbClr val="222222"/>
                </a:solidFill>
                <a:effectLst/>
                <a:highlight>
                  <a:srgbClr val="FFFFFF"/>
                </a:highlight>
                <a:latin typeface="Arial" panose="020B0604020202020204" pitchFamily="34" charset="0"/>
              </a:rPr>
              <a:t>On the cross, Jesus asks the Father</a:t>
            </a:r>
          </a:p>
          <a:p>
            <a:pPr algn="l"/>
            <a:r>
              <a:rPr lang="en-US" b="0" i="0" dirty="0">
                <a:solidFill>
                  <a:srgbClr val="222222"/>
                </a:solidFill>
                <a:effectLst/>
                <a:highlight>
                  <a:srgbClr val="FFFFFF"/>
                </a:highlight>
                <a:latin typeface="Arial" panose="020B0604020202020204" pitchFamily="34" charset="0"/>
              </a:rPr>
              <a:t>Forgive them, Father, for they know not what they do...</a:t>
            </a:r>
          </a:p>
          <a:p>
            <a:pPr algn="l"/>
            <a:r>
              <a:rPr lang="en-US" b="0" i="0" dirty="0">
                <a:solidFill>
                  <a:srgbClr val="222222"/>
                </a:solidFill>
                <a:effectLst/>
                <a:highlight>
                  <a:srgbClr val="FFFFFF"/>
                </a:highlight>
                <a:latin typeface="Arial" panose="020B0604020202020204" pitchFamily="34" charset="0"/>
              </a:rPr>
              <a:t>Ask God like Jesus on the cross... there is no other psychological answer, no cure.</a:t>
            </a:r>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14</a:t>
            </a:fld>
            <a:endParaRPr lang="en-US"/>
          </a:p>
        </p:txBody>
      </p:sp>
    </p:spTree>
    <p:extLst>
      <p:ext uri="{BB962C8B-B14F-4D97-AF65-F5344CB8AC3E}">
        <p14:creationId xmlns:p14="http://schemas.microsoft.com/office/powerpoint/2010/main" val="269835914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F. SPIRITUALITY OF FAILURE</a:t>
            </a:r>
          </a:p>
          <a:p>
            <a:pPr algn="l"/>
            <a:r>
              <a:rPr lang="en-US" b="0" i="0" dirty="0">
                <a:solidFill>
                  <a:srgbClr val="222222"/>
                </a:solidFill>
                <a:effectLst/>
                <a:highlight>
                  <a:srgbClr val="FFFFFF"/>
                </a:highlight>
                <a:latin typeface="Arial" panose="020B0604020202020204" pitchFamily="34" charset="0"/>
              </a:rPr>
              <a:t>Jesus and Francis teach us that to win you have to lose....</a:t>
            </a:r>
          </a:p>
          <a:p>
            <a:pPr algn="l"/>
            <a:r>
              <a:rPr lang="en-US" b="0" i="0" dirty="0">
                <a:solidFill>
                  <a:srgbClr val="222222"/>
                </a:solidFill>
                <a:effectLst/>
                <a:highlight>
                  <a:srgbClr val="FFFFFF"/>
                </a:highlight>
                <a:latin typeface="Arial" panose="020B0604020202020204" pitchFamily="34" charset="0"/>
              </a:rPr>
              <a:t>In a conflict, Friday’s defeat on the cross brings fruit of Resurrection Sunday....</a:t>
            </a:r>
          </a:p>
          <a:p>
            <a:pPr algn="l"/>
            <a:r>
              <a:rPr lang="en-US" b="0" i="0" dirty="0">
                <a:solidFill>
                  <a:srgbClr val="222222"/>
                </a:solidFill>
                <a:effectLst/>
                <a:highlight>
                  <a:srgbClr val="FFFFFF"/>
                </a:highlight>
                <a:latin typeface="Arial" panose="020B0604020202020204" pitchFamily="34" charset="0"/>
              </a:rPr>
              <a:t>This is God’s most beautiful Logic of Love</a:t>
            </a:r>
          </a:p>
          <a:p>
            <a:pPr algn="l"/>
            <a:r>
              <a:rPr lang="en-US" b="0" i="0" dirty="0">
                <a:solidFill>
                  <a:srgbClr val="222222"/>
                </a:solidFill>
                <a:effectLst/>
                <a:highlight>
                  <a:srgbClr val="FFFFFF"/>
                </a:highlight>
                <a:latin typeface="Arial" panose="020B0604020202020204" pitchFamily="34" charset="0"/>
              </a:rPr>
              <a:t>Without Crucified Love we will not solve any conflict, we will only deepen it.</a:t>
            </a:r>
          </a:p>
          <a:p>
            <a:pPr algn="l"/>
            <a:r>
              <a:rPr lang="en-US" b="0" i="0" dirty="0">
                <a:solidFill>
                  <a:srgbClr val="222222"/>
                </a:solidFill>
                <a:effectLst/>
                <a:highlight>
                  <a:srgbClr val="FFFFFF"/>
                </a:highlight>
                <a:latin typeface="Arial" panose="020B0604020202020204" pitchFamily="34" charset="0"/>
              </a:rPr>
              <a:t>Love that knows how to lose, allows itself to be crucified, and will overcome the conflict</a:t>
            </a:r>
          </a:p>
          <a:p>
            <a:pPr algn="l"/>
            <a:r>
              <a:rPr lang="en-US" b="0" i="0" dirty="0">
                <a:solidFill>
                  <a:srgbClr val="222222"/>
                </a:solidFill>
                <a:effectLst/>
                <a:highlight>
                  <a:srgbClr val="FFFFFF"/>
                </a:highlight>
                <a:latin typeface="Arial" panose="020B0604020202020204" pitchFamily="34" charset="0"/>
              </a:rPr>
              <a:t>It will bring peace of heart...</a:t>
            </a:r>
          </a:p>
          <a:p>
            <a:pPr algn="l"/>
            <a:r>
              <a:rPr lang="en-US" b="0" i="0" dirty="0">
                <a:solidFill>
                  <a:srgbClr val="222222"/>
                </a:solidFill>
                <a:effectLst/>
                <a:highlight>
                  <a:srgbClr val="FFFFFF"/>
                </a:highlight>
                <a:latin typeface="Arial" panose="020B0604020202020204" pitchFamily="34" charset="0"/>
              </a:rPr>
              <a:t>I wish you this peace of heart.</a:t>
            </a:r>
          </a:p>
        </p:txBody>
      </p:sp>
      <p:sp>
        <p:nvSpPr>
          <p:cNvPr id="4" name="Slide Number Placeholder 3"/>
          <p:cNvSpPr>
            <a:spLocks noGrp="1"/>
          </p:cNvSpPr>
          <p:nvPr>
            <p:ph type="sldNum" sz="quarter" idx="5"/>
          </p:nvPr>
        </p:nvSpPr>
        <p:spPr/>
        <p:txBody>
          <a:bodyPr/>
          <a:lstStyle/>
          <a:p>
            <a:fld id="{E2F04E8D-3FE8-4BAD-9FD6-427BA618A25E}" type="slidenum">
              <a:rPr lang="en-US" smtClean="0"/>
              <a:t>15</a:t>
            </a:fld>
            <a:endParaRPr lang="en-US"/>
          </a:p>
        </p:txBody>
      </p:sp>
    </p:spTree>
    <p:extLst>
      <p:ext uri="{BB962C8B-B14F-4D97-AF65-F5344CB8AC3E}">
        <p14:creationId xmlns:p14="http://schemas.microsoft.com/office/powerpoint/2010/main" val="13875985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SOCRATES,</a:t>
            </a:r>
            <a:r>
              <a:rPr lang="en-US" b="0" i="0" dirty="0">
                <a:solidFill>
                  <a:srgbClr val="222222"/>
                </a:solidFill>
                <a:effectLst/>
                <a:highlight>
                  <a:srgbClr val="FFFFFF"/>
                </a:highlight>
                <a:latin typeface="Arial" panose="020B0604020202020204" pitchFamily="34" charset="0"/>
              </a:rPr>
              <a:t> famous for resolving conflicts</a:t>
            </a:r>
          </a:p>
          <a:p>
            <a:pPr algn="l"/>
            <a:r>
              <a:rPr lang="en-US" b="0" i="0" dirty="0">
                <a:solidFill>
                  <a:srgbClr val="222222"/>
                </a:solidFill>
                <a:effectLst/>
                <a:highlight>
                  <a:srgbClr val="FFFFFF"/>
                </a:highlight>
                <a:latin typeface="Arial" panose="020B0604020202020204" pitchFamily="34" charset="0"/>
              </a:rPr>
              <a:t>Two brothers had a quarrel over the property, the inheritance of their parents... so they came to Socrates and he awarded the share to the older brother, and after listening to the younger one, also to him.</a:t>
            </a:r>
          </a:p>
          <a:p>
            <a:pPr algn="l"/>
            <a:r>
              <a:rPr lang="en-US" b="0" i="0" dirty="0">
                <a:solidFill>
                  <a:srgbClr val="222222"/>
                </a:solidFill>
                <a:effectLst/>
                <a:highlight>
                  <a:srgbClr val="FFFFFF"/>
                </a:highlight>
                <a:latin typeface="Arial" panose="020B0604020202020204" pitchFamily="34" charset="0"/>
              </a:rPr>
              <a:t>Socrates' wife reacted to this and exclaimed from the kitchen...</a:t>
            </a:r>
          </a:p>
          <a:p>
            <a:pPr algn="l"/>
            <a:r>
              <a:rPr lang="en-US" b="0" i="0" dirty="0">
                <a:solidFill>
                  <a:srgbClr val="222222"/>
                </a:solidFill>
                <a:effectLst/>
                <a:highlight>
                  <a:srgbClr val="FFFFFF"/>
                </a:highlight>
                <a:latin typeface="Arial" panose="020B0604020202020204" pitchFamily="34" charset="0"/>
              </a:rPr>
              <a:t>"Socrates, you are a fool, how can both brothers be right...</a:t>
            </a:r>
          </a:p>
          <a:p>
            <a:pPr algn="l"/>
            <a:r>
              <a:rPr lang="en-US" b="0" i="0" dirty="0">
                <a:solidFill>
                  <a:srgbClr val="222222"/>
                </a:solidFill>
                <a:effectLst/>
                <a:highlight>
                  <a:srgbClr val="FFFFFF"/>
                </a:highlight>
                <a:latin typeface="Arial" panose="020B0604020202020204" pitchFamily="34" charset="0"/>
              </a:rPr>
              <a:t>To which Socrates replied to his wife...</a:t>
            </a:r>
          </a:p>
          <a:p>
            <a:pPr algn="l"/>
            <a:r>
              <a:rPr lang="en-US" b="0" i="0" dirty="0">
                <a:solidFill>
                  <a:srgbClr val="222222"/>
                </a:solidFill>
                <a:effectLst/>
                <a:highlight>
                  <a:srgbClr val="FFFFFF"/>
                </a:highlight>
                <a:latin typeface="Arial" panose="020B0604020202020204" pitchFamily="34" charset="0"/>
              </a:rPr>
              <a:t>You're right too.....</a:t>
            </a:r>
          </a:p>
          <a:p>
            <a:pPr algn="l"/>
            <a:r>
              <a:rPr lang="en-US" b="0" i="0" dirty="0">
                <a:solidFill>
                  <a:srgbClr val="222222"/>
                </a:solidFill>
                <a:effectLst/>
                <a:highlight>
                  <a:srgbClr val="FFFFFF"/>
                </a:highlight>
                <a:latin typeface="Arial" panose="020B0604020202020204" pitchFamily="34" charset="0"/>
              </a:rPr>
              <a:t>Discovering part of the truth in each side is a wise way to resolve conflicts.</a:t>
            </a:r>
          </a:p>
          <a:p>
            <a:pPr algn="l"/>
            <a:r>
              <a:rPr lang="en-US" b="0" i="0" dirty="0">
                <a:solidFill>
                  <a:srgbClr val="222222"/>
                </a:solidFill>
                <a:effectLst/>
                <a:highlight>
                  <a:srgbClr val="FFFFFF"/>
                </a:highlight>
                <a:latin typeface="Arial" panose="020B0604020202020204" pitchFamily="34" charset="0"/>
              </a:rPr>
              <a:t>It's worth trying it...</a:t>
            </a:r>
          </a:p>
        </p:txBody>
      </p:sp>
      <p:sp>
        <p:nvSpPr>
          <p:cNvPr id="4" name="Slide Number Placeholder 3"/>
          <p:cNvSpPr>
            <a:spLocks noGrp="1"/>
          </p:cNvSpPr>
          <p:nvPr>
            <p:ph type="sldNum" sz="quarter" idx="5"/>
          </p:nvPr>
        </p:nvSpPr>
        <p:spPr/>
        <p:txBody>
          <a:bodyPr/>
          <a:lstStyle/>
          <a:p>
            <a:fld id="{E2F04E8D-3FE8-4BAD-9FD6-427BA618A25E}" type="slidenum">
              <a:rPr lang="en-US" smtClean="0"/>
              <a:t>16</a:t>
            </a:fld>
            <a:endParaRPr lang="en-US"/>
          </a:p>
        </p:txBody>
      </p:sp>
    </p:spTree>
    <p:extLst>
      <p:ext uri="{BB962C8B-B14F-4D97-AF65-F5344CB8AC3E}">
        <p14:creationId xmlns:p14="http://schemas.microsoft.com/office/powerpoint/2010/main" val="42840209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2F04E8D-3FE8-4BAD-9FD6-427BA618A25E}" type="slidenum">
              <a:rPr lang="en-US" smtClean="0"/>
              <a:t>17</a:t>
            </a:fld>
            <a:endParaRPr lang="en-US"/>
          </a:p>
        </p:txBody>
      </p:sp>
    </p:spTree>
    <p:extLst>
      <p:ext uri="{BB962C8B-B14F-4D97-AF65-F5344CB8AC3E}">
        <p14:creationId xmlns:p14="http://schemas.microsoft.com/office/powerpoint/2010/main" val="5487945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Gospel of St. John:</a:t>
            </a:r>
            <a:r>
              <a:rPr lang="en-US" b="0" i="0" dirty="0">
                <a:solidFill>
                  <a:srgbClr val="222222"/>
                </a:solidFill>
                <a:effectLst/>
                <a:highlight>
                  <a:srgbClr val="FFFFFF"/>
                </a:highlight>
                <a:latin typeface="Arial" panose="020B0604020202020204" pitchFamily="34" charset="0"/>
              </a:rPr>
              <a:t> Chapter 8: 1 - 11</a:t>
            </a:r>
          </a:p>
          <a:p>
            <a:pPr algn="l"/>
            <a:r>
              <a:rPr lang="en-US" b="0" i="0" dirty="0">
                <a:solidFill>
                  <a:srgbClr val="222222"/>
                </a:solidFill>
                <a:effectLst/>
                <a:highlight>
                  <a:srgbClr val="FFFFFF"/>
                </a:highlight>
                <a:latin typeface="Arial" panose="020B0604020202020204" pitchFamily="34" charset="0"/>
              </a:rPr>
              <a:t>Woman caught in adultery....</a:t>
            </a:r>
          </a:p>
          <a:p>
            <a:pPr algn="l"/>
            <a:r>
              <a:rPr lang="en-US" b="0" i="0" dirty="0">
                <a:solidFill>
                  <a:srgbClr val="222222"/>
                </a:solidFill>
                <a:effectLst/>
                <a:highlight>
                  <a:srgbClr val="FFFFFF"/>
                </a:highlight>
                <a:latin typeface="Arial" panose="020B0604020202020204" pitchFamily="34" charset="0"/>
              </a:rPr>
              <a:t>1. Jesus teaches us in this dramatic scene how to free human hands from the stones of judgments, executions, unjust verdicts...</a:t>
            </a:r>
          </a:p>
          <a:p>
            <a:pPr algn="l"/>
            <a:r>
              <a:rPr lang="en-US" b="0" i="0" dirty="0">
                <a:solidFill>
                  <a:srgbClr val="222222"/>
                </a:solidFill>
                <a:effectLst/>
                <a:highlight>
                  <a:srgbClr val="FFFFFF"/>
                </a:highlight>
                <a:latin typeface="Arial" panose="020B0604020202020204" pitchFamily="34" charset="0"/>
              </a:rPr>
              <a:t>2 In this scene everyone is trapped...</a:t>
            </a:r>
          </a:p>
          <a:p>
            <a:pPr algn="l"/>
            <a:r>
              <a:rPr lang="en-US" b="0" i="0" dirty="0">
                <a:solidFill>
                  <a:srgbClr val="222222"/>
                </a:solidFill>
                <a:effectLst/>
                <a:highlight>
                  <a:srgbClr val="FFFFFF"/>
                </a:highlight>
                <a:latin typeface="Arial" panose="020B0604020202020204" pitchFamily="34" charset="0"/>
              </a:rPr>
              <a:t>Woman, Jesus, People with stones...</a:t>
            </a:r>
          </a:p>
          <a:p>
            <a:pPr algn="l"/>
            <a:r>
              <a:rPr lang="en-US" b="0" i="0" dirty="0">
                <a:solidFill>
                  <a:srgbClr val="222222"/>
                </a:solidFill>
                <a:effectLst/>
                <a:highlight>
                  <a:srgbClr val="FFFFFF"/>
                </a:highlight>
                <a:latin typeface="Arial" panose="020B0604020202020204" pitchFamily="34" charset="0"/>
              </a:rPr>
              <a:t>3 Jesus solves the conflict brilliantly. He invites only those who are without guilt or sin to deal out the execution.</a:t>
            </a:r>
          </a:p>
          <a:p>
            <a:pPr algn="l"/>
            <a:r>
              <a:rPr lang="en-US" b="0" i="0" dirty="0">
                <a:solidFill>
                  <a:srgbClr val="222222"/>
                </a:solidFill>
                <a:effectLst/>
                <a:highlight>
                  <a:srgbClr val="FFFFFF"/>
                </a:highlight>
                <a:latin typeface="Arial" panose="020B0604020202020204" pitchFamily="34" charset="0"/>
              </a:rPr>
              <a:t>4. Every conflict in the community begins and ends in my heart.</a:t>
            </a:r>
          </a:p>
          <a:p>
            <a:pPr algn="l"/>
            <a:r>
              <a:rPr lang="en-US" b="0" i="0" dirty="0">
                <a:solidFill>
                  <a:srgbClr val="222222"/>
                </a:solidFill>
                <a:effectLst/>
                <a:highlight>
                  <a:srgbClr val="FFFFFF"/>
                </a:highlight>
                <a:latin typeface="Arial" panose="020B0604020202020204" pitchFamily="34" charset="0"/>
              </a:rPr>
              <a:t>5. Only in the Church are we invited to say the words at the beginning of the Holy Mass...</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18</a:t>
            </a:fld>
            <a:endParaRPr lang="en-US"/>
          </a:p>
        </p:txBody>
      </p:sp>
    </p:spTree>
    <p:extLst>
      <p:ext uri="{BB962C8B-B14F-4D97-AF65-F5344CB8AC3E}">
        <p14:creationId xmlns:p14="http://schemas.microsoft.com/office/powerpoint/2010/main" val="23915436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2F04E8D-3FE8-4BAD-9FD6-427BA618A25E}" type="slidenum">
              <a:rPr lang="en-US" smtClean="0"/>
              <a:t>19</a:t>
            </a:fld>
            <a:endParaRPr lang="en-US"/>
          </a:p>
        </p:txBody>
      </p:sp>
    </p:spTree>
    <p:extLst>
      <p:ext uri="{BB962C8B-B14F-4D97-AF65-F5344CB8AC3E}">
        <p14:creationId xmlns:p14="http://schemas.microsoft.com/office/powerpoint/2010/main" val="12252512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b="0" i="0" dirty="0">
              <a:solidFill>
                <a:srgbClr val="222222"/>
              </a:solidFill>
              <a:effectLst/>
              <a:highlight>
                <a:srgbClr val="FFFFFF"/>
              </a:highlight>
              <a:latin typeface="Arial" panose="020B0604020202020204" pitchFamily="34" charset="0"/>
            </a:endParaRPr>
          </a:p>
        </p:txBody>
      </p:sp>
      <p:sp>
        <p:nvSpPr>
          <p:cNvPr id="4" name="Slide Number Placeholder 3"/>
          <p:cNvSpPr>
            <a:spLocks noGrp="1"/>
          </p:cNvSpPr>
          <p:nvPr>
            <p:ph type="sldNum" sz="quarter" idx="5"/>
          </p:nvPr>
        </p:nvSpPr>
        <p:spPr/>
        <p:txBody>
          <a:bodyPr/>
          <a:lstStyle/>
          <a:p>
            <a:fld id="{E2F04E8D-3FE8-4BAD-9FD6-427BA618A25E}" type="slidenum">
              <a:rPr lang="en-US" smtClean="0"/>
              <a:t>20</a:t>
            </a:fld>
            <a:endParaRPr lang="en-US"/>
          </a:p>
        </p:txBody>
      </p:sp>
    </p:spTree>
    <p:extLst>
      <p:ext uri="{BB962C8B-B14F-4D97-AF65-F5344CB8AC3E}">
        <p14:creationId xmlns:p14="http://schemas.microsoft.com/office/powerpoint/2010/main" val="37535208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highlight>
                  <a:srgbClr val="FFFFFF"/>
                </a:highlight>
                <a:latin typeface="Arial" panose="020B0604020202020204" pitchFamily="34" charset="0"/>
              </a:rPr>
              <a:t>Conflict is deeply embedded in the human heart, in the entire History of Salvation...</a:t>
            </a:r>
          </a:p>
          <a:p>
            <a:pPr algn="l"/>
            <a:r>
              <a:rPr lang="en-US" b="0" i="0" dirty="0">
                <a:solidFill>
                  <a:srgbClr val="222222"/>
                </a:solidFill>
                <a:effectLst/>
                <a:highlight>
                  <a:srgbClr val="FFFFFF"/>
                </a:highlight>
                <a:latin typeface="Arial" panose="020B0604020202020204" pitchFamily="34" charset="0"/>
              </a:rPr>
              <a:t>Conflict between good and evil, love and hate</a:t>
            </a:r>
          </a:p>
          <a:p>
            <a:pPr algn="l"/>
            <a:r>
              <a:rPr lang="en-US" b="0" i="0" dirty="0">
                <a:solidFill>
                  <a:srgbClr val="222222"/>
                </a:solidFill>
                <a:effectLst/>
                <a:highlight>
                  <a:srgbClr val="FFFFFF"/>
                </a:highlight>
                <a:latin typeface="Arial" panose="020B0604020202020204" pitchFamily="34" charset="0"/>
              </a:rPr>
              <a:t>Heaven and hell...</a:t>
            </a:r>
          </a:p>
          <a:p>
            <a:pPr algn="l"/>
            <a:r>
              <a:rPr lang="en-US" b="0" i="0" dirty="0">
                <a:solidFill>
                  <a:srgbClr val="222222"/>
                </a:solidFill>
                <a:effectLst/>
                <a:highlight>
                  <a:srgbClr val="FFFFFF"/>
                </a:highlight>
                <a:latin typeface="Arial" panose="020B0604020202020204" pitchFamily="34" charset="0"/>
              </a:rPr>
              <a:t>Saint Paul writes that there is a fight in my heart because I do not what is good but what is evil, even though I don't want to...</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3</a:t>
            </a:fld>
            <a:endParaRPr lang="en-US"/>
          </a:p>
        </p:txBody>
      </p:sp>
    </p:spTree>
    <p:extLst>
      <p:ext uri="{BB962C8B-B14F-4D97-AF65-F5344CB8AC3E}">
        <p14:creationId xmlns:p14="http://schemas.microsoft.com/office/powerpoint/2010/main" val="16912162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2F04E8D-3FE8-4BAD-9FD6-427BA618A25E}" type="slidenum">
              <a:rPr lang="en-US" smtClean="0"/>
              <a:t>21</a:t>
            </a:fld>
            <a:endParaRPr lang="en-US"/>
          </a:p>
        </p:txBody>
      </p:sp>
    </p:spTree>
    <p:extLst>
      <p:ext uri="{BB962C8B-B14F-4D97-AF65-F5344CB8AC3E}">
        <p14:creationId xmlns:p14="http://schemas.microsoft.com/office/powerpoint/2010/main" val="38816389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0" i="0" dirty="0">
                <a:solidFill>
                  <a:srgbClr val="222222"/>
                </a:solidFill>
                <a:effectLst/>
                <a:highlight>
                  <a:srgbClr val="FFFFFF"/>
                </a:highlight>
                <a:latin typeface="Arial" panose="020B0604020202020204" pitchFamily="34" charset="0"/>
              </a:rPr>
              <a:t>The entire Bible from the Book of Genesis to the Book of Revelations is an endless series of conflicts between God and the Evil Spirit,</a:t>
            </a:r>
          </a:p>
          <a:p>
            <a:pPr algn="l"/>
            <a:r>
              <a:rPr lang="en-US" b="0" i="0" dirty="0">
                <a:solidFill>
                  <a:srgbClr val="222222"/>
                </a:solidFill>
                <a:effectLst/>
                <a:highlight>
                  <a:srgbClr val="FFFFFF"/>
                </a:highlight>
                <a:latin typeface="Arial" panose="020B0604020202020204" pitchFamily="34" charset="0"/>
              </a:rPr>
              <a:t>Good and Evil...</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4</a:t>
            </a:fld>
            <a:endParaRPr lang="en-US"/>
          </a:p>
        </p:txBody>
      </p:sp>
    </p:spTree>
    <p:extLst>
      <p:ext uri="{BB962C8B-B14F-4D97-AF65-F5344CB8AC3E}">
        <p14:creationId xmlns:p14="http://schemas.microsoft.com/office/powerpoint/2010/main" val="39512112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every community, a healthy community, there is a difference of opinions, which results in conflict, confrontation, and a fight for the dominance of opinions and views.</a:t>
            </a:r>
          </a:p>
        </p:txBody>
      </p:sp>
      <p:sp>
        <p:nvSpPr>
          <p:cNvPr id="4" name="Slide Number Placeholder 3"/>
          <p:cNvSpPr>
            <a:spLocks noGrp="1"/>
          </p:cNvSpPr>
          <p:nvPr>
            <p:ph type="sldNum" sz="quarter" idx="5"/>
          </p:nvPr>
        </p:nvSpPr>
        <p:spPr/>
        <p:txBody>
          <a:bodyPr/>
          <a:lstStyle/>
          <a:p>
            <a:fld id="{E2F04E8D-3FE8-4BAD-9FD6-427BA618A25E}" type="slidenum">
              <a:rPr lang="en-US" smtClean="0"/>
              <a:t>5</a:t>
            </a:fld>
            <a:endParaRPr lang="en-US"/>
          </a:p>
        </p:txBody>
      </p:sp>
    </p:spTree>
    <p:extLst>
      <p:ext uri="{BB962C8B-B14F-4D97-AF65-F5344CB8AC3E}">
        <p14:creationId xmlns:p14="http://schemas.microsoft.com/office/powerpoint/2010/main" val="30948119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every community, a healthy community, there is a difference of opinions, which results   in conflict, confrontation, and a fight for the dominance of opinions and views.</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6</a:t>
            </a:fld>
            <a:endParaRPr lang="en-US"/>
          </a:p>
        </p:txBody>
      </p:sp>
    </p:spTree>
    <p:extLst>
      <p:ext uri="{BB962C8B-B14F-4D97-AF65-F5344CB8AC3E}">
        <p14:creationId xmlns:p14="http://schemas.microsoft.com/office/powerpoint/2010/main" val="18209653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Gospel is the never-ending conflict of Jesus with the Pharisees...</a:t>
            </a:r>
          </a:p>
          <a:p>
            <a:endParaRPr lang="en-US" dirty="0"/>
          </a:p>
          <a:p>
            <a:r>
              <a:rPr lang="en-US" dirty="0"/>
              <a:t>Note...Jesus did not seek this conflict, but by preaching the Gospel He provoked people to stand for the truth and this always results in conflict.</a:t>
            </a:r>
          </a:p>
          <a:p>
            <a:endParaRPr lang="en-US" dirty="0"/>
          </a:p>
          <a:p>
            <a:r>
              <a:rPr lang="en-US" dirty="0"/>
              <a:t>It is no different in the Family or the Religious Community.</a:t>
            </a:r>
          </a:p>
          <a:p>
            <a:endParaRPr lang="en-US" dirty="0"/>
          </a:p>
          <a:p>
            <a:r>
              <a:rPr lang="en-US" dirty="0"/>
              <a:t>Often we are not looking for conflict, but the conflict is looking for us....</a:t>
            </a:r>
          </a:p>
        </p:txBody>
      </p:sp>
      <p:sp>
        <p:nvSpPr>
          <p:cNvPr id="4" name="Slide Number Placeholder 3"/>
          <p:cNvSpPr>
            <a:spLocks noGrp="1"/>
          </p:cNvSpPr>
          <p:nvPr>
            <p:ph type="sldNum" sz="quarter" idx="5"/>
          </p:nvPr>
        </p:nvSpPr>
        <p:spPr/>
        <p:txBody>
          <a:bodyPr/>
          <a:lstStyle/>
          <a:p>
            <a:fld id="{E2F04E8D-3FE8-4BAD-9FD6-427BA618A25E}" type="slidenum">
              <a:rPr lang="en-US" smtClean="0"/>
              <a:t>7</a:t>
            </a:fld>
            <a:endParaRPr lang="en-US"/>
          </a:p>
        </p:txBody>
      </p:sp>
    </p:spTree>
    <p:extLst>
      <p:ext uri="{BB962C8B-B14F-4D97-AF65-F5344CB8AC3E}">
        <p14:creationId xmlns:p14="http://schemas.microsoft.com/office/powerpoint/2010/main" val="3514884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Saint Francis, a symbol of peace and forgiveness, was in conflict with the Father, the Mother with the inhabitants of Assisi, with the Brothers, when he radically lived the Gospel, he was in conflict.</a:t>
            </a:r>
          </a:p>
          <a:p>
            <a:endParaRPr lang="en-US" dirty="0"/>
          </a:p>
          <a:p>
            <a:r>
              <a:rPr lang="en-US" dirty="0"/>
              <a:t>Jesus says that he did not bring peace, but a sword... Defining oneself by the values ​​of the Gospel automatically invites conflict... this cannot be avoided... Conflict often ends with the rejection of one of the parties, a painful misunderstanding... The example of Jesus, Francis, thousands of Saints...</a:t>
            </a:r>
          </a:p>
          <a:p>
            <a:endParaRPr lang="en-US" dirty="0"/>
          </a:p>
          <a:p>
            <a:r>
              <a:rPr lang="en-US" dirty="0"/>
              <a:t>The Holiness of Life provokes, is uncomfortable, creates conflict... for or against... The history of conflict is rich, hidden in human fear, which is the fruit of original sin.</a:t>
            </a:r>
          </a:p>
        </p:txBody>
      </p:sp>
      <p:sp>
        <p:nvSpPr>
          <p:cNvPr id="4" name="Slide Number Placeholder 3"/>
          <p:cNvSpPr>
            <a:spLocks noGrp="1"/>
          </p:cNvSpPr>
          <p:nvPr>
            <p:ph type="sldNum" sz="quarter" idx="5"/>
          </p:nvPr>
        </p:nvSpPr>
        <p:spPr/>
        <p:txBody>
          <a:bodyPr/>
          <a:lstStyle/>
          <a:p>
            <a:fld id="{E2F04E8D-3FE8-4BAD-9FD6-427BA618A25E}" type="slidenum">
              <a:rPr lang="en-US" smtClean="0"/>
              <a:t>8</a:t>
            </a:fld>
            <a:endParaRPr lang="en-US"/>
          </a:p>
        </p:txBody>
      </p:sp>
    </p:spTree>
    <p:extLst>
      <p:ext uri="{BB962C8B-B14F-4D97-AF65-F5344CB8AC3E}">
        <p14:creationId xmlns:p14="http://schemas.microsoft.com/office/powerpoint/2010/main" val="4560993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Jesus gave us tools in conflict situations.</a:t>
            </a:r>
          </a:p>
        </p:txBody>
      </p:sp>
      <p:sp>
        <p:nvSpPr>
          <p:cNvPr id="4" name="Slide Number Placeholder 3"/>
          <p:cNvSpPr>
            <a:spLocks noGrp="1"/>
          </p:cNvSpPr>
          <p:nvPr>
            <p:ph type="sldNum" sz="quarter" idx="5"/>
          </p:nvPr>
        </p:nvSpPr>
        <p:spPr/>
        <p:txBody>
          <a:bodyPr/>
          <a:lstStyle/>
          <a:p>
            <a:fld id="{E2F04E8D-3FE8-4BAD-9FD6-427BA618A25E}" type="slidenum">
              <a:rPr lang="en-US" smtClean="0"/>
              <a:t>9</a:t>
            </a:fld>
            <a:endParaRPr lang="en-US"/>
          </a:p>
        </p:txBody>
      </p:sp>
    </p:spTree>
    <p:extLst>
      <p:ext uri="{BB962C8B-B14F-4D97-AF65-F5344CB8AC3E}">
        <p14:creationId xmlns:p14="http://schemas.microsoft.com/office/powerpoint/2010/main" val="30446342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b="1" i="0" dirty="0">
                <a:solidFill>
                  <a:srgbClr val="222222"/>
                </a:solidFill>
                <a:effectLst/>
                <a:highlight>
                  <a:srgbClr val="FFFFFF"/>
                </a:highlight>
                <a:latin typeface="Arial" panose="020B0604020202020204" pitchFamily="34" charset="0"/>
              </a:rPr>
              <a:t>A. PRAYER</a:t>
            </a:r>
            <a:r>
              <a:rPr lang="en-US" b="0" i="0" dirty="0">
                <a:solidFill>
                  <a:srgbClr val="222222"/>
                </a:solidFill>
                <a:effectLst/>
                <a:highlight>
                  <a:srgbClr val="FFFFFF"/>
                </a:highlight>
                <a:latin typeface="Arial" panose="020B0604020202020204" pitchFamily="34" charset="0"/>
              </a:rPr>
              <a:t>... Jesus prays to the Father... Father, make them One...</a:t>
            </a:r>
          </a:p>
          <a:p>
            <a:pPr algn="l"/>
            <a:r>
              <a:rPr lang="en-US" b="0" i="0" dirty="0">
                <a:solidFill>
                  <a:srgbClr val="222222"/>
                </a:solidFill>
                <a:effectLst/>
                <a:highlight>
                  <a:srgbClr val="FFFFFF"/>
                </a:highlight>
                <a:latin typeface="Arial" panose="020B0604020202020204" pitchFamily="34" charset="0"/>
              </a:rPr>
              <a:t>Prayer, inviting God to the conflict that results in division, is the first, most important step</a:t>
            </a:r>
          </a:p>
          <a:p>
            <a:endParaRPr lang="en-US" dirty="0"/>
          </a:p>
        </p:txBody>
      </p:sp>
      <p:sp>
        <p:nvSpPr>
          <p:cNvPr id="4" name="Slide Number Placeholder 3"/>
          <p:cNvSpPr>
            <a:spLocks noGrp="1"/>
          </p:cNvSpPr>
          <p:nvPr>
            <p:ph type="sldNum" sz="quarter" idx="5"/>
          </p:nvPr>
        </p:nvSpPr>
        <p:spPr/>
        <p:txBody>
          <a:bodyPr/>
          <a:lstStyle/>
          <a:p>
            <a:fld id="{E2F04E8D-3FE8-4BAD-9FD6-427BA618A25E}" type="slidenum">
              <a:rPr lang="en-US" smtClean="0"/>
              <a:t>10</a:t>
            </a:fld>
            <a:endParaRPr lang="en-US"/>
          </a:p>
        </p:txBody>
      </p:sp>
    </p:spTree>
    <p:extLst>
      <p:ext uri="{BB962C8B-B14F-4D97-AF65-F5344CB8AC3E}">
        <p14:creationId xmlns:p14="http://schemas.microsoft.com/office/powerpoint/2010/main" val="308465320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E2815E-92E4-956C-F129-DA55623F5F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2E78628-DE06-BE2A-FDBD-F4509DEC84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EB3C21D-5439-C2C4-55FD-51C2AFE33C5B}"/>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5" name="Footer Placeholder 4">
            <a:extLst>
              <a:ext uri="{FF2B5EF4-FFF2-40B4-BE49-F238E27FC236}">
                <a16:creationId xmlns:a16="http://schemas.microsoft.com/office/drawing/2014/main" id="{123D4BBE-DA0A-EC54-5BBE-D54CFC7867B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84E711-A742-9AC2-BD94-EE76D4934592}"/>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7" name="Picture 6" descr="Green and yellow bokeh">
            <a:extLst>
              <a:ext uri="{FF2B5EF4-FFF2-40B4-BE49-F238E27FC236}">
                <a16:creationId xmlns:a16="http://schemas.microsoft.com/office/drawing/2014/main" id="{ABC211F4-779B-58DD-8996-5BB50F17360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Tree>
    <p:extLst>
      <p:ext uri="{BB962C8B-B14F-4D97-AF65-F5344CB8AC3E}">
        <p14:creationId xmlns:p14="http://schemas.microsoft.com/office/powerpoint/2010/main" val="24631918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F9F54-8280-5D48-F3F8-56ADA5FD156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5790855-FCF0-7C8C-6020-92E31A82641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19C427E-2236-1CB2-F214-9FAB1FA19A5D}"/>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5" name="Footer Placeholder 4">
            <a:extLst>
              <a:ext uri="{FF2B5EF4-FFF2-40B4-BE49-F238E27FC236}">
                <a16:creationId xmlns:a16="http://schemas.microsoft.com/office/drawing/2014/main" id="{1398F574-8F3A-5620-9929-7F54D31CA2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21FF74-5C91-63BD-79F7-AA5FDE62167C}"/>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7" name="Picture 6" descr="Green and yellow bokeh">
            <a:extLst>
              <a:ext uri="{FF2B5EF4-FFF2-40B4-BE49-F238E27FC236}">
                <a16:creationId xmlns:a16="http://schemas.microsoft.com/office/drawing/2014/main" id="{3ABF578B-CDE2-8C38-6FD9-61BF337EFBEA}"/>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0" y="1"/>
            <a:ext cx="12191980" cy="6857999"/>
          </a:xfrm>
          <a:prstGeom prst="rect">
            <a:avLst/>
          </a:prstGeom>
        </p:spPr>
      </p:pic>
    </p:spTree>
    <p:extLst>
      <p:ext uri="{BB962C8B-B14F-4D97-AF65-F5344CB8AC3E}">
        <p14:creationId xmlns:p14="http://schemas.microsoft.com/office/powerpoint/2010/main" val="14884937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EB9191-DAC8-72D2-4BC0-E5FD00AF97A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529DCF7-5328-2060-D16F-3D1E341B479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8DBC13C-4D05-D0C5-2AA1-B7B7EB61D441}"/>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5" name="Footer Placeholder 4">
            <a:extLst>
              <a:ext uri="{FF2B5EF4-FFF2-40B4-BE49-F238E27FC236}">
                <a16:creationId xmlns:a16="http://schemas.microsoft.com/office/drawing/2014/main" id="{41AFAA50-49AF-3CC3-2F82-B5D36ED8C21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C1177EE-07B0-85FB-C351-2CD8E522C8EC}"/>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7" name="Picture 6" descr="Green and yellow bokeh">
            <a:extLst>
              <a:ext uri="{FF2B5EF4-FFF2-40B4-BE49-F238E27FC236}">
                <a16:creationId xmlns:a16="http://schemas.microsoft.com/office/drawing/2014/main" id="{C918ECE5-4684-5853-92AA-72EA93FE494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0" y="1"/>
            <a:ext cx="12191980" cy="6857999"/>
          </a:xfrm>
          <a:prstGeom prst="rect">
            <a:avLst/>
          </a:prstGeom>
        </p:spPr>
      </p:pic>
    </p:spTree>
    <p:extLst>
      <p:ext uri="{BB962C8B-B14F-4D97-AF65-F5344CB8AC3E}">
        <p14:creationId xmlns:p14="http://schemas.microsoft.com/office/powerpoint/2010/main" val="41614024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551ED9-0806-58CA-28F6-3B929719CF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FA6868-8D16-9FAE-8F9E-569AF4D314D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639B15F-DCAA-6F80-C2BD-92C1C583DEB7}"/>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5" name="Footer Placeholder 4">
            <a:extLst>
              <a:ext uri="{FF2B5EF4-FFF2-40B4-BE49-F238E27FC236}">
                <a16:creationId xmlns:a16="http://schemas.microsoft.com/office/drawing/2014/main" id="{C39E055E-D461-4FE9-8EDC-BDC74DA07BE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3F61D1-8732-6A51-81E6-8937B30225E3}"/>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7" name="Picture 6" descr="Green and yellow bokeh">
            <a:extLst>
              <a:ext uri="{FF2B5EF4-FFF2-40B4-BE49-F238E27FC236}">
                <a16:creationId xmlns:a16="http://schemas.microsoft.com/office/drawing/2014/main" id="{7B0C842F-EB00-493D-FB43-AFB39F6D28C0}"/>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Tree>
    <p:extLst>
      <p:ext uri="{BB962C8B-B14F-4D97-AF65-F5344CB8AC3E}">
        <p14:creationId xmlns:p14="http://schemas.microsoft.com/office/powerpoint/2010/main" val="3790315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8DFC7C-2944-DBDA-9821-46FA3BE5E6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0922EDA-0A78-B5FE-544A-FE77316649E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82DCDDC-6E96-3B68-4976-B905830EA5D6}"/>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5" name="Footer Placeholder 4">
            <a:extLst>
              <a:ext uri="{FF2B5EF4-FFF2-40B4-BE49-F238E27FC236}">
                <a16:creationId xmlns:a16="http://schemas.microsoft.com/office/drawing/2014/main" id="{E075504F-58F0-0626-A1E4-2F90D0AFF4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729BE2-9BFF-DAE8-BBD0-6998BB6A84A0}"/>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7" name="Picture 6" descr="Green and yellow bokeh">
            <a:extLst>
              <a:ext uri="{FF2B5EF4-FFF2-40B4-BE49-F238E27FC236}">
                <a16:creationId xmlns:a16="http://schemas.microsoft.com/office/drawing/2014/main" id="{1166A440-DDFA-BD47-3D78-242BB34FE943}"/>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Tree>
    <p:extLst>
      <p:ext uri="{BB962C8B-B14F-4D97-AF65-F5344CB8AC3E}">
        <p14:creationId xmlns:p14="http://schemas.microsoft.com/office/powerpoint/2010/main" val="27606446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F439D9-F65D-B9F3-F78C-7FB137ACDC4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C153BF4-3B03-530A-8409-44D1A2122C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68A46F1-41B8-E39B-4329-F13DD8EEF46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A9B76B-FA83-32BD-8250-E47C4DA022E2}"/>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6" name="Footer Placeholder 5">
            <a:extLst>
              <a:ext uri="{FF2B5EF4-FFF2-40B4-BE49-F238E27FC236}">
                <a16:creationId xmlns:a16="http://schemas.microsoft.com/office/drawing/2014/main" id="{856D5A75-FD41-F77B-EA65-EEBE3DA00C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8192269-2A63-C335-D265-7987382A4974}"/>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8" name="Picture 7" descr="Green and yellow bokeh">
            <a:extLst>
              <a:ext uri="{FF2B5EF4-FFF2-40B4-BE49-F238E27FC236}">
                <a16:creationId xmlns:a16="http://schemas.microsoft.com/office/drawing/2014/main" id="{007B7814-4767-D681-683C-77E8302BC448}"/>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Tree>
    <p:extLst>
      <p:ext uri="{BB962C8B-B14F-4D97-AF65-F5344CB8AC3E}">
        <p14:creationId xmlns:p14="http://schemas.microsoft.com/office/powerpoint/2010/main" val="1101154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8FB331-3ED4-2F3A-D177-25ACF2F9A471}"/>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84E9AB1-00F4-504E-C9ED-4FCE1066F4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B81E8E1-16D2-8230-BF62-D43790C83CD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4D73EFD-F2F9-F110-7C2B-5C40C0C95D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8CD4817-3E26-2740-8960-B2BA6D75878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B011D2-6B0C-0C26-A3EA-E0ABB71B1841}"/>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8" name="Footer Placeholder 7">
            <a:extLst>
              <a:ext uri="{FF2B5EF4-FFF2-40B4-BE49-F238E27FC236}">
                <a16:creationId xmlns:a16="http://schemas.microsoft.com/office/drawing/2014/main" id="{6EA35C10-771F-03A7-3F6E-DEC895489C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A4EE8DF1-8AA7-1F19-44AD-F8061099483D}"/>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10" name="Picture 9" descr="Green and yellow bokeh">
            <a:extLst>
              <a:ext uri="{FF2B5EF4-FFF2-40B4-BE49-F238E27FC236}">
                <a16:creationId xmlns:a16="http://schemas.microsoft.com/office/drawing/2014/main" id="{8C766F2D-721A-E6EB-5DD7-5DDEF71FEADC}"/>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Tree>
    <p:extLst>
      <p:ext uri="{BB962C8B-B14F-4D97-AF65-F5344CB8AC3E}">
        <p14:creationId xmlns:p14="http://schemas.microsoft.com/office/powerpoint/2010/main" val="33275189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AA037B-9930-4A30-A025-3E99DEDAF6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6533953-487F-1574-81DB-3069F2027311}"/>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4" name="Footer Placeholder 3">
            <a:extLst>
              <a:ext uri="{FF2B5EF4-FFF2-40B4-BE49-F238E27FC236}">
                <a16:creationId xmlns:a16="http://schemas.microsoft.com/office/drawing/2014/main" id="{01654D8D-44EB-6BBC-59BF-503E41522E5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5A6FEBF-D9FA-43BA-EEA5-2D078EA5B67E}"/>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6" name="Picture 5" descr="Green and yellow bokeh">
            <a:extLst>
              <a:ext uri="{FF2B5EF4-FFF2-40B4-BE49-F238E27FC236}">
                <a16:creationId xmlns:a16="http://schemas.microsoft.com/office/drawing/2014/main" id="{2B24C91A-B490-A208-8A7C-56E7E0763BC1}"/>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20" y="1"/>
            <a:ext cx="12191980" cy="6857999"/>
          </a:xfrm>
          <a:prstGeom prst="rect">
            <a:avLst/>
          </a:prstGeom>
        </p:spPr>
      </p:pic>
    </p:spTree>
    <p:extLst>
      <p:ext uri="{BB962C8B-B14F-4D97-AF65-F5344CB8AC3E}">
        <p14:creationId xmlns:p14="http://schemas.microsoft.com/office/powerpoint/2010/main" val="10038248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ECE5365-98C9-9A40-D090-1274DC60010B}"/>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3" name="Footer Placeholder 2">
            <a:extLst>
              <a:ext uri="{FF2B5EF4-FFF2-40B4-BE49-F238E27FC236}">
                <a16:creationId xmlns:a16="http://schemas.microsoft.com/office/drawing/2014/main" id="{7F495FEA-597F-E2AA-225E-AD55FB4EE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E7B2E3F-B03A-5B7A-9DCA-92A39C42E6A8}"/>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5" name="Picture 4" descr="Green and yellow bokeh">
            <a:extLst>
              <a:ext uri="{FF2B5EF4-FFF2-40B4-BE49-F238E27FC236}">
                <a16:creationId xmlns:a16="http://schemas.microsoft.com/office/drawing/2014/main" id="{BD14DC46-664D-BF6F-EFE7-CD39802D6863}"/>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0" y="1"/>
            <a:ext cx="12191980" cy="6857999"/>
          </a:xfrm>
          <a:prstGeom prst="rect">
            <a:avLst/>
          </a:prstGeom>
        </p:spPr>
      </p:pic>
    </p:spTree>
    <p:extLst>
      <p:ext uri="{BB962C8B-B14F-4D97-AF65-F5344CB8AC3E}">
        <p14:creationId xmlns:p14="http://schemas.microsoft.com/office/powerpoint/2010/main" val="124351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CE4E4-C416-52F8-F42A-641B8A8D10F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F78F0D1-3914-3BCB-14B7-AB3A3B19F9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D08445F-3F87-7E38-6085-C735A73769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AAE8D9-7ED1-1743-D7F2-8A0C54879739}"/>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6" name="Footer Placeholder 5">
            <a:extLst>
              <a:ext uri="{FF2B5EF4-FFF2-40B4-BE49-F238E27FC236}">
                <a16:creationId xmlns:a16="http://schemas.microsoft.com/office/drawing/2014/main" id="{C12CB4F4-5DF7-07AE-CDF5-478985C9DF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BB7B9F0-8AE5-2046-4A0B-C7864E9CE107}"/>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8" name="Picture 7" descr="Green and yellow bokeh">
            <a:extLst>
              <a:ext uri="{FF2B5EF4-FFF2-40B4-BE49-F238E27FC236}">
                <a16:creationId xmlns:a16="http://schemas.microsoft.com/office/drawing/2014/main" id="{6A5E4A94-7337-168E-2723-4E87F161E083}"/>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0" y="1"/>
            <a:ext cx="12191980" cy="6857999"/>
          </a:xfrm>
          <a:prstGeom prst="rect">
            <a:avLst/>
          </a:prstGeom>
        </p:spPr>
      </p:pic>
    </p:spTree>
    <p:extLst>
      <p:ext uri="{BB962C8B-B14F-4D97-AF65-F5344CB8AC3E}">
        <p14:creationId xmlns:p14="http://schemas.microsoft.com/office/powerpoint/2010/main" val="1752818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F89D7-4E31-6917-CDD9-8A7E7E92A7B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DEA2954-34C2-AF2F-E2A2-E0B84A86B89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EAE7ED4-B051-B1FC-3C0B-FB19FC0CF1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D108E7-CC60-5AAC-C46E-2E8E1CA1C25F}"/>
              </a:ext>
            </a:extLst>
          </p:cNvPr>
          <p:cNvSpPr>
            <a:spLocks noGrp="1"/>
          </p:cNvSpPr>
          <p:nvPr>
            <p:ph type="dt" sz="half" idx="10"/>
          </p:nvPr>
        </p:nvSpPr>
        <p:spPr/>
        <p:txBody>
          <a:bodyPr/>
          <a:lstStyle/>
          <a:p>
            <a:fld id="{24D9A6AA-8736-4CFC-B160-23656301EA4F}" type="datetimeFigureOut">
              <a:rPr lang="en-US" smtClean="0"/>
              <a:t>9/21/2024</a:t>
            </a:fld>
            <a:endParaRPr lang="en-US"/>
          </a:p>
        </p:txBody>
      </p:sp>
      <p:sp>
        <p:nvSpPr>
          <p:cNvPr id="6" name="Footer Placeholder 5">
            <a:extLst>
              <a:ext uri="{FF2B5EF4-FFF2-40B4-BE49-F238E27FC236}">
                <a16:creationId xmlns:a16="http://schemas.microsoft.com/office/drawing/2014/main" id="{55EC0B8F-86C0-079F-EEE8-E840AC257F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0BF67E0-1BFD-B906-74FF-0D2EE879604A}"/>
              </a:ext>
            </a:extLst>
          </p:cNvPr>
          <p:cNvSpPr>
            <a:spLocks noGrp="1"/>
          </p:cNvSpPr>
          <p:nvPr>
            <p:ph type="sldNum" sz="quarter" idx="12"/>
          </p:nvPr>
        </p:nvSpPr>
        <p:spPr/>
        <p:txBody>
          <a:bodyPr/>
          <a:lstStyle/>
          <a:p>
            <a:fld id="{60267E08-FEB3-4B44-88A5-7B3AC2131EE2}" type="slidenum">
              <a:rPr lang="en-US" smtClean="0"/>
              <a:t>‹#›</a:t>
            </a:fld>
            <a:endParaRPr lang="en-US"/>
          </a:p>
        </p:txBody>
      </p:sp>
      <p:pic>
        <p:nvPicPr>
          <p:cNvPr id="8" name="Picture 7" descr="Green and yellow bokeh">
            <a:extLst>
              <a:ext uri="{FF2B5EF4-FFF2-40B4-BE49-F238E27FC236}">
                <a16:creationId xmlns:a16="http://schemas.microsoft.com/office/drawing/2014/main" id="{39734388-15C3-7B3F-193D-E8F1FB65B1D6}"/>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rcRect/>
          <a:stretch/>
        </p:blipFill>
        <p:spPr>
          <a:xfrm>
            <a:off x="0" y="1"/>
            <a:ext cx="12191980" cy="6857999"/>
          </a:xfrm>
          <a:prstGeom prst="rect">
            <a:avLst/>
          </a:prstGeom>
        </p:spPr>
      </p:pic>
    </p:spTree>
    <p:extLst>
      <p:ext uri="{BB962C8B-B14F-4D97-AF65-F5344CB8AC3E}">
        <p14:creationId xmlns:p14="http://schemas.microsoft.com/office/powerpoint/2010/main" val="34770251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379B9B-0486-4692-1EA1-713F525CEFE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3B1BD5A-7616-7B79-B575-F1E378041A1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0FDD42-5EBC-46D3-33DD-5FAB81539A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24D9A6AA-8736-4CFC-B160-23656301EA4F}" type="datetimeFigureOut">
              <a:rPr lang="en-US" smtClean="0"/>
              <a:t>9/21/2024</a:t>
            </a:fld>
            <a:endParaRPr lang="en-US"/>
          </a:p>
        </p:txBody>
      </p:sp>
      <p:sp>
        <p:nvSpPr>
          <p:cNvPr id="5" name="Footer Placeholder 4">
            <a:extLst>
              <a:ext uri="{FF2B5EF4-FFF2-40B4-BE49-F238E27FC236}">
                <a16:creationId xmlns:a16="http://schemas.microsoft.com/office/drawing/2014/main" id="{0B6E37EE-1367-D642-1CAE-F255BFD4D0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EB98B7A-B4D5-C5B8-8672-5356D5E5209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0267E08-FEB3-4B44-88A5-7B3AC2131EE2}" type="slidenum">
              <a:rPr lang="en-US" smtClean="0"/>
              <a:t>‹#›</a:t>
            </a:fld>
            <a:endParaRPr lang="en-US"/>
          </a:p>
        </p:txBody>
      </p:sp>
    </p:spTree>
    <p:extLst>
      <p:ext uri="{BB962C8B-B14F-4D97-AF65-F5344CB8AC3E}">
        <p14:creationId xmlns:p14="http://schemas.microsoft.com/office/powerpoint/2010/main" val="271248309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Photo%20by%20Yi%20Fay:%20https:/www.pexels.com/photo/2831599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1.xml.rels><?xml version="1.0" encoding="UTF-8" standalone="yes"?>
<Relationships xmlns="http://schemas.openxmlformats.org/package/2006/relationships"><Relationship Id="rId3" Type="http://schemas.openxmlformats.org/officeDocument/2006/relationships/hyperlink" Target="mailto:ID%20%3ca%20href=%22https://www.dreamstime.com/stock-photo-padua-italy-september-paint-jesus-samaritans-well-scene-church-chiesa-di-san-gaetano-chapel-image44716994%22%3e44716994%3c/a%3e%20@%20%3ca%20href=%22https://www.dreamstime.com/sedmak_info%22%3eJozef%20Sedmak%3c/a%3e%20%7C%20%3ca%20href=%22https://www.dreamstime.com/stock-photos%22%3eDreamstime.com%3c/a%3e" TargetMode="External"/><Relationship Id="rId7" Type="http://schemas.openxmlformats.org/officeDocument/2006/relationships/hyperlink" Target="https://www.dreamstime.com/stock-photos" TargetMode="Externa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hyperlink" Target="https://www.dreamstime.com/sedmak_info" TargetMode="External"/><Relationship Id="rId5" Type="http://schemas.openxmlformats.org/officeDocument/2006/relationships/hyperlink" Target="https://www.dreamstime.com/stock-photo-padua-italy-september-paint-jesus-samaritans-well-scene-church-chiesa-di-san-gaetano-chapel-image44716994" TargetMode="External"/><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hyperlink" Target="mailto:ID%20%3ca%20href=%22https://www.dreamstime.com/stock-images-confessional-church-image28498544%22%3e28498544%3c/a%3e%20@%20%3ca%20href=%22https://www.dreamstime.com/8213profoto_info%22%3e8213profoto%3c/a%3e%20%7C%20%3ca%20href=%22https://www.dreamstime.com/stock-photos%22%3eDreamstime.com%3c/a%3e"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13.xml.rels><?xml version="1.0" encoding="UTF-8" standalone="yes"?>
<Relationships xmlns="http://schemas.openxmlformats.org/package/2006/relationships"><Relationship Id="rId3" Type="http://schemas.openxmlformats.org/officeDocument/2006/relationships/hyperlink" Target="mailto:ID%20%3ca%20href=%22https://www.dreamstime.com/fleeting-moments-hourglass-rapidity-passage-time-emphasizing-money-underscoring-intrinsic-value-every-second-image330809488%22%3e330809488%3c/a%3e%20@%20%3ca%20href=%22https://www.dreamstime.com/batyuk230280_info%22%3eRuslan%20Batiuk%3c/a%3e%20%7C%20%3ca%20href=%22https://www.dreamstime.com/stock-photos%22%3eDreamstime.com%3c/a%3e"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hyperlink" Target="mailto:ID%20%3ca%20href=%22https://www.dreamstime.com/marketing-communication-concept-silhouette-business-persons-shaking-hands-business-people-handshake-colorful-newspaper-image315690100%22%3e315690100%3c/a%3e%20@%20%3ca%20href=%22https://www.dreamstime.com/pavelshlykov_info%22%3ePavel%20Shlykov%3c/a%3e%20%7C%20%3ca%20href=%22https://www.dreamstime.com/stock-photos%22%3eDreamstime.com%3c/a%3e" TargetMode="Externa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15.jpeg"/></Relationships>
</file>

<file path=ppt/slides/_rels/slide15.xml.rels><?xml version="1.0" encoding="UTF-8" standalone="yes"?>
<Relationships xmlns="http://schemas.openxmlformats.org/package/2006/relationships"><Relationship Id="rId3" Type="http://schemas.openxmlformats.org/officeDocument/2006/relationships/hyperlink" Target="https://commons.wikimedia.org/wiki/File:Bartolome_esteban_murillo_saint_francis_embracing_christ_on_the_cross115516).jpg"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16.xml.rels><?xml version="1.0" encoding="UTF-8" standalone="yes"?>
<Relationships xmlns="http://schemas.openxmlformats.org/package/2006/relationships"><Relationship Id="rId3" Type="http://schemas.openxmlformats.org/officeDocument/2006/relationships/hyperlink" Target="Image%20by%20%3ca%20href=%22https:/pixabay.com/users/mohamed_hassan-5229782/?utm_source=link-attribution&amp;utm_medium=referral&amp;utm_campaign=image&amp;utm_content=3140966%22%3eMohamed%20Hassan%3c/a%3e%20from%20%3ca%20href=%22https://pixabay.com//?utm_source=link-attribution&amp;utm_medium=referral&amp;utm_campaign=image&amp;utm_content=3140966%22%3ePixabay%3c/a%3e" TargetMode="External"/><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hyperlink" Target="mailto:ID%20%3ca%20href=%22https://www.dreamstime.com/biblical-vector-illustration-series-jesus-forgives-adulterous-woman-let-who-sin-cast-first-stone-jesus-forgives-image157809830%22%3e157809830%3c/a%3e%20@%20%3ca%20href=%22https://www.dreamstime.com/rudall30_info%22%3eRudall30%3c/a%3e%20%7C%20%3ca%20href=%22https://www.dreamstime.com/stock-photos%22%3eDreamstime.com%3c/a%3e" TargetMode="External"/><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Image%20by%20%3ca%20href=%22https:/pixabay.com/users/gdj-1086657/?utm_source=link-attribution&amp;utm_medium=referral&amp;utm_campaign=image&amp;utm_content=1237242%22%3eGordon%20Johnson%3c/a%3e%20from%20%3ca%20href=%22https://pixabay.com//?utm_source=link-attribution&amp;utm_medium=referral&amp;utm_campaign=image&amp;utm_content=1237242%22%3ePixabay%3c/a%3e"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22.svg"/></Relationships>
</file>

<file path=ppt/slides/_rels/slide2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0.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hyperlink" Target="Mother%20Teresa%20Charitable%20Trust%20-%20MTCT,%20CC%20BY-SA%204.0%20%3chttps:/creativecommons.org/licenses/by-sa/4.0%3e,%20via%20Wikimedia%20Commons"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3ca%20href=%22https:/commons.wikimedia.org/wiki/File:Valentin_de_Boulogne_-_Saint_Paul_Writing_His_Epistles_-_BF.1991.4_-_Museum_of_Fine_Arts.jpg%22%3eValentin%20de%20Boulogne%3c/a%3e,%20Public%20domain,%20via%20Wikimedia%20Commons"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hyperlink" Target="mailto:ID%20%3ca%20href=%22https://www.dreamstime.com/royalty-free-stock-photo-revelation-image334685%22%3e334685%3c/a%3e%20@%20%3ca%20href=%22https://www.dreamstime.com/ishook_info%22%3eIshook%3c/a%3e%20%7C%20%3ca%20href=%22https://www.dreamstime.com/stock-photos%22%3eDreamstime.com%3c/a%3e"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5.png"/><Relationship Id="rId4" Type="http://schemas.openxmlformats.org/officeDocument/2006/relationships/image" Target="../media/image4.jpeg"/></Relationships>
</file>

<file path=ppt/slides/_rels/slide5.xml.rels><?xml version="1.0" encoding="UTF-8" standalone="yes"?>
<Relationships xmlns="http://schemas.openxmlformats.org/package/2006/relationships"><Relationship Id="rId3" Type="http://schemas.openxmlformats.org/officeDocument/2006/relationships/hyperlink" Target="Photo%20by%20Yi%20Fay:%20https:/www.pexels.com/photo/28315995/"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hyperlink" Target="strong%3eFile%20ID%3c/strong%3e%2049707247%20|%20&#169;%20%3ca%20href=%22https:/www.dreamstime.com/niserin_info%22%3eMichal%20Bednarek%3c/a%3e%20|%20%3ca%20href=%22https:/www.dreamstime.com/%22%3eDreamstime.com%3c/a"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3" Type="http://schemas.openxmlformats.org/officeDocument/2006/relationships/hyperlink" Target="mailto:ID%20%3ca%20href=%22https://www.dreamstime.com/milan-italy-march-icon-jesus-reproves-scribes-pharisees-church-chiesa-dei-santi-nereo-e-achilleo-iulian-rosu-image327108547%22%3e327108547%3c/a%3e%20@%20%3ca%20href=%22https://www.dreamstime.com/sedmak_info%22%3eJozef%20Sedmak%3c/a%3e%20%7C%20%3ca%20href=%22https://www.dreamstime.com/stock-photos%22%3eDreamstime.com%3c/a%3e"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3" Type="http://schemas.openxmlformats.org/officeDocument/2006/relationships/hyperlink" Target="mailto:ID%20%3ca%20href=%22https://www.dreamstime.com/ravenna-italy-january-modern-painting-st-francis-assisi-church-basilica-di-sant-francesco-image183867103%22%3e183867103%3c/a%3e%20@%20%3ca%20href=%22https://www.dreamstime.com/sedmak_info%22%3eJozef%20Sedmak%3c/a%3e%20%7C%20%3ca%20href=%22https://www.dreamstime.com/stock-photos%22%3eDreamstime.com%3c/a%3e"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hyperlink" Target="mailto:ID%20%3ca%20href=%22https://www.dreamstime.com/helping-hand-concept-international-day-peace-thank-you-your-support-how-can-i-help-develop-friendship-please-me-image103845523%22%3e103845523%3c/a%3e%20@%20%3ca%20href=%22https://www.dreamstime.com/wangshuangpaul_info%22%3eShuang%20Wang%3c/a%3e%20%7C%20%3ca%20href=%22https://www.dreamstime.com/stock-photos%22%3eDreamstime.com%3c/a%3e" TargetMode="External"/><Relationship Id="rId7" Type="http://schemas.openxmlformats.org/officeDocument/2006/relationships/hyperlink" Target="https://www.dreamstime.com/stock-photos" TargetMode="Externa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hyperlink" Target="https://www.dreamstime.com/wangshuangpaul_info" TargetMode="External"/><Relationship Id="rId5" Type="http://schemas.openxmlformats.org/officeDocument/2006/relationships/hyperlink" Target="https://www.dreamstime.com/helping-hand-concept-international-day-peace-thank-you-your-support-how-can-i-help-develop-friendship-please-me-image103845523" TargetMode="External"/><Relationship Id="rId4"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Green and yellow bokeh">
            <a:extLst>
              <a:ext uri="{FF2B5EF4-FFF2-40B4-BE49-F238E27FC236}">
                <a16:creationId xmlns:a16="http://schemas.microsoft.com/office/drawing/2014/main" id="{03E26707-60E1-04DA-857F-66BC5B55F695}"/>
              </a:ext>
            </a:extLst>
          </p:cNvPr>
          <p:cNvPicPr>
            <a:picLocks noChangeAspect="1"/>
          </p:cNvPicPr>
          <p:nvPr/>
        </p:nvPicPr>
        <p:blipFill>
          <a:blip r:embed="rId2" cstate="email">
            <a:alphaModFix amt="85000"/>
            <a:extLst>
              <a:ext uri="{28A0092B-C50C-407E-A947-70E740481C1C}">
                <a14:useLocalDpi xmlns:a14="http://schemas.microsoft.com/office/drawing/2010/main"/>
              </a:ext>
            </a:extLst>
          </a:blip>
          <a:srcRect/>
          <a:stretch/>
        </p:blipFill>
        <p:spPr>
          <a:xfrm>
            <a:off x="0" y="1"/>
            <a:ext cx="12191980" cy="6857999"/>
          </a:xfrm>
          <a:prstGeom prst="rect">
            <a:avLst/>
          </a:prstGeom>
        </p:spPr>
      </p:pic>
      <p:sp>
        <p:nvSpPr>
          <p:cNvPr id="2" name="Title 1">
            <a:extLst>
              <a:ext uri="{FF2B5EF4-FFF2-40B4-BE49-F238E27FC236}">
                <a16:creationId xmlns:a16="http://schemas.microsoft.com/office/drawing/2014/main" id="{6A5B3CCE-0510-B79D-05CC-B7E145D1A6A1}"/>
              </a:ext>
            </a:extLst>
          </p:cNvPr>
          <p:cNvSpPr>
            <a:spLocks noGrp="1"/>
          </p:cNvSpPr>
          <p:nvPr>
            <p:ph type="ctrTitle"/>
          </p:nvPr>
        </p:nvSpPr>
        <p:spPr>
          <a:xfrm>
            <a:off x="1524000" y="1122362"/>
            <a:ext cx="9144000" cy="2900518"/>
          </a:xfrm>
        </p:spPr>
        <p:txBody>
          <a:bodyPr>
            <a:normAutofit/>
          </a:bodyPr>
          <a:lstStyle/>
          <a:p>
            <a:r>
              <a:rPr lang="en-US">
                <a:solidFill>
                  <a:srgbClr val="FFFFFF"/>
                </a:solidFill>
              </a:rPr>
              <a:t>Conflict Resolution</a:t>
            </a:r>
          </a:p>
        </p:txBody>
      </p:sp>
      <p:sp>
        <p:nvSpPr>
          <p:cNvPr id="3" name="Subtitle 2">
            <a:extLst>
              <a:ext uri="{FF2B5EF4-FFF2-40B4-BE49-F238E27FC236}">
                <a16:creationId xmlns:a16="http://schemas.microsoft.com/office/drawing/2014/main" id="{BF67804A-E543-7E16-7E4D-63DECDD20E0E}"/>
              </a:ext>
            </a:extLst>
          </p:cNvPr>
          <p:cNvSpPr>
            <a:spLocks noGrp="1"/>
          </p:cNvSpPr>
          <p:nvPr>
            <p:ph type="subTitle" idx="1"/>
          </p:nvPr>
        </p:nvSpPr>
        <p:spPr>
          <a:xfrm>
            <a:off x="1524000" y="4159404"/>
            <a:ext cx="9144000" cy="1098395"/>
          </a:xfrm>
        </p:spPr>
        <p:txBody>
          <a:bodyPr>
            <a:normAutofit/>
          </a:bodyPr>
          <a:lstStyle/>
          <a:p>
            <a:r>
              <a:rPr lang="en-US">
                <a:solidFill>
                  <a:srgbClr val="FFFFFF"/>
                </a:solidFill>
              </a:rPr>
              <a:t>Fr. Marek Stybor, OFM Conv.</a:t>
            </a:r>
          </a:p>
        </p:txBody>
      </p:sp>
    </p:spTree>
    <p:extLst>
      <p:ext uri="{BB962C8B-B14F-4D97-AF65-F5344CB8AC3E}">
        <p14:creationId xmlns:p14="http://schemas.microsoft.com/office/powerpoint/2010/main" val="268938823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4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301DABAE-153E-88C1-7955-BE6DC9D3BC0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18181" y="10"/>
            <a:ext cx="790699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Prayer</a:t>
            </a:r>
            <a:r>
              <a:rPr lang="en-US" sz="4000" dirty="0"/>
              <a:t>, inviting God to the conflict that results in division, is the first, and most important step</a:t>
            </a:r>
          </a:p>
        </p:txBody>
      </p:sp>
      <p:sp>
        <p:nvSpPr>
          <p:cNvPr id="4" name="TextBox 3">
            <a:extLst>
              <a:ext uri="{FF2B5EF4-FFF2-40B4-BE49-F238E27FC236}">
                <a16:creationId xmlns:a16="http://schemas.microsoft.com/office/drawing/2014/main" id="{FA11195B-0701-7E96-8E0B-70BD0C5E0DBE}"/>
              </a:ext>
            </a:extLst>
          </p:cNvPr>
          <p:cNvSpPr txBox="1"/>
          <p:nvPr/>
        </p:nvSpPr>
        <p:spPr>
          <a:xfrm>
            <a:off x="6276475" y="6642546"/>
            <a:ext cx="6713620" cy="215444"/>
          </a:xfrm>
          <a:prstGeom prst="rect">
            <a:avLst/>
          </a:prstGeom>
          <a:noFill/>
        </p:spPr>
        <p:txBody>
          <a:bodyPr wrap="square">
            <a:spAutoFit/>
          </a:bodyPr>
          <a:lstStyle/>
          <a:p>
            <a:r>
              <a:rPr lang="en-US" sz="800" dirty="0">
                <a:solidFill>
                  <a:schemeClr val="bg1"/>
                </a:solidFill>
              </a:rPr>
              <a:t>Photo by Yi Fay: https://www.pexels.com/photo/28315995/</a:t>
            </a:r>
          </a:p>
        </p:txBody>
      </p:sp>
    </p:spTree>
    <p:extLst>
      <p:ext uri="{BB962C8B-B14F-4D97-AF65-F5344CB8AC3E}">
        <p14:creationId xmlns:p14="http://schemas.microsoft.com/office/powerpoint/2010/main" val="35880375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301DABAE-153E-88C1-7955-BE6DC9D3BC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18181" y="0"/>
            <a:ext cx="667381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Jesus teaches </a:t>
            </a:r>
            <a:r>
              <a:rPr lang="en-US" sz="4000" b="1" dirty="0"/>
              <a:t>dialogue</a:t>
            </a:r>
            <a:r>
              <a:rPr lang="en-US" sz="4000" dirty="0"/>
              <a:t>:</a:t>
            </a:r>
            <a:br>
              <a:rPr lang="en-US" sz="4000" dirty="0"/>
            </a:br>
            <a:r>
              <a:rPr lang="en-US" sz="4000" dirty="0"/>
              <a:t>Gospel of John 4:4-42</a:t>
            </a:r>
            <a:br>
              <a:rPr lang="en-US" sz="4000" dirty="0"/>
            </a:br>
            <a:r>
              <a:rPr lang="en-US" sz="4000" dirty="0"/>
              <a:t>The Samaritan Woman </a:t>
            </a:r>
          </a:p>
        </p:txBody>
      </p:sp>
      <p:sp>
        <p:nvSpPr>
          <p:cNvPr id="7" name="TextBox 6">
            <a:extLst>
              <a:ext uri="{FF2B5EF4-FFF2-40B4-BE49-F238E27FC236}">
                <a16:creationId xmlns:a16="http://schemas.microsoft.com/office/drawing/2014/main" id="{D5F511CD-AAC2-DDBA-4DEF-5C31BD383E61}"/>
              </a:ext>
            </a:extLst>
          </p:cNvPr>
          <p:cNvSpPr txBox="1"/>
          <p:nvPr/>
        </p:nvSpPr>
        <p:spPr>
          <a:xfrm>
            <a:off x="6352521" y="6500608"/>
            <a:ext cx="2502569" cy="215444"/>
          </a:xfrm>
          <a:prstGeom prst="rect">
            <a:avLst/>
          </a:prstGeom>
          <a:noFill/>
        </p:spPr>
        <p:txBody>
          <a:bodyPr wrap="square">
            <a:spAutoFit/>
          </a:bodyPr>
          <a:lstStyle/>
          <a:p>
            <a:pPr algn="l"/>
            <a:r>
              <a:rPr lang="en-US" sz="800" b="0" i="0" dirty="0">
                <a:solidFill>
                  <a:schemeClr val="bg1"/>
                </a:solidFill>
                <a:effectLst/>
                <a:latin typeface="-apple-system"/>
              </a:rPr>
              <a:t>ID </a:t>
            </a:r>
            <a:r>
              <a:rPr lang="en-US" sz="800" b="0" i="0" u="none" strike="noStrike" dirty="0">
                <a:solidFill>
                  <a:schemeClr val="bg1"/>
                </a:solidFill>
                <a:effectLst/>
                <a:latin typeface="-apple-system"/>
                <a:hlinkClick r:id="rId5">
                  <a:extLst>
                    <a:ext uri="{A12FA001-AC4F-418D-AE19-62706E023703}">
                      <ahyp:hlinkClr xmlns:ahyp="http://schemas.microsoft.com/office/drawing/2018/hyperlinkcolor" val="tx"/>
                    </a:ext>
                  </a:extLst>
                </a:hlinkClick>
              </a:rPr>
              <a:t>44716994</a:t>
            </a:r>
            <a:r>
              <a:rPr lang="en-US" sz="800" b="0" i="0" u="none" strike="noStrike" dirty="0">
                <a:solidFill>
                  <a:schemeClr val="bg1"/>
                </a:solidFill>
                <a:effectLst/>
                <a:latin typeface="-apple-system"/>
              </a:rPr>
              <a:t> </a:t>
            </a:r>
            <a:r>
              <a:rPr lang="en-US" sz="800" b="0" i="0" dirty="0">
                <a:solidFill>
                  <a:schemeClr val="bg1"/>
                </a:solidFill>
                <a:effectLst/>
                <a:latin typeface="-apple-system"/>
              </a:rPr>
              <a:t>© </a:t>
            </a:r>
            <a:r>
              <a:rPr lang="en-US" sz="800" b="0" i="0" u="none" strike="noStrike" dirty="0" err="1">
                <a:solidFill>
                  <a:schemeClr val="bg1"/>
                </a:solidFill>
                <a:effectLst/>
                <a:latin typeface="-apple-system"/>
                <a:hlinkClick r:id="rId6">
                  <a:extLst>
                    <a:ext uri="{A12FA001-AC4F-418D-AE19-62706E023703}">
                      <ahyp:hlinkClr xmlns:ahyp="http://schemas.microsoft.com/office/drawing/2018/hyperlinkcolor" val="tx"/>
                    </a:ext>
                  </a:extLst>
                </a:hlinkClick>
              </a:rPr>
              <a:t>Jozef</a:t>
            </a:r>
            <a:r>
              <a:rPr lang="en-US" sz="800" b="0" i="0" u="none" strike="noStrike" dirty="0">
                <a:solidFill>
                  <a:schemeClr val="bg1"/>
                </a:solidFill>
                <a:effectLst/>
                <a:latin typeface="-apple-system"/>
                <a:hlinkClick r:id="rId6">
                  <a:extLst>
                    <a:ext uri="{A12FA001-AC4F-418D-AE19-62706E023703}">
                      <ahyp:hlinkClr xmlns:ahyp="http://schemas.microsoft.com/office/drawing/2018/hyperlinkcolor" val="tx"/>
                    </a:ext>
                  </a:extLst>
                </a:hlinkClick>
              </a:rPr>
              <a:t> </a:t>
            </a:r>
            <a:r>
              <a:rPr lang="en-US" sz="800" b="0" i="0" u="none" strike="noStrike" dirty="0" err="1">
                <a:solidFill>
                  <a:schemeClr val="bg1"/>
                </a:solidFill>
                <a:effectLst/>
                <a:latin typeface="-apple-system"/>
                <a:hlinkClick r:id="rId6">
                  <a:extLst>
                    <a:ext uri="{A12FA001-AC4F-418D-AE19-62706E023703}">
                      <ahyp:hlinkClr xmlns:ahyp="http://schemas.microsoft.com/office/drawing/2018/hyperlinkcolor" val="tx"/>
                    </a:ext>
                  </a:extLst>
                </a:hlinkClick>
              </a:rPr>
              <a:t>Sedmak</a:t>
            </a:r>
            <a:r>
              <a:rPr lang="en-US" sz="800" b="0" i="0" u="none" strike="noStrike" dirty="0">
                <a:solidFill>
                  <a:schemeClr val="bg1"/>
                </a:solidFill>
                <a:effectLst/>
                <a:latin typeface="-apple-system"/>
              </a:rPr>
              <a:t> </a:t>
            </a:r>
            <a:r>
              <a:rPr lang="en-US" sz="800" b="0" i="0" dirty="0">
                <a:solidFill>
                  <a:schemeClr val="bg1"/>
                </a:solidFill>
                <a:effectLst/>
                <a:latin typeface="-apple-system"/>
              </a:rPr>
              <a:t>| </a:t>
            </a:r>
            <a:r>
              <a:rPr lang="en-US" sz="800" b="0" i="0" u="none" strike="noStrike" dirty="0">
                <a:solidFill>
                  <a:schemeClr val="bg1"/>
                </a:solidFill>
                <a:effectLst/>
                <a:latin typeface="-apple-system"/>
                <a:hlinkClick r:id="rId7">
                  <a:extLst>
                    <a:ext uri="{A12FA001-AC4F-418D-AE19-62706E023703}">
                      <ahyp:hlinkClr xmlns:ahyp="http://schemas.microsoft.com/office/drawing/2018/hyperlinkcolor" val="tx"/>
                    </a:ext>
                  </a:extLst>
                </a:hlinkClick>
              </a:rPr>
              <a:t>Dreamstime.com</a:t>
            </a:r>
            <a:endParaRPr lang="en-US" sz="800" b="0" i="0" dirty="0">
              <a:solidFill>
                <a:schemeClr val="bg1"/>
              </a:solidFill>
              <a:effectLst/>
              <a:latin typeface="-apple-system"/>
            </a:endParaRPr>
          </a:p>
        </p:txBody>
      </p:sp>
    </p:spTree>
    <p:extLst>
      <p:ext uri="{BB962C8B-B14F-4D97-AF65-F5344CB8AC3E}">
        <p14:creationId xmlns:p14="http://schemas.microsoft.com/office/powerpoint/2010/main" val="20272916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extLst>
              <a:ext uri="{FF2B5EF4-FFF2-40B4-BE49-F238E27FC236}">
                <a16:creationId xmlns:a16="http://schemas.microsoft.com/office/drawing/2014/main" id="{301DABAE-153E-88C1-7955-BE6DC9D3BC0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18181" y="10"/>
            <a:ext cx="667381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The Sacrament of Reconciliation</a:t>
            </a:r>
          </a:p>
        </p:txBody>
      </p:sp>
      <p:sp>
        <p:nvSpPr>
          <p:cNvPr id="7" name="TextBox 6">
            <a:extLst>
              <a:ext uri="{FF2B5EF4-FFF2-40B4-BE49-F238E27FC236}">
                <a16:creationId xmlns:a16="http://schemas.microsoft.com/office/drawing/2014/main" id="{C6C7DBDE-1833-04F0-ED1F-42B8FC4C1DF8}"/>
              </a:ext>
            </a:extLst>
          </p:cNvPr>
          <p:cNvSpPr txBox="1"/>
          <p:nvPr/>
        </p:nvSpPr>
        <p:spPr>
          <a:xfrm>
            <a:off x="6513248" y="6578378"/>
            <a:ext cx="2277674" cy="215444"/>
          </a:xfrm>
          <a:prstGeom prst="rect">
            <a:avLst/>
          </a:prstGeom>
          <a:noFill/>
        </p:spPr>
        <p:txBody>
          <a:bodyPr wrap="square">
            <a:spAutoFit/>
          </a:bodyPr>
          <a:lstStyle/>
          <a:p>
            <a:r>
              <a:rPr lang="en-US" sz="800" dirty="0">
                <a:solidFill>
                  <a:schemeClr val="bg1"/>
                </a:solidFill>
              </a:rPr>
              <a:t>ID 28498544 © 8213profoto | Dreamstime.com</a:t>
            </a:r>
          </a:p>
        </p:txBody>
      </p:sp>
    </p:spTree>
    <p:extLst>
      <p:ext uri="{BB962C8B-B14F-4D97-AF65-F5344CB8AC3E}">
        <p14:creationId xmlns:p14="http://schemas.microsoft.com/office/powerpoint/2010/main" val="2649622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Time</a:t>
            </a:r>
            <a:r>
              <a:rPr lang="en-US" sz="4000" dirty="0"/>
              <a:t> heals wounds</a:t>
            </a:r>
          </a:p>
        </p:txBody>
      </p:sp>
      <p:pic>
        <p:nvPicPr>
          <p:cNvPr id="3" name="Picture 2">
            <a:hlinkClick r:id="rId3"/>
            <a:extLst>
              <a:ext uri="{FF2B5EF4-FFF2-40B4-BE49-F238E27FC236}">
                <a16:creationId xmlns:a16="http://schemas.microsoft.com/office/drawing/2014/main" id="{882BEE3B-D785-C4CB-4835-99E18CCC954D}"/>
              </a:ext>
            </a:extLst>
          </p:cNvPr>
          <p:cNvPicPr>
            <a:picLocks noChangeAspect="1"/>
          </p:cNvPicPr>
          <p:nvPr/>
        </p:nvPicPr>
        <p:blipFill>
          <a:blip r:embed="rId4" cstate="email">
            <a:extLst>
              <a:ext uri="{28A0092B-C50C-407E-A947-70E740481C1C}">
                <a14:useLocalDpi xmlns:a14="http://schemas.microsoft.com/office/drawing/2010/main"/>
              </a:ext>
            </a:extLst>
          </a:blip>
          <a:srcRect b="-1"/>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BE38CD27-529A-0BC2-538B-518FB6FA8DB6}"/>
              </a:ext>
            </a:extLst>
          </p:cNvPr>
          <p:cNvSpPr txBox="1"/>
          <p:nvPr/>
        </p:nvSpPr>
        <p:spPr>
          <a:xfrm>
            <a:off x="6064158" y="6546397"/>
            <a:ext cx="6096000" cy="215444"/>
          </a:xfrm>
          <a:prstGeom prst="rect">
            <a:avLst/>
          </a:prstGeom>
          <a:noFill/>
        </p:spPr>
        <p:txBody>
          <a:bodyPr wrap="square">
            <a:spAutoFit/>
          </a:bodyPr>
          <a:lstStyle/>
          <a:p>
            <a:pPr marL="0" marR="0">
              <a:spcBef>
                <a:spcPts val="0"/>
              </a:spcBef>
              <a:spcAft>
                <a:spcPts val="0"/>
              </a:spcAft>
            </a:pPr>
            <a:r>
              <a:rPr lang="en-US" sz="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ID 330809488 © Ruslan </a:t>
            </a:r>
            <a:r>
              <a:rPr lang="en-US" sz="8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Batiuk</a:t>
            </a:r>
            <a:r>
              <a:rPr lang="en-US" sz="8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 Dreamstime.com</a:t>
            </a:r>
          </a:p>
        </p:txBody>
      </p:sp>
    </p:spTree>
    <p:extLst>
      <p:ext uri="{BB962C8B-B14F-4D97-AF65-F5344CB8AC3E}">
        <p14:creationId xmlns:p14="http://schemas.microsoft.com/office/powerpoint/2010/main" val="3089891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Reconciliation</a:t>
            </a:r>
            <a:r>
              <a:rPr lang="en-US" sz="4000" dirty="0"/>
              <a:t> with Another Person</a:t>
            </a:r>
          </a:p>
        </p:txBody>
      </p:sp>
      <p:pic>
        <p:nvPicPr>
          <p:cNvPr id="3" name="Picture 2">
            <a:hlinkClick r:id="rId3"/>
            <a:extLst>
              <a:ext uri="{FF2B5EF4-FFF2-40B4-BE49-F238E27FC236}">
                <a16:creationId xmlns:a16="http://schemas.microsoft.com/office/drawing/2014/main" id="{882BEE3B-D785-C4CB-4835-99E18CCC954D}"/>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13225"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7" name="TextBox 6">
            <a:extLst>
              <a:ext uri="{FF2B5EF4-FFF2-40B4-BE49-F238E27FC236}">
                <a16:creationId xmlns:a16="http://schemas.microsoft.com/office/drawing/2014/main" id="{A35E38E6-0992-A0F8-2775-484BA60B115E}"/>
              </a:ext>
            </a:extLst>
          </p:cNvPr>
          <p:cNvSpPr txBox="1"/>
          <p:nvPr/>
        </p:nvSpPr>
        <p:spPr>
          <a:xfrm>
            <a:off x="6096000" y="6504890"/>
            <a:ext cx="2390274" cy="216751"/>
          </a:xfrm>
          <a:prstGeom prst="rect">
            <a:avLst/>
          </a:prstGeom>
          <a:noFill/>
        </p:spPr>
        <p:txBody>
          <a:bodyPr wrap="square">
            <a:spAutoFit/>
          </a:bodyPr>
          <a:lstStyle/>
          <a:p>
            <a:r>
              <a:rPr lang="en-US" sz="800" dirty="0"/>
              <a:t>ID 315690100 © Pavel </a:t>
            </a:r>
            <a:r>
              <a:rPr lang="en-US" sz="800" dirty="0" err="1"/>
              <a:t>Shlykov</a:t>
            </a:r>
            <a:r>
              <a:rPr lang="en-US" sz="800" dirty="0"/>
              <a:t> | Dreamstime.com</a:t>
            </a:r>
          </a:p>
        </p:txBody>
      </p:sp>
    </p:spTree>
    <p:extLst>
      <p:ext uri="{BB962C8B-B14F-4D97-AF65-F5344CB8AC3E}">
        <p14:creationId xmlns:p14="http://schemas.microsoft.com/office/powerpoint/2010/main" val="30137745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Spirituality of Failure </a:t>
            </a:r>
            <a:r>
              <a:rPr lang="en-US" sz="4000" dirty="0"/>
              <a:t>Jesus and Francis teach us to win you must lose</a:t>
            </a:r>
          </a:p>
        </p:txBody>
      </p:sp>
      <p:pic>
        <p:nvPicPr>
          <p:cNvPr id="4" name="Picture 3">
            <a:hlinkClick r:id="rId3"/>
            <a:extLst>
              <a:ext uri="{FF2B5EF4-FFF2-40B4-BE49-F238E27FC236}">
                <a16:creationId xmlns:a16="http://schemas.microsoft.com/office/drawing/2014/main" id="{E6820764-3BFE-52C1-FD41-587D71C2474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0B6C4438-87B8-0C34-15BC-1DD649BC0411}"/>
              </a:ext>
            </a:extLst>
          </p:cNvPr>
          <p:cNvSpPr txBox="1"/>
          <p:nvPr/>
        </p:nvSpPr>
        <p:spPr>
          <a:xfrm>
            <a:off x="9072389" y="6514140"/>
            <a:ext cx="3360243" cy="215444"/>
          </a:xfrm>
          <a:prstGeom prst="rect">
            <a:avLst/>
          </a:prstGeom>
          <a:noFill/>
        </p:spPr>
        <p:txBody>
          <a:bodyPr wrap="square">
            <a:spAutoFit/>
          </a:bodyPr>
          <a:lstStyle/>
          <a:p>
            <a:r>
              <a:rPr lang="en-US" sz="800" dirty="0">
                <a:solidFill>
                  <a:schemeClr val="bg1"/>
                </a:solidFill>
              </a:rPr>
              <a:t>Bartolomé Esteban Murillo, Public domain, via Wikimedia Commons</a:t>
            </a:r>
          </a:p>
        </p:txBody>
      </p:sp>
    </p:spTree>
    <p:extLst>
      <p:ext uri="{BB962C8B-B14F-4D97-AF65-F5344CB8AC3E}">
        <p14:creationId xmlns:p14="http://schemas.microsoft.com/office/powerpoint/2010/main" val="36146704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Who is right and                   Who is Wrong?</a:t>
            </a:r>
          </a:p>
        </p:txBody>
      </p:sp>
      <p:pic>
        <p:nvPicPr>
          <p:cNvPr id="4" name="Picture 3">
            <a:hlinkClick r:id="rId3" action="ppaction://hlinkfile"/>
            <a:extLst>
              <a:ext uri="{FF2B5EF4-FFF2-40B4-BE49-F238E27FC236}">
                <a16:creationId xmlns:a16="http://schemas.microsoft.com/office/drawing/2014/main" id="{E6820764-3BFE-52C1-FD41-587D71C2474B}"/>
              </a:ext>
            </a:extLst>
          </p:cNvPr>
          <p:cNvPicPr>
            <a:picLocks noChangeAspect="1"/>
          </p:cNvPicPr>
          <p:nvPr/>
        </p:nvPicPr>
        <p:blipFill>
          <a:blip r:embed="rId4">
            <a:extLst>
              <a:ext uri="{96DAC541-7B7A-43D3-8B79-37D633B846F1}">
                <asvg:svgBlip xmlns:asvg="http://schemas.microsoft.com/office/drawing/2016/SVG/main" r:embed="rId5"/>
              </a:ext>
            </a:extLst>
          </a:blip>
          <a:srcRect t="334" b="334"/>
          <a:stretch/>
        </p:blipFill>
        <p:spPr>
          <a:xfrm>
            <a:off x="4750940" y="10"/>
            <a:ext cx="8282896"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6D23F8F1-A260-6951-B10E-1D942D44B4C0}"/>
              </a:ext>
            </a:extLst>
          </p:cNvPr>
          <p:cNvSpPr txBox="1"/>
          <p:nvPr/>
        </p:nvSpPr>
        <p:spPr>
          <a:xfrm>
            <a:off x="11044614" y="6590419"/>
            <a:ext cx="2117558" cy="215444"/>
          </a:xfrm>
          <a:prstGeom prst="rect">
            <a:avLst/>
          </a:prstGeom>
          <a:noFill/>
        </p:spPr>
        <p:txBody>
          <a:bodyPr wrap="square">
            <a:spAutoFit/>
          </a:bodyPr>
          <a:lstStyle/>
          <a:p>
            <a:r>
              <a:rPr lang="en-US" sz="800" dirty="0"/>
              <a:t>Image by Mohamed Hassan from Pixabay</a:t>
            </a:r>
          </a:p>
        </p:txBody>
      </p:sp>
    </p:spTree>
    <p:extLst>
      <p:ext uri="{BB962C8B-B14F-4D97-AF65-F5344CB8AC3E}">
        <p14:creationId xmlns:p14="http://schemas.microsoft.com/office/powerpoint/2010/main" val="546077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2446638"/>
            <a:ext cx="5236866" cy="4411352"/>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dirty="0"/>
              <a:t>Gospel of John</a:t>
            </a:r>
          </a:p>
          <a:p>
            <a:r>
              <a:rPr lang="en-US" sz="4000" dirty="0"/>
              <a:t>Chapter 8:1-11</a:t>
            </a:r>
          </a:p>
          <a:p>
            <a:r>
              <a:rPr lang="en-US" sz="4000" dirty="0"/>
              <a:t>The Adulterous Woman</a:t>
            </a:r>
          </a:p>
        </p:txBody>
      </p:sp>
      <p:pic>
        <p:nvPicPr>
          <p:cNvPr id="4" name="Picture 3">
            <a:hlinkClick r:id="rId3"/>
            <a:extLst>
              <a:ext uri="{FF2B5EF4-FFF2-40B4-BE49-F238E27FC236}">
                <a16:creationId xmlns:a16="http://schemas.microsoft.com/office/drawing/2014/main" id="{E6820764-3BFE-52C1-FD41-587D71C2474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311702" y="10"/>
            <a:ext cx="687712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F662A773-3C99-FB43-FA53-364DF91DA708}"/>
              </a:ext>
            </a:extLst>
          </p:cNvPr>
          <p:cNvSpPr txBox="1"/>
          <p:nvPr/>
        </p:nvSpPr>
        <p:spPr>
          <a:xfrm>
            <a:off x="9240251" y="6578378"/>
            <a:ext cx="2454442" cy="215444"/>
          </a:xfrm>
          <a:prstGeom prst="rect">
            <a:avLst/>
          </a:prstGeom>
          <a:noFill/>
        </p:spPr>
        <p:txBody>
          <a:bodyPr wrap="square">
            <a:spAutoFit/>
          </a:bodyPr>
          <a:lstStyle/>
          <a:p>
            <a:r>
              <a:rPr lang="en-US" sz="800" dirty="0">
                <a:solidFill>
                  <a:schemeClr val="bg1"/>
                </a:solidFill>
              </a:rPr>
              <a:t>ID 157809830 © Rudall30 | Dreamstime.com</a:t>
            </a:r>
          </a:p>
        </p:txBody>
      </p:sp>
    </p:spTree>
    <p:extLst>
      <p:ext uri="{BB962C8B-B14F-4D97-AF65-F5344CB8AC3E}">
        <p14:creationId xmlns:p14="http://schemas.microsoft.com/office/powerpoint/2010/main" val="40492763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2F04EF-E600-DE6E-A33D-E16D9A536FC1}"/>
              </a:ext>
            </a:extLst>
          </p:cNvPr>
          <p:cNvSpPr>
            <a:spLocks noGrp="1"/>
          </p:cNvSpPr>
          <p:nvPr>
            <p:ph type="title"/>
          </p:nvPr>
        </p:nvSpPr>
        <p:spPr/>
        <p:txBody>
          <a:bodyPr>
            <a:normAutofit/>
          </a:bodyPr>
          <a:lstStyle/>
          <a:p>
            <a:r>
              <a:rPr lang="en-US" sz="5400" dirty="0"/>
              <a:t>Gospel of John: Chapter 8:1-11</a:t>
            </a:r>
          </a:p>
        </p:txBody>
      </p:sp>
      <p:sp>
        <p:nvSpPr>
          <p:cNvPr id="3" name="Content Placeholder 2">
            <a:extLst>
              <a:ext uri="{FF2B5EF4-FFF2-40B4-BE49-F238E27FC236}">
                <a16:creationId xmlns:a16="http://schemas.microsoft.com/office/drawing/2014/main" id="{0C999F1E-56BD-C871-2D30-99055BAE946E}"/>
              </a:ext>
            </a:extLst>
          </p:cNvPr>
          <p:cNvSpPr>
            <a:spLocks noGrp="1"/>
          </p:cNvSpPr>
          <p:nvPr>
            <p:ph idx="1"/>
          </p:nvPr>
        </p:nvSpPr>
        <p:spPr>
          <a:xfrm>
            <a:off x="838200" y="1694998"/>
            <a:ext cx="10515600" cy="5032375"/>
          </a:xfrm>
        </p:spPr>
        <p:txBody>
          <a:bodyPr>
            <a:normAutofit/>
          </a:bodyPr>
          <a:lstStyle/>
          <a:p>
            <a:pPr marL="0" indent="0">
              <a:spcAft>
                <a:spcPts val="600"/>
              </a:spcAft>
              <a:buNone/>
            </a:pPr>
            <a:r>
              <a:rPr lang="en-US" sz="3200" dirty="0"/>
              <a:t>1. Jesus teaches us how to free human hands from the stones of judgments, executions, unjust verdicts...</a:t>
            </a:r>
          </a:p>
          <a:p>
            <a:pPr marL="0" indent="0">
              <a:spcAft>
                <a:spcPts val="600"/>
              </a:spcAft>
              <a:buNone/>
            </a:pPr>
            <a:r>
              <a:rPr lang="en-US" sz="3200" dirty="0"/>
              <a:t>2. In this scene everyone is trapped...</a:t>
            </a:r>
          </a:p>
          <a:p>
            <a:pPr marL="0" indent="0">
              <a:spcAft>
                <a:spcPts val="600"/>
              </a:spcAft>
              <a:buNone/>
            </a:pPr>
            <a:r>
              <a:rPr lang="en-US" sz="3200" dirty="0"/>
              <a:t>3. Jesus invites those who are without guilt or sin to deal out the execution.</a:t>
            </a:r>
          </a:p>
          <a:p>
            <a:pPr marL="0" indent="0">
              <a:spcAft>
                <a:spcPts val="600"/>
              </a:spcAft>
              <a:buNone/>
            </a:pPr>
            <a:r>
              <a:rPr lang="en-US" sz="3200" dirty="0"/>
              <a:t>4. Every conflict in the community begins and ends in my heart.</a:t>
            </a:r>
          </a:p>
          <a:p>
            <a:pPr marL="0" indent="0">
              <a:spcAft>
                <a:spcPts val="600"/>
              </a:spcAft>
              <a:buNone/>
            </a:pPr>
            <a:r>
              <a:rPr lang="en-US" sz="3200" dirty="0"/>
              <a:t>5. Only in the Church are we invited to say the words at the beginning of the Holy Mass...</a:t>
            </a:r>
          </a:p>
        </p:txBody>
      </p:sp>
    </p:spTree>
    <p:extLst>
      <p:ext uri="{BB962C8B-B14F-4D97-AF65-F5344CB8AC3E}">
        <p14:creationId xmlns:p14="http://schemas.microsoft.com/office/powerpoint/2010/main" val="127904954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324858" y="1510467"/>
            <a:ext cx="5236866" cy="4411352"/>
          </a:xfrm>
          <a:prstGeom prst="rect">
            <a:avLst/>
          </a:prstGeom>
        </p:spPr>
        <p:txBody>
          <a:bodyPr>
            <a:normAutofit fontScale="92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There is no better therapy for conflict healing.</a:t>
            </a:r>
          </a:p>
          <a:p>
            <a:endParaRPr lang="en-US" sz="4000" dirty="0"/>
          </a:p>
          <a:p>
            <a:r>
              <a:rPr lang="en-US" sz="4000" dirty="0"/>
              <a:t>Saint Francis repeated that he himself is the greatest sinner on earth who needs conversion, mercy and forgiveness</a:t>
            </a:r>
          </a:p>
        </p:txBody>
      </p:sp>
      <p:pic>
        <p:nvPicPr>
          <p:cNvPr id="4" name="Picture 3">
            <a:extLst>
              <a:ext uri="{FF2B5EF4-FFF2-40B4-BE49-F238E27FC236}">
                <a16:creationId xmlns:a16="http://schemas.microsoft.com/office/drawing/2014/main" id="{E6820764-3BFE-52C1-FD41-587D71C2474B}"/>
              </a:ext>
            </a:extLst>
          </p:cNvPr>
          <p:cNvPicPr>
            <a:picLocks noChangeAspect="1"/>
          </p:cNvPicPr>
          <p:nvPr/>
        </p:nvPicPr>
        <p:blipFill>
          <a:blip r:embed="rId3" cstate="email">
            <a:extLst>
              <a:ext uri="{28A0092B-C50C-407E-A947-70E740481C1C}">
                <a14:useLocalDpi xmlns:a14="http://schemas.microsoft.com/office/drawing/2010/main"/>
              </a:ext>
            </a:extLst>
          </a:blip>
          <a:srcRect/>
          <a:stretch/>
        </p:blipFill>
        <p:spPr>
          <a:xfrm>
            <a:off x="5314871" y="0"/>
            <a:ext cx="8285660"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3" name="TextBox 2">
            <a:extLst>
              <a:ext uri="{FF2B5EF4-FFF2-40B4-BE49-F238E27FC236}">
                <a16:creationId xmlns:a16="http://schemas.microsoft.com/office/drawing/2014/main" id="{4BDA3E1A-E76E-87D0-164C-0581580D3F1D}"/>
              </a:ext>
            </a:extLst>
          </p:cNvPr>
          <p:cNvSpPr txBox="1"/>
          <p:nvPr/>
        </p:nvSpPr>
        <p:spPr>
          <a:xfrm>
            <a:off x="11044614" y="6590419"/>
            <a:ext cx="2117558" cy="215444"/>
          </a:xfrm>
          <a:prstGeom prst="rect">
            <a:avLst/>
          </a:prstGeom>
          <a:noFill/>
        </p:spPr>
        <p:txBody>
          <a:bodyPr wrap="square">
            <a:spAutoFit/>
          </a:bodyPr>
          <a:lstStyle/>
          <a:p>
            <a:r>
              <a:rPr lang="en-US" sz="800" dirty="0"/>
              <a:t>Photo by Fr. Marek Stybor, OFM Conv. </a:t>
            </a:r>
          </a:p>
        </p:txBody>
      </p:sp>
    </p:spTree>
    <p:extLst>
      <p:ext uri="{BB962C8B-B14F-4D97-AF65-F5344CB8AC3E}">
        <p14:creationId xmlns:p14="http://schemas.microsoft.com/office/powerpoint/2010/main" val="24986547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DE3EA8-88B5-ED4A-8C97-913BDC4DF8F5}"/>
              </a:ext>
            </a:extLst>
          </p:cNvPr>
          <p:cNvSpPr>
            <a:spLocks noGrp="1"/>
          </p:cNvSpPr>
          <p:nvPr>
            <p:ph type="ctrTitle"/>
          </p:nvPr>
        </p:nvSpPr>
        <p:spPr>
          <a:xfrm>
            <a:off x="535460" y="1322774"/>
            <a:ext cx="6063048" cy="4212451"/>
          </a:xfrm>
          <a:noFill/>
        </p:spPr>
        <p:txBody>
          <a:bodyPr>
            <a:normAutofit/>
          </a:bodyPr>
          <a:lstStyle/>
          <a:p>
            <a:r>
              <a:rPr lang="en-US" sz="5400" dirty="0"/>
              <a:t>Conflict is deeply embedded in the human heart,                        in the entire                        History of Salvation...</a:t>
            </a:r>
          </a:p>
        </p:txBody>
      </p:sp>
      <p:sp>
        <p:nvSpPr>
          <p:cNvPr id="3" name="Subtitle 2">
            <a:extLst>
              <a:ext uri="{FF2B5EF4-FFF2-40B4-BE49-F238E27FC236}">
                <a16:creationId xmlns:a16="http://schemas.microsoft.com/office/drawing/2014/main" id="{F2B8DEAA-E7F7-A43A-31B0-78D5824A1367}"/>
              </a:ext>
            </a:extLst>
          </p:cNvPr>
          <p:cNvSpPr>
            <a:spLocks noGrp="1"/>
          </p:cNvSpPr>
          <p:nvPr>
            <p:ph type="subTitle" idx="1"/>
          </p:nvPr>
        </p:nvSpPr>
        <p:spPr>
          <a:xfrm>
            <a:off x="1524000" y="6223000"/>
            <a:ext cx="9144000" cy="389238"/>
          </a:xfrm>
        </p:spPr>
        <p:txBody>
          <a:bodyPr>
            <a:normAutofit fontScale="92500" lnSpcReduction="10000"/>
          </a:bodyPr>
          <a:lstStyle/>
          <a:p>
            <a:endParaRPr lang="en-US" dirty="0"/>
          </a:p>
        </p:txBody>
      </p:sp>
      <p:pic>
        <p:nvPicPr>
          <p:cNvPr id="8" name="Picture 7" descr="A colorful heart with black background&#10;&#10;Description automatically generated">
            <a:hlinkClick r:id="rId3" action="ppaction://hlinkfile"/>
            <a:extLst>
              <a:ext uri="{FF2B5EF4-FFF2-40B4-BE49-F238E27FC236}">
                <a16:creationId xmlns:a16="http://schemas.microsoft.com/office/drawing/2014/main" id="{B8FA366D-FE2A-A3C9-93DD-A5186039EE45}"/>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186051" y="1204439"/>
            <a:ext cx="4470489" cy="4330786"/>
          </a:xfrm>
          <a:prstGeom prst="rect">
            <a:avLst/>
          </a:prstGeom>
          <a:ln>
            <a:noFill/>
          </a:ln>
          <a:effectLst>
            <a:outerShdw blurRad="292100" dist="139700" dir="2700000" algn="tl" rotWithShape="0">
              <a:srgbClr val="333333">
                <a:alpha val="65000"/>
              </a:srgbClr>
            </a:outerShdw>
          </a:effectLst>
        </p:spPr>
      </p:pic>
      <p:sp>
        <p:nvSpPr>
          <p:cNvPr id="5" name="TextBox 4">
            <a:extLst>
              <a:ext uri="{FF2B5EF4-FFF2-40B4-BE49-F238E27FC236}">
                <a16:creationId xmlns:a16="http://schemas.microsoft.com/office/drawing/2014/main" id="{902B22E7-8920-B62C-FFE6-970E140889BF}"/>
              </a:ext>
            </a:extLst>
          </p:cNvPr>
          <p:cNvSpPr txBox="1"/>
          <p:nvPr/>
        </p:nvSpPr>
        <p:spPr>
          <a:xfrm>
            <a:off x="9448800" y="5535225"/>
            <a:ext cx="2207740" cy="215444"/>
          </a:xfrm>
          <a:prstGeom prst="rect">
            <a:avLst/>
          </a:prstGeom>
          <a:noFill/>
        </p:spPr>
        <p:txBody>
          <a:bodyPr wrap="square">
            <a:spAutoFit/>
          </a:bodyPr>
          <a:lstStyle/>
          <a:p>
            <a:r>
              <a:rPr lang="en-US" sz="800" dirty="0"/>
              <a:t>Image by Gordon Johnson from Pixabay</a:t>
            </a:r>
          </a:p>
        </p:txBody>
      </p:sp>
    </p:spTree>
    <p:extLst>
      <p:ext uri="{BB962C8B-B14F-4D97-AF65-F5344CB8AC3E}">
        <p14:creationId xmlns:p14="http://schemas.microsoft.com/office/powerpoint/2010/main" val="165922285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5A38B2-995E-825F-0976-BC70A3C4B118}"/>
              </a:ext>
            </a:extLst>
          </p:cNvPr>
          <p:cNvSpPr txBox="1">
            <a:spLocks/>
          </p:cNvSpPr>
          <p:nvPr/>
        </p:nvSpPr>
        <p:spPr>
          <a:xfrm>
            <a:off x="324858" y="195942"/>
            <a:ext cx="5236866" cy="6662057"/>
          </a:xfrm>
          <a:prstGeom prst="rect">
            <a:avLst/>
          </a:prstGeom>
        </p:spPr>
        <p:txBody>
          <a:bodyPr>
            <a:normAutofit fontScale="8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200" b="1" i="0" u="none" strike="noStrike" kern="1200" cap="none" spc="0" normalizeH="0" baseline="0" noProof="0" dirty="0">
                <a:ln>
                  <a:noFill/>
                </a:ln>
                <a:solidFill>
                  <a:prstClr val="black"/>
                </a:solidFill>
                <a:effectLst/>
                <a:uLnTx/>
                <a:uFillTx/>
                <a:latin typeface="Aptos" panose="02110004020202020204"/>
                <a:ea typeface="+mn-ea"/>
                <a:cs typeface="+mn-cs"/>
              </a:rPr>
              <a:t>Grandma and Grandson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ptos" panose="02110004020202020204"/>
                <a:ea typeface="+mn-ea"/>
                <a:cs typeface="+mn-cs"/>
              </a:rPr>
              <a:t>The grandson, who is in the Church, was forced to attend Mass even though he wanted to stay at home and play on the computer...</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2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ptos" panose="02110004020202020204"/>
                <a:ea typeface="+mn-ea"/>
                <a:cs typeface="+mn-cs"/>
              </a:rPr>
              <a:t>He spoke... at the                   beginning of Holy Mass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ptos" panose="02110004020202020204"/>
                <a:ea typeface="+mn-ea"/>
                <a:cs typeface="+mn-cs"/>
              </a:rPr>
              <a:t>Her fault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1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ptos" panose="02110004020202020204"/>
                <a:ea typeface="+mn-ea"/>
                <a:cs typeface="+mn-cs"/>
              </a:rPr>
              <a:t>Her fault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800" b="0" i="0" u="none" strike="noStrike" kern="1200" cap="none" spc="0" normalizeH="0" baseline="0" noProof="0" dirty="0">
                <a:ln>
                  <a:noFill/>
                </a:ln>
                <a:solidFill>
                  <a:prstClr val="black"/>
                </a:solidFill>
                <a:effectLst/>
                <a:uLnTx/>
                <a:uFillTx/>
                <a:latin typeface="Aptos" panose="02110004020202020204"/>
                <a:ea typeface="+mn-ea"/>
                <a:cs typeface="+mn-cs"/>
              </a:rPr>
              <a:t>Her very grievous fault</a:t>
            </a:r>
          </a:p>
        </p:txBody>
      </p:sp>
      <p:pic>
        <p:nvPicPr>
          <p:cNvPr id="3" name="Picture 2">
            <a:extLst>
              <a:ext uri="{FF2B5EF4-FFF2-40B4-BE49-F238E27FC236}">
                <a16:creationId xmlns:a16="http://schemas.microsoft.com/office/drawing/2014/main" id="{44D17945-46E1-E681-60FF-B6F353C6EB8F}"/>
              </a:ext>
            </a:extLst>
          </p:cNvPr>
          <p:cNvPicPr>
            <a:picLocks noChangeAspect="1"/>
          </p:cNvPicPr>
          <p:nvPr/>
        </p:nvPicPr>
        <p:blipFill>
          <a:blip r:embed="rId3">
            <a:extLst>
              <a:ext uri="{96DAC541-7B7A-43D3-8B79-37D633B846F1}">
                <asvg:svgBlip xmlns:asvg="http://schemas.microsoft.com/office/drawing/2016/SVG/main" r:embed="rId4"/>
              </a:ext>
            </a:extLst>
          </a:blip>
          <a:srcRect l="2922" r="2922"/>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756241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Light green and yellow oil painting">
            <a:extLst>
              <a:ext uri="{FF2B5EF4-FFF2-40B4-BE49-F238E27FC236}">
                <a16:creationId xmlns:a16="http://schemas.microsoft.com/office/drawing/2014/main" id="{00D9754D-AABB-57A0-DD9A-0B4D8660D51B}"/>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rot="5400000">
            <a:off x="4839892" y="-113110"/>
            <a:ext cx="6857998" cy="7084222"/>
          </a:xfrm>
          <a:prstGeom prst="rect">
            <a:avLst/>
          </a:prstGeom>
        </p:spPr>
      </p:pic>
      <p:sp>
        <p:nvSpPr>
          <p:cNvPr id="4" name="Title 1">
            <a:extLst>
              <a:ext uri="{FF2B5EF4-FFF2-40B4-BE49-F238E27FC236}">
                <a16:creationId xmlns:a16="http://schemas.microsoft.com/office/drawing/2014/main" id="{B9D37510-FC75-2679-B319-53CF012CBB5F}"/>
              </a:ext>
            </a:extLst>
          </p:cNvPr>
          <p:cNvSpPr txBox="1">
            <a:spLocks/>
          </p:cNvSpPr>
          <p:nvPr/>
        </p:nvSpPr>
        <p:spPr>
          <a:xfrm>
            <a:off x="5020866" y="742948"/>
            <a:ext cx="6496050" cy="611505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spcAft>
                <a:spcPts val="600"/>
              </a:spcAft>
            </a:pPr>
            <a:r>
              <a:rPr lang="en-US" sz="1800" kern="100" dirty="0">
                <a:latin typeface="Calibri" panose="020F0502020204030204" pitchFamily="34" charset="0"/>
                <a:ea typeface="Calibri" panose="020F0502020204030204" pitchFamily="34" charset="0"/>
                <a:cs typeface="Times New Roman" panose="02020603050405020304" pitchFamily="18" charset="0"/>
              </a:rPr>
              <a:t>IF YOU ARE KIND, PEOPLE MAY ACCUSE YOU OF SELFISH MOTIVES.</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b="1" i="1" kern="100" dirty="0">
                <a:latin typeface="Calibri" panose="020F0502020204030204" pitchFamily="34" charset="0"/>
                <a:ea typeface="Calibri" panose="020F0502020204030204" pitchFamily="34" charset="0"/>
                <a:cs typeface="Times New Roman" panose="02020603050405020304" pitchFamily="18" charset="0"/>
              </a:rPr>
              <a:t>Be kind anyway </a:t>
            </a:r>
            <a:br>
              <a:rPr lang="en-US" sz="1800" kern="100" dirty="0">
                <a:latin typeface="Calibri" panose="020F0502020204030204" pitchFamily="34" charset="0"/>
                <a:ea typeface="Calibri" panose="020F0502020204030204" pitchFamily="34" charset="0"/>
                <a:cs typeface="Times New Roman" panose="02020603050405020304" pitchFamily="18" charset="0"/>
              </a:rPr>
            </a:b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IF YOU ARE HONEST, PEOPLE MAY CHEAT YOU.</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b="1" i="1" kern="100" dirty="0">
                <a:latin typeface="Calibri" panose="020F0502020204030204" pitchFamily="34" charset="0"/>
                <a:ea typeface="Calibri" panose="020F0502020204030204" pitchFamily="34" charset="0"/>
                <a:cs typeface="Times New Roman" panose="02020603050405020304" pitchFamily="18" charset="0"/>
              </a:rPr>
              <a:t>Be honest anyway</a:t>
            </a:r>
            <a:br>
              <a:rPr lang="en-US" sz="1800" kern="100" dirty="0">
                <a:latin typeface="Calibri" panose="020F0502020204030204" pitchFamily="34" charset="0"/>
                <a:ea typeface="Calibri" panose="020F0502020204030204" pitchFamily="34" charset="0"/>
                <a:cs typeface="Times New Roman" panose="02020603050405020304" pitchFamily="18" charset="0"/>
              </a:rPr>
            </a:b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IF YOU FIND HAPPINESS, PEOPLE MAY BE JEALOUS.</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b="1" i="1" kern="100" dirty="0">
                <a:latin typeface="Calibri" panose="020F0502020204030204" pitchFamily="34" charset="0"/>
                <a:ea typeface="Calibri" panose="020F0502020204030204" pitchFamily="34" charset="0"/>
                <a:cs typeface="Times New Roman" panose="02020603050405020304" pitchFamily="18" charset="0"/>
              </a:rPr>
              <a:t>Be happy anyway</a:t>
            </a:r>
            <a:br>
              <a:rPr lang="en-US" sz="1800" kern="100" dirty="0">
                <a:latin typeface="Calibri" panose="020F0502020204030204" pitchFamily="34" charset="0"/>
                <a:ea typeface="Calibri" panose="020F0502020204030204" pitchFamily="34" charset="0"/>
                <a:cs typeface="Times New Roman" panose="02020603050405020304" pitchFamily="18" charset="0"/>
              </a:rPr>
            </a:b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THE GOOD YOU DO TODAY MAY BE FORGOTTEN TOMORROW.</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b="1" i="1" kern="100" dirty="0">
                <a:latin typeface="Calibri" panose="020F0502020204030204" pitchFamily="34" charset="0"/>
                <a:ea typeface="Calibri" panose="020F0502020204030204" pitchFamily="34" charset="0"/>
                <a:cs typeface="Times New Roman" panose="02020603050405020304" pitchFamily="18" charset="0"/>
              </a:rPr>
              <a:t>Do good anyway</a:t>
            </a:r>
            <a:br>
              <a:rPr lang="en-US" sz="1800" kern="100" dirty="0">
                <a:latin typeface="Calibri" panose="020F0502020204030204" pitchFamily="34" charset="0"/>
                <a:ea typeface="Calibri" panose="020F0502020204030204" pitchFamily="34" charset="0"/>
                <a:cs typeface="Times New Roman" panose="02020603050405020304" pitchFamily="18" charset="0"/>
              </a:rPr>
            </a:b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GIVE THE WORLD THE BEST YOU HAVE AND IT MAY NEVER BE ENOUGH.</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b="1" i="1" kern="100" dirty="0">
                <a:latin typeface="Calibri" panose="020F0502020204030204" pitchFamily="34" charset="0"/>
                <a:ea typeface="Calibri" panose="020F0502020204030204" pitchFamily="34" charset="0"/>
                <a:cs typeface="Times New Roman" panose="02020603050405020304" pitchFamily="18" charset="0"/>
              </a:rPr>
              <a:t>Give your best anyway</a:t>
            </a:r>
            <a:br>
              <a:rPr lang="en-US" sz="1800" kern="100" dirty="0">
                <a:latin typeface="Calibri" panose="020F0502020204030204" pitchFamily="34" charset="0"/>
                <a:ea typeface="Calibri" panose="020F0502020204030204" pitchFamily="34" charset="0"/>
                <a:cs typeface="Times New Roman" panose="02020603050405020304" pitchFamily="18" charset="0"/>
              </a:rPr>
            </a:b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kern="100" dirty="0">
                <a:latin typeface="Calibri" panose="020F0502020204030204" pitchFamily="34" charset="0"/>
                <a:ea typeface="Calibri" panose="020F0502020204030204" pitchFamily="34" charset="0"/>
                <a:cs typeface="Times New Roman" panose="02020603050405020304" pitchFamily="18" charset="0"/>
              </a:rPr>
              <a:t>FOR YOU SEE, INDEED, IT IS BETWEEN YOU &amp; GOD</a:t>
            </a:r>
            <a:br>
              <a:rPr lang="en-US" sz="1800" kern="100" dirty="0">
                <a:latin typeface="Calibri" panose="020F0502020204030204" pitchFamily="34" charset="0"/>
                <a:ea typeface="Calibri" panose="020F0502020204030204" pitchFamily="34" charset="0"/>
                <a:cs typeface="Times New Roman" panose="02020603050405020304" pitchFamily="18" charset="0"/>
              </a:rPr>
            </a:br>
            <a:r>
              <a:rPr lang="en-US" sz="1800" b="1" i="1" kern="100" dirty="0">
                <a:latin typeface="Calibri" panose="020F0502020204030204" pitchFamily="34" charset="0"/>
                <a:ea typeface="Calibri" panose="020F0502020204030204" pitchFamily="34" charset="0"/>
                <a:cs typeface="Times New Roman" panose="02020603050405020304" pitchFamily="18" charset="0"/>
              </a:rPr>
              <a:t>It was never between you and them anyway</a:t>
            </a:r>
            <a:br>
              <a:rPr lang="en-US" sz="2000" kern="100" dirty="0">
                <a:latin typeface="Calibri" panose="020F0502020204030204" pitchFamily="34" charset="0"/>
                <a:ea typeface="Calibri" panose="020F0502020204030204" pitchFamily="34" charset="0"/>
                <a:cs typeface="Times New Roman" panose="02020603050405020304" pitchFamily="18" charset="0"/>
              </a:rPr>
            </a:br>
            <a:br>
              <a:rPr lang="en-US" sz="1800" kern="100" dirty="0">
                <a:latin typeface="+mn-lt"/>
                <a:ea typeface="Calibri" panose="020F0502020204030204" pitchFamily="34" charset="0"/>
                <a:cs typeface="Times New Roman" panose="02020603050405020304" pitchFamily="18" charset="0"/>
              </a:rPr>
            </a:br>
            <a:r>
              <a:rPr lang="en-US" sz="1800" kern="100" dirty="0">
                <a:latin typeface="+mn-lt"/>
                <a:ea typeface="Calibri" panose="020F0502020204030204" pitchFamily="34" charset="0"/>
                <a:cs typeface="Times New Roman" panose="02020603050405020304" pitchFamily="18" charset="0"/>
              </a:rPr>
              <a:t>-Mother Teresa</a:t>
            </a:r>
            <a:endParaRPr lang="en-US" dirty="0">
              <a:latin typeface="+mn-lt"/>
            </a:endParaRPr>
          </a:p>
        </p:txBody>
      </p:sp>
      <p:pic>
        <p:nvPicPr>
          <p:cNvPr id="5" name="Picture 4">
            <a:hlinkClick r:id="rId4"/>
            <a:extLst>
              <a:ext uri="{FF2B5EF4-FFF2-40B4-BE49-F238E27FC236}">
                <a16:creationId xmlns:a16="http://schemas.microsoft.com/office/drawing/2014/main" id="{5D3818BC-6218-B300-45D1-867B920D82B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8200" y="-163"/>
            <a:ext cx="5564980" cy="6858163"/>
          </a:xfrm>
          <a:prstGeom prst="rect">
            <a:avLst/>
          </a:prstGeom>
        </p:spPr>
      </p:pic>
      <p:sp>
        <p:nvSpPr>
          <p:cNvPr id="7" name="TextBox 6">
            <a:extLst>
              <a:ext uri="{FF2B5EF4-FFF2-40B4-BE49-F238E27FC236}">
                <a16:creationId xmlns:a16="http://schemas.microsoft.com/office/drawing/2014/main" id="{4820830B-E55B-915F-99B0-F8DAB5AD0F48}"/>
              </a:ext>
            </a:extLst>
          </p:cNvPr>
          <p:cNvSpPr txBox="1"/>
          <p:nvPr/>
        </p:nvSpPr>
        <p:spPr>
          <a:xfrm>
            <a:off x="89595" y="6642554"/>
            <a:ext cx="3657602" cy="215444"/>
          </a:xfrm>
          <a:prstGeom prst="rect">
            <a:avLst/>
          </a:prstGeom>
          <a:noFill/>
        </p:spPr>
        <p:txBody>
          <a:bodyPr wrap="square">
            <a:spAutoFit/>
          </a:bodyPr>
          <a:lstStyle/>
          <a:p>
            <a:r>
              <a:rPr lang="en-US" sz="800" dirty="0">
                <a:effectLst/>
                <a:latin typeface="Calibri" panose="020F0502020204030204" pitchFamily="34" charset="0"/>
                <a:ea typeface="Calibri" panose="020F0502020204030204" pitchFamily="34" charset="0"/>
                <a:cs typeface="Times New Roman" panose="02020603050405020304" pitchFamily="18" charset="0"/>
              </a:rPr>
              <a:t>Mother Teresa Charitable Trust - MTCT, CC BY-SA 4.0, via Wikimedia Commons</a:t>
            </a:r>
            <a:endParaRPr lang="en-US" sz="800" dirty="0"/>
          </a:p>
        </p:txBody>
      </p:sp>
    </p:spTree>
    <p:extLst>
      <p:ext uri="{BB962C8B-B14F-4D97-AF65-F5344CB8AC3E}">
        <p14:creationId xmlns:p14="http://schemas.microsoft.com/office/powerpoint/2010/main" val="422662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D6C6-39E2-2E96-AE9A-33FB8F48E1DF}"/>
              </a:ext>
            </a:extLst>
          </p:cNvPr>
          <p:cNvSpPr>
            <a:spLocks noGrp="1"/>
          </p:cNvSpPr>
          <p:nvPr>
            <p:ph type="title"/>
          </p:nvPr>
        </p:nvSpPr>
        <p:spPr>
          <a:xfrm>
            <a:off x="546787" y="386449"/>
            <a:ext cx="5549214" cy="6085102"/>
          </a:xfrm>
        </p:spPr>
        <p:txBody>
          <a:bodyPr>
            <a:normAutofit/>
          </a:bodyPr>
          <a:lstStyle/>
          <a:p>
            <a:r>
              <a:rPr lang="en-US" sz="4000" dirty="0"/>
              <a:t>Saint Paul writes…</a:t>
            </a:r>
            <a:br>
              <a:rPr lang="en-US" sz="4000" dirty="0"/>
            </a:br>
            <a:r>
              <a:rPr lang="en-US" sz="4000" dirty="0"/>
              <a:t>What I do, I do not understand. For I do not do what I want, but I do what I hate...                                  Romans 7:15</a:t>
            </a:r>
            <a:br>
              <a:rPr lang="en-US" sz="4000" dirty="0"/>
            </a:br>
            <a:endParaRPr lang="en-US" sz="4000" dirty="0"/>
          </a:p>
        </p:txBody>
      </p:sp>
      <p:sp>
        <p:nvSpPr>
          <p:cNvPr id="3" name="Content Placeholder 2">
            <a:extLst>
              <a:ext uri="{FF2B5EF4-FFF2-40B4-BE49-F238E27FC236}">
                <a16:creationId xmlns:a16="http://schemas.microsoft.com/office/drawing/2014/main" id="{E09C8E15-95B1-A0A0-0EBB-FE7E68464EB4}"/>
              </a:ext>
            </a:extLst>
          </p:cNvPr>
          <p:cNvSpPr>
            <a:spLocks noGrp="1"/>
          </p:cNvSpPr>
          <p:nvPr>
            <p:ph idx="1"/>
          </p:nvPr>
        </p:nvSpPr>
        <p:spPr>
          <a:xfrm>
            <a:off x="6387413" y="3325373"/>
            <a:ext cx="10515600" cy="3532617"/>
          </a:xfrm>
        </p:spPr>
        <p:txBody>
          <a:bodyPr/>
          <a:lstStyle/>
          <a:p>
            <a:pPr marL="0" indent="0">
              <a:buNone/>
            </a:pPr>
            <a:endParaRPr lang="en-US" dirty="0"/>
          </a:p>
          <a:p>
            <a:pPr marL="0" indent="0">
              <a:buNone/>
            </a:pPr>
            <a:endParaRPr lang="en-US" dirty="0"/>
          </a:p>
          <a:p>
            <a:pPr marL="0" indent="0">
              <a:buNone/>
            </a:pPr>
            <a:r>
              <a:rPr lang="en-US" dirty="0"/>
              <a:t>                                         </a:t>
            </a:r>
          </a:p>
        </p:txBody>
      </p:sp>
      <p:pic>
        <p:nvPicPr>
          <p:cNvPr id="6" name="Picture 5" descr="A person sitting at a desk writing on papers&#10;&#10;Description automatically generated">
            <a:hlinkClick r:id="rId3" action="ppaction://hlinkfile"/>
            <a:extLst>
              <a:ext uri="{FF2B5EF4-FFF2-40B4-BE49-F238E27FC236}">
                <a16:creationId xmlns:a16="http://schemas.microsoft.com/office/drawing/2014/main" id="{CD369744-02FF-8884-84D3-DDF7B042D46B}"/>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b="-2"/>
          <a:stretch/>
        </p:blipFill>
        <p:spPr>
          <a:xfrm>
            <a:off x="5843717" y="10"/>
            <a:ext cx="6348283"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494925E8-8E36-1DC3-0490-07685E408CC8}"/>
              </a:ext>
            </a:extLst>
          </p:cNvPr>
          <p:cNvSpPr txBox="1"/>
          <p:nvPr/>
        </p:nvSpPr>
        <p:spPr>
          <a:xfrm>
            <a:off x="9017858" y="6534829"/>
            <a:ext cx="2965648" cy="215444"/>
          </a:xfrm>
          <a:prstGeom prst="rect">
            <a:avLst/>
          </a:prstGeom>
          <a:noFill/>
        </p:spPr>
        <p:txBody>
          <a:bodyPr wrap="square">
            <a:spAutoFit/>
          </a:bodyPr>
          <a:lstStyle/>
          <a:p>
            <a:r>
              <a:rPr lang="fr-FR" sz="800" dirty="0">
                <a:solidFill>
                  <a:schemeClr val="bg1"/>
                </a:solidFill>
              </a:rPr>
              <a:t>Valentin de Boulogne, Public </a:t>
            </a:r>
            <a:r>
              <a:rPr lang="fr-FR" sz="800" dirty="0" err="1">
                <a:solidFill>
                  <a:schemeClr val="bg1"/>
                </a:solidFill>
              </a:rPr>
              <a:t>domain</a:t>
            </a:r>
            <a:r>
              <a:rPr lang="fr-FR" sz="800" dirty="0">
                <a:solidFill>
                  <a:schemeClr val="bg1"/>
                </a:solidFill>
              </a:rPr>
              <a:t>, via </a:t>
            </a:r>
            <a:r>
              <a:rPr lang="fr-FR" sz="800" dirty="0" err="1">
                <a:solidFill>
                  <a:schemeClr val="bg1"/>
                </a:solidFill>
              </a:rPr>
              <a:t>Wikimedia</a:t>
            </a:r>
            <a:r>
              <a:rPr lang="fr-FR" sz="800" dirty="0">
                <a:solidFill>
                  <a:schemeClr val="bg1"/>
                </a:solidFill>
              </a:rPr>
              <a:t> Commons</a:t>
            </a:r>
            <a:endParaRPr lang="en-US" sz="800" dirty="0">
              <a:solidFill>
                <a:schemeClr val="bg1"/>
              </a:solidFill>
            </a:endParaRPr>
          </a:p>
        </p:txBody>
      </p:sp>
    </p:spTree>
    <p:extLst>
      <p:ext uri="{BB962C8B-B14F-4D97-AF65-F5344CB8AC3E}">
        <p14:creationId xmlns:p14="http://schemas.microsoft.com/office/powerpoint/2010/main" val="195616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A43AC8-79F1-93EA-CC11-0FA9717439B1}"/>
              </a:ext>
            </a:extLst>
          </p:cNvPr>
          <p:cNvSpPr>
            <a:spLocks noGrp="1"/>
          </p:cNvSpPr>
          <p:nvPr>
            <p:ph type="title"/>
          </p:nvPr>
        </p:nvSpPr>
        <p:spPr>
          <a:xfrm>
            <a:off x="838200" y="365125"/>
            <a:ext cx="10515600" cy="1587843"/>
          </a:xfrm>
        </p:spPr>
        <p:txBody>
          <a:bodyPr>
            <a:normAutofit/>
          </a:bodyPr>
          <a:lstStyle/>
          <a:p>
            <a:r>
              <a:rPr lang="en-US" sz="4800" dirty="0"/>
              <a:t>Endless series of conflicts between God and the Evil Spirit</a:t>
            </a:r>
          </a:p>
        </p:txBody>
      </p:sp>
      <p:pic>
        <p:nvPicPr>
          <p:cNvPr id="5" name="Content Placeholder 4" descr="A close-up of a book&#10;&#10;Description automatically generated">
            <a:hlinkClick r:id="rId3"/>
            <a:extLst>
              <a:ext uri="{FF2B5EF4-FFF2-40B4-BE49-F238E27FC236}">
                <a16:creationId xmlns:a16="http://schemas.microsoft.com/office/drawing/2014/main" id="{D4761D6B-9D96-0138-2216-8002AEAFE2F8}"/>
              </a:ext>
            </a:extLst>
          </p:cNvPr>
          <p:cNvPicPr>
            <a:picLocks noGrp="1" noChangeAspect="1"/>
          </p:cNvPicPr>
          <p:nvPr>
            <p:ph idx="1"/>
          </p:nvPr>
        </p:nvPicPr>
        <p:blipFill>
          <a:blip r:embed="rId4" cstate="email">
            <a:extLst>
              <a:ext uri="{28A0092B-C50C-407E-A947-70E740481C1C}">
                <a14:useLocalDpi xmlns:a14="http://schemas.microsoft.com/office/drawing/2010/main"/>
              </a:ext>
            </a:extLst>
          </a:blip>
          <a:stretch>
            <a:fillRect/>
          </a:stretch>
        </p:blipFill>
        <p:spPr>
          <a:xfrm>
            <a:off x="98856" y="2489515"/>
            <a:ext cx="4610967" cy="3108960"/>
          </a:xfrm>
          <a:prstGeom prst="rect">
            <a:avLst/>
          </a:prstGeom>
          <a:ln>
            <a:noFill/>
          </a:ln>
          <a:effectLst>
            <a:softEdge rad="112500"/>
          </a:effectLst>
        </p:spPr>
      </p:pic>
      <p:pic>
        <p:nvPicPr>
          <p:cNvPr id="7" name="Picture 6" descr="Close-up of a bible&#10;&#10;Description automatically generated">
            <a:hlinkClick r:id="rId3"/>
            <a:extLst>
              <a:ext uri="{FF2B5EF4-FFF2-40B4-BE49-F238E27FC236}">
                <a16:creationId xmlns:a16="http://schemas.microsoft.com/office/drawing/2014/main" id="{8DB56B3B-0271-A951-F0FE-A484B5B2DB81}"/>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saturation sat="300000"/>
                    </a14:imgEffect>
                  </a14:imgLayer>
                </a14:imgProps>
              </a:ext>
              <a:ext uri="{28A0092B-C50C-407E-A947-70E740481C1C}">
                <a14:useLocalDpi xmlns:a14="http://schemas.microsoft.com/office/drawing/2010/main"/>
              </a:ext>
            </a:extLst>
          </a:blip>
          <a:srcRect/>
          <a:stretch/>
        </p:blipFill>
        <p:spPr>
          <a:xfrm>
            <a:off x="7338839" y="2489515"/>
            <a:ext cx="4754305" cy="3108960"/>
          </a:xfrm>
          <a:prstGeom prst="rect">
            <a:avLst/>
          </a:prstGeom>
          <a:ln>
            <a:noFill/>
          </a:ln>
          <a:effectLst>
            <a:softEdge rad="112500"/>
          </a:effectLst>
        </p:spPr>
      </p:pic>
      <p:sp>
        <p:nvSpPr>
          <p:cNvPr id="8" name="Arrow: Right 7">
            <a:extLst>
              <a:ext uri="{FF2B5EF4-FFF2-40B4-BE49-F238E27FC236}">
                <a16:creationId xmlns:a16="http://schemas.microsoft.com/office/drawing/2014/main" id="{7E61F335-9F0F-5C19-F20E-2F03DB2B5AEB}"/>
              </a:ext>
            </a:extLst>
          </p:cNvPr>
          <p:cNvSpPr/>
          <p:nvPr/>
        </p:nvSpPr>
        <p:spPr>
          <a:xfrm>
            <a:off x="4783965" y="3429000"/>
            <a:ext cx="2555950" cy="1587843"/>
          </a:xfrm>
          <a:prstGeom prst="rightArrow">
            <a:avLst/>
          </a:prstGeom>
          <a:gradFill>
            <a:gsLst>
              <a:gs pos="0">
                <a:schemeClr val="accent6">
                  <a:lumMod val="50000"/>
                </a:schemeClr>
              </a:gs>
              <a:gs pos="74320">
                <a:srgbClr val="5E9B48"/>
              </a:gs>
              <a:gs pos="26624">
                <a:srgbClr val="5C9846"/>
              </a:gs>
              <a:gs pos="52000">
                <a:schemeClr val="accent6">
                  <a:lumMod val="40000"/>
                  <a:lumOff val="60000"/>
                </a:schemeClr>
              </a:gs>
              <a:gs pos="100000">
                <a:schemeClr val="accent6">
                  <a:lumMod val="50000"/>
                </a:schemeClr>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CDF6AB57-A966-36C3-25B3-43D0743343B7}"/>
              </a:ext>
            </a:extLst>
          </p:cNvPr>
          <p:cNvSpPr txBox="1"/>
          <p:nvPr/>
        </p:nvSpPr>
        <p:spPr>
          <a:xfrm>
            <a:off x="268587" y="5601368"/>
            <a:ext cx="2985538" cy="215444"/>
          </a:xfrm>
          <a:prstGeom prst="rect">
            <a:avLst/>
          </a:prstGeom>
          <a:noFill/>
        </p:spPr>
        <p:txBody>
          <a:bodyPr wrap="square">
            <a:spAutoFit/>
          </a:bodyPr>
          <a:lstStyle/>
          <a:p>
            <a:r>
              <a:rPr lang="en-US" sz="800" dirty="0"/>
              <a:t>ID 127839669 © </a:t>
            </a:r>
            <a:r>
              <a:rPr lang="en-US" sz="800" dirty="0" err="1"/>
              <a:t>Renamarie</a:t>
            </a:r>
            <a:r>
              <a:rPr lang="en-US" sz="800" dirty="0"/>
              <a:t> | Dreamstime.com</a:t>
            </a:r>
          </a:p>
        </p:txBody>
      </p:sp>
      <p:sp>
        <p:nvSpPr>
          <p:cNvPr id="9" name="TextBox 8">
            <a:extLst>
              <a:ext uri="{FF2B5EF4-FFF2-40B4-BE49-F238E27FC236}">
                <a16:creationId xmlns:a16="http://schemas.microsoft.com/office/drawing/2014/main" id="{33B00879-EAFD-AA59-09EA-69567130AA5B}"/>
              </a:ext>
            </a:extLst>
          </p:cNvPr>
          <p:cNvSpPr txBox="1"/>
          <p:nvPr/>
        </p:nvSpPr>
        <p:spPr>
          <a:xfrm>
            <a:off x="10075825" y="5577512"/>
            <a:ext cx="2555950" cy="215444"/>
          </a:xfrm>
          <a:prstGeom prst="rect">
            <a:avLst/>
          </a:prstGeom>
          <a:noFill/>
        </p:spPr>
        <p:txBody>
          <a:bodyPr wrap="square">
            <a:spAutoFit/>
          </a:bodyPr>
          <a:lstStyle/>
          <a:p>
            <a:pPr marL="0" marR="0">
              <a:spcBef>
                <a:spcPts val="0"/>
              </a:spcBef>
              <a:spcAft>
                <a:spcPts val="0"/>
              </a:spcAft>
            </a:pPr>
            <a:r>
              <a:rPr lang="en-US" sz="800" kern="100" dirty="0">
                <a:effectLst/>
                <a:latin typeface="Calibri" panose="020F0502020204030204" pitchFamily="34" charset="0"/>
                <a:ea typeface="Calibri" panose="020F0502020204030204" pitchFamily="34" charset="0"/>
                <a:cs typeface="Times New Roman" panose="02020603050405020304" pitchFamily="18" charset="0"/>
              </a:rPr>
              <a:t>ID 334685 © </a:t>
            </a:r>
            <a:r>
              <a:rPr lang="en-US" sz="800" kern="100" dirty="0" err="1">
                <a:effectLst/>
                <a:latin typeface="Calibri" panose="020F0502020204030204" pitchFamily="34" charset="0"/>
                <a:ea typeface="Calibri" panose="020F0502020204030204" pitchFamily="34" charset="0"/>
                <a:cs typeface="Times New Roman" panose="02020603050405020304" pitchFamily="18" charset="0"/>
              </a:rPr>
              <a:t>Ishook</a:t>
            </a:r>
            <a:r>
              <a:rPr lang="en-US" sz="800" kern="100" dirty="0">
                <a:effectLst/>
                <a:latin typeface="Calibri" panose="020F0502020204030204" pitchFamily="34" charset="0"/>
                <a:ea typeface="Calibri" panose="020F0502020204030204" pitchFamily="34" charset="0"/>
                <a:cs typeface="Times New Roman" panose="02020603050405020304" pitchFamily="18" charset="0"/>
              </a:rPr>
              <a:t> | Dreamstime.com</a:t>
            </a:r>
          </a:p>
        </p:txBody>
      </p:sp>
    </p:spTree>
    <p:extLst>
      <p:ext uri="{BB962C8B-B14F-4D97-AF65-F5344CB8AC3E}">
        <p14:creationId xmlns:p14="http://schemas.microsoft.com/office/powerpoint/2010/main" val="9835623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D6C6-39E2-2E96-AE9A-33FB8F48E1DF}"/>
              </a:ext>
            </a:extLst>
          </p:cNvPr>
          <p:cNvSpPr>
            <a:spLocks noGrp="1"/>
          </p:cNvSpPr>
          <p:nvPr>
            <p:ph type="title"/>
          </p:nvPr>
        </p:nvSpPr>
        <p:spPr>
          <a:xfrm>
            <a:off x="546786" y="386449"/>
            <a:ext cx="5549213" cy="6085102"/>
          </a:xfrm>
        </p:spPr>
        <p:txBody>
          <a:bodyPr>
            <a:normAutofit/>
          </a:bodyPr>
          <a:lstStyle/>
          <a:p>
            <a:r>
              <a:rPr lang="en-US" sz="4000" dirty="0"/>
              <a:t>In every community,                     a healthy community, there is a difference of opinions, which results in conflict, confrontation, and a fight for the dominance of opinions and views.</a:t>
            </a:r>
          </a:p>
        </p:txBody>
      </p:sp>
      <p:sp>
        <p:nvSpPr>
          <p:cNvPr id="3" name="Content Placeholder 2">
            <a:extLst>
              <a:ext uri="{FF2B5EF4-FFF2-40B4-BE49-F238E27FC236}">
                <a16:creationId xmlns:a16="http://schemas.microsoft.com/office/drawing/2014/main" id="{E09C8E15-95B1-A0A0-0EBB-FE7E68464EB4}"/>
              </a:ext>
            </a:extLst>
          </p:cNvPr>
          <p:cNvSpPr>
            <a:spLocks noGrp="1"/>
          </p:cNvSpPr>
          <p:nvPr>
            <p:ph idx="1"/>
          </p:nvPr>
        </p:nvSpPr>
        <p:spPr>
          <a:xfrm>
            <a:off x="838200" y="2644345"/>
            <a:ext cx="10515600" cy="3532617"/>
          </a:xfrm>
        </p:spPr>
        <p:txBody>
          <a:bodyPr/>
          <a:lstStyle/>
          <a:p>
            <a:pPr marL="0" indent="0">
              <a:buNone/>
            </a:pPr>
            <a:endParaRPr lang="en-US" dirty="0"/>
          </a:p>
          <a:p>
            <a:pPr marL="0" indent="0">
              <a:buNone/>
            </a:pPr>
            <a:endParaRPr lang="en-US" dirty="0"/>
          </a:p>
          <a:p>
            <a:pPr marL="0" indent="0">
              <a:buNone/>
            </a:pPr>
            <a:endParaRPr lang="en-US" dirty="0"/>
          </a:p>
        </p:txBody>
      </p:sp>
      <p:pic>
        <p:nvPicPr>
          <p:cNvPr id="6" name="Picture 5">
            <a:hlinkClick r:id="rId3"/>
            <a:extLst>
              <a:ext uri="{FF2B5EF4-FFF2-40B4-BE49-F238E27FC236}">
                <a16:creationId xmlns:a16="http://schemas.microsoft.com/office/drawing/2014/main" id="{CD369744-02FF-8884-84D3-DDF7B042D46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43717" y="10"/>
            <a:ext cx="644855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ED82D39D-63EA-6345-6052-840F6F0261AB}"/>
              </a:ext>
            </a:extLst>
          </p:cNvPr>
          <p:cNvSpPr txBox="1"/>
          <p:nvPr/>
        </p:nvSpPr>
        <p:spPr>
          <a:xfrm>
            <a:off x="10917685" y="6478134"/>
            <a:ext cx="1274315" cy="215444"/>
          </a:xfrm>
          <a:prstGeom prst="rect">
            <a:avLst/>
          </a:prstGeom>
          <a:noFill/>
        </p:spPr>
        <p:txBody>
          <a:bodyPr wrap="square">
            <a:spAutoFit/>
          </a:bodyPr>
          <a:lstStyle/>
          <a:p>
            <a:r>
              <a:rPr lang="en-US" sz="800" dirty="0"/>
              <a:t>Photo by Yi Fay: </a:t>
            </a:r>
            <a:r>
              <a:rPr lang="en-US" sz="800" dirty="0" err="1"/>
              <a:t>Pexels</a:t>
            </a:r>
            <a:endParaRPr lang="en-US" sz="800" dirty="0"/>
          </a:p>
        </p:txBody>
      </p:sp>
    </p:spTree>
    <p:extLst>
      <p:ext uri="{BB962C8B-B14F-4D97-AF65-F5344CB8AC3E}">
        <p14:creationId xmlns:p14="http://schemas.microsoft.com/office/powerpoint/2010/main" val="172688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hlinkClick r:id="rId3" action="ppaction://hlinkfile"/>
            <a:extLst>
              <a:ext uri="{FF2B5EF4-FFF2-40B4-BE49-F238E27FC236}">
                <a16:creationId xmlns:a16="http://schemas.microsoft.com/office/drawing/2014/main" id="{301DABAE-153E-88C1-7955-BE6DC9D3BC08}"/>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518181" y="10"/>
            <a:ext cx="6673819"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2" name="Title 1">
            <a:extLst>
              <a:ext uri="{FF2B5EF4-FFF2-40B4-BE49-F238E27FC236}">
                <a16:creationId xmlns:a16="http://schemas.microsoft.com/office/drawing/2014/main" id="{615A38B2-995E-825F-0976-BC70A3C4B118}"/>
              </a:ext>
            </a:extLst>
          </p:cNvPr>
          <p:cNvSpPr txBox="1">
            <a:spLocks/>
          </p:cNvSpPr>
          <p:nvPr/>
        </p:nvSpPr>
        <p:spPr>
          <a:xfrm>
            <a:off x="281315" y="1150374"/>
            <a:ext cx="5470556" cy="5707616"/>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US" sz="4000" dirty="0"/>
          </a:p>
        </p:txBody>
      </p:sp>
      <p:sp>
        <p:nvSpPr>
          <p:cNvPr id="4" name="TextBox 3">
            <a:extLst>
              <a:ext uri="{FF2B5EF4-FFF2-40B4-BE49-F238E27FC236}">
                <a16:creationId xmlns:a16="http://schemas.microsoft.com/office/drawing/2014/main" id="{503CB76F-630B-F51A-8FD5-574B07EB510F}"/>
              </a:ext>
            </a:extLst>
          </p:cNvPr>
          <p:cNvSpPr txBox="1"/>
          <p:nvPr/>
        </p:nvSpPr>
        <p:spPr>
          <a:xfrm>
            <a:off x="9720682" y="6429096"/>
            <a:ext cx="2471318" cy="215444"/>
          </a:xfrm>
          <a:prstGeom prst="rect">
            <a:avLst/>
          </a:prstGeom>
          <a:noFill/>
        </p:spPr>
        <p:txBody>
          <a:bodyPr wrap="square">
            <a:spAutoFit/>
          </a:bodyPr>
          <a:lstStyle/>
          <a:p>
            <a:r>
              <a:rPr lang="en-US" sz="800" dirty="0">
                <a:solidFill>
                  <a:schemeClr val="bg1"/>
                </a:solidFill>
              </a:rPr>
              <a:t>ID 49707247 © Michal </a:t>
            </a:r>
            <a:r>
              <a:rPr lang="en-US" sz="800" dirty="0" err="1">
                <a:solidFill>
                  <a:schemeClr val="bg1"/>
                </a:solidFill>
              </a:rPr>
              <a:t>Bednarek</a:t>
            </a:r>
            <a:r>
              <a:rPr lang="en-US" sz="800" dirty="0">
                <a:solidFill>
                  <a:schemeClr val="bg1"/>
                </a:solidFill>
              </a:rPr>
              <a:t> | Dreamstime.com</a:t>
            </a:r>
          </a:p>
        </p:txBody>
      </p:sp>
    </p:spTree>
    <p:extLst>
      <p:ext uri="{BB962C8B-B14F-4D97-AF65-F5344CB8AC3E}">
        <p14:creationId xmlns:p14="http://schemas.microsoft.com/office/powerpoint/2010/main" val="37225457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D6C6-39E2-2E96-AE9A-33FB8F48E1DF}"/>
              </a:ext>
            </a:extLst>
          </p:cNvPr>
          <p:cNvSpPr>
            <a:spLocks noGrp="1"/>
          </p:cNvSpPr>
          <p:nvPr>
            <p:ph type="title"/>
          </p:nvPr>
        </p:nvSpPr>
        <p:spPr>
          <a:xfrm>
            <a:off x="546786" y="386449"/>
            <a:ext cx="5549213" cy="6085102"/>
          </a:xfrm>
        </p:spPr>
        <p:txBody>
          <a:bodyPr>
            <a:normAutofit/>
          </a:bodyPr>
          <a:lstStyle/>
          <a:p>
            <a:r>
              <a:rPr lang="en-US" sz="4000" dirty="0"/>
              <a:t>The Gospel is the never-ending conflict of Jesus with the Pharisees</a:t>
            </a:r>
          </a:p>
        </p:txBody>
      </p:sp>
      <p:sp>
        <p:nvSpPr>
          <p:cNvPr id="3" name="Content Placeholder 2">
            <a:extLst>
              <a:ext uri="{FF2B5EF4-FFF2-40B4-BE49-F238E27FC236}">
                <a16:creationId xmlns:a16="http://schemas.microsoft.com/office/drawing/2014/main" id="{E09C8E15-95B1-A0A0-0EBB-FE7E68464EB4}"/>
              </a:ext>
            </a:extLst>
          </p:cNvPr>
          <p:cNvSpPr>
            <a:spLocks noGrp="1"/>
          </p:cNvSpPr>
          <p:nvPr>
            <p:ph idx="1"/>
          </p:nvPr>
        </p:nvSpPr>
        <p:spPr>
          <a:xfrm>
            <a:off x="838200" y="5338119"/>
            <a:ext cx="10515600" cy="838843"/>
          </a:xfrm>
        </p:spPr>
        <p:txBody>
          <a:bodyPr/>
          <a:lstStyle/>
          <a:p>
            <a:pPr marL="0" indent="0">
              <a:buNone/>
            </a:pPr>
            <a:endParaRPr lang="en-US" dirty="0"/>
          </a:p>
          <a:p>
            <a:pPr marL="0" indent="0">
              <a:buNone/>
            </a:pPr>
            <a:endParaRPr lang="en-US" dirty="0"/>
          </a:p>
          <a:p>
            <a:pPr marL="0" indent="0">
              <a:buNone/>
            </a:pPr>
            <a:endParaRPr lang="en-US" dirty="0"/>
          </a:p>
        </p:txBody>
      </p:sp>
      <p:pic>
        <p:nvPicPr>
          <p:cNvPr id="6" name="Picture 5">
            <a:hlinkClick r:id="rId3"/>
            <a:extLst>
              <a:ext uri="{FF2B5EF4-FFF2-40B4-BE49-F238E27FC236}">
                <a16:creationId xmlns:a16="http://schemas.microsoft.com/office/drawing/2014/main" id="{CD369744-02FF-8884-84D3-DDF7B042D46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5843717" y="0"/>
            <a:ext cx="6448554"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6B97F0E9-D23B-AAC4-D44D-6D8961DEBA0C}"/>
              </a:ext>
            </a:extLst>
          </p:cNvPr>
          <p:cNvSpPr txBox="1"/>
          <p:nvPr/>
        </p:nvSpPr>
        <p:spPr>
          <a:xfrm>
            <a:off x="9886326" y="6551761"/>
            <a:ext cx="2430379" cy="215444"/>
          </a:xfrm>
          <a:prstGeom prst="rect">
            <a:avLst/>
          </a:prstGeom>
          <a:noFill/>
        </p:spPr>
        <p:txBody>
          <a:bodyPr wrap="square">
            <a:spAutoFit/>
          </a:bodyPr>
          <a:lstStyle/>
          <a:p>
            <a:r>
              <a:rPr lang="en-US" sz="800" dirty="0"/>
              <a:t>ID 327108547 © </a:t>
            </a:r>
            <a:r>
              <a:rPr lang="en-US" sz="800" dirty="0" err="1"/>
              <a:t>Jozef</a:t>
            </a:r>
            <a:r>
              <a:rPr lang="en-US" sz="800" dirty="0"/>
              <a:t> </a:t>
            </a:r>
            <a:r>
              <a:rPr lang="en-US" sz="800" dirty="0" err="1"/>
              <a:t>Sedmak</a:t>
            </a:r>
            <a:r>
              <a:rPr lang="en-US" sz="800" dirty="0"/>
              <a:t> | Dreamstime.com</a:t>
            </a:r>
          </a:p>
        </p:txBody>
      </p:sp>
    </p:spTree>
    <p:extLst>
      <p:ext uri="{BB962C8B-B14F-4D97-AF65-F5344CB8AC3E}">
        <p14:creationId xmlns:p14="http://schemas.microsoft.com/office/powerpoint/2010/main" val="18687097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D8D6C6-39E2-2E96-AE9A-33FB8F48E1DF}"/>
              </a:ext>
            </a:extLst>
          </p:cNvPr>
          <p:cNvSpPr>
            <a:spLocks noGrp="1"/>
          </p:cNvSpPr>
          <p:nvPr>
            <p:ph type="title"/>
          </p:nvPr>
        </p:nvSpPr>
        <p:spPr>
          <a:xfrm>
            <a:off x="546786" y="386449"/>
            <a:ext cx="5549213" cy="6085102"/>
          </a:xfrm>
        </p:spPr>
        <p:txBody>
          <a:bodyPr>
            <a:normAutofit/>
          </a:bodyPr>
          <a:lstStyle/>
          <a:p>
            <a:r>
              <a:rPr lang="en-US" sz="4000" dirty="0"/>
              <a:t>Saint Francis is a symbol of peace and forgiveness, </a:t>
            </a:r>
          </a:p>
        </p:txBody>
      </p:sp>
      <p:sp>
        <p:nvSpPr>
          <p:cNvPr id="3" name="Content Placeholder 2">
            <a:extLst>
              <a:ext uri="{FF2B5EF4-FFF2-40B4-BE49-F238E27FC236}">
                <a16:creationId xmlns:a16="http://schemas.microsoft.com/office/drawing/2014/main" id="{E09C8E15-95B1-A0A0-0EBB-FE7E68464EB4}"/>
              </a:ext>
            </a:extLst>
          </p:cNvPr>
          <p:cNvSpPr>
            <a:spLocks noGrp="1"/>
          </p:cNvSpPr>
          <p:nvPr>
            <p:ph idx="1"/>
          </p:nvPr>
        </p:nvSpPr>
        <p:spPr>
          <a:xfrm>
            <a:off x="838200" y="5138057"/>
            <a:ext cx="10515600" cy="1038905"/>
          </a:xfrm>
        </p:spPr>
        <p:txBody>
          <a:bodyPr/>
          <a:lstStyle/>
          <a:p>
            <a:pPr marL="0" indent="0">
              <a:buNone/>
            </a:pPr>
            <a:endParaRPr lang="en-US" dirty="0"/>
          </a:p>
          <a:p>
            <a:pPr marL="0" indent="0">
              <a:buNone/>
            </a:pPr>
            <a:endParaRPr lang="en-US" dirty="0"/>
          </a:p>
          <a:p>
            <a:pPr marL="0" indent="0">
              <a:buNone/>
            </a:pPr>
            <a:endParaRPr lang="en-US" dirty="0"/>
          </a:p>
        </p:txBody>
      </p:sp>
      <p:pic>
        <p:nvPicPr>
          <p:cNvPr id="6" name="Picture 5">
            <a:hlinkClick r:id="rId3"/>
            <a:extLst>
              <a:ext uri="{FF2B5EF4-FFF2-40B4-BE49-F238E27FC236}">
                <a16:creationId xmlns:a16="http://schemas.microsoft.com/office/drawing/2014/main" id="{CD369744-02FF-8884-84D3-DDF7B042D46B}"/>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6095999" y="10"/>
            <a:ext cx="8352371"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5" name="TextBox 4">
            <a:extLst>
              <a:ext uri="{FF2B5EF4-FFF2-40B4-BE49-F238E27FC236}">
                <a16:creationId xmlns:a16="http://schemas.microsoft.com/office/drawing/2014/main" id="{BB4969FE-125E-3A95-AA92-285EAD22AA7C}"/>
              </a:ext>
            </a:extLst>
          </p:cNvPr>
          <p:cNvSpPr txBox="1"/>
          <p:nvPr/>
        </p:nvSpPr>
        <p:spPr>
          <a:xfrm>
            <a:off x="11919284" y="6594420"/>
            <a:ext cx="3384884" cy="215444"/>
          </a:xfrm>
          <a:prstGeom prst="rect">
            <a:avLst/>
          </a:prstGeom>
          <a:noFill/>
        </p:spPr>
        <p:txBody>
          <a:bodyPr wrap="square">
            <a:spAutoFit/>
          </a:bodyPr>
          <a:lstStyle/>
          <a:p>
            <a:r>
              <a:rPr lang="en-US" sz="800" dirty="0">
                <a:solidFill>
                  <a:schemeClr val="bg1"/>
                </a:solidFill>
              </a:rPr>
              <a:t>ID 183867103 © </a:t>
            </a:r>
            <a:r>
              <a:rPr lang="en-US" sz="800" dirty="0" err="1">
                <a:solidFill>
                  <a:schemeClr val="bg1"/>
                </a:solidFill>
              </a:rPr>
              <a:t>Jozef</a:t>
            </a:r>
            <a:r>
              <a:rPr lang="en-US" sz="800" dirty="0">
                <a:solidFill>
                  <a:schemeClr val="bg1"/>
                </a:solidFill>
              </a:rPr>
              <a:t> </a:t>
            </a:r>
            <a:r>
              <a:rPr lang="en-US" sz="800" dirty="0" err="1">
                <a:solidFill>
                  <a:schemeClr val="bg1"/>
                </a:solidFill>
              </a:rPr>
              <a:t>Sedmak</a:t>
            </a:r>
            <a:r>
              <a:rPr lang="en-US" sz="800" dirty="0">
                <a:solidFill>
                  <a:schemeClr val="bg1"/>
                </a:solidFill>
              </a:rPr>
              <a:t> | Dreamstime.com</a:t>
            </a:r>
          </a:p>
        </p:txBody>
      </p:sp>
    </p:spTree>
    <p:extLst>
      <p:ext uri="{BB962C8B-B14F-4D97-AF65-F5344CB8AC3E}">
        <p14:creationId xmlns:p14="http://schemas.microsoft.com/office/powerpoint/2010/main" val="716515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hlinkClick r:id="rId3"/>
            <a:extLst>
              <a:ext uri="{FF2B5EF4-FFF2-40B4-BE49-F238E27FC236}">
                <a16:creationId xmlns:a16="http://schemas.microsoft.com/office/drawing/2014/main" id="{B88FF192-CA92-E169-16D6-EBD6B0D1C434}"/>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20" y="1282"/>
            <a:ext cx="12191980" cy="6856718"/>
          </a:xfrm>
          <a:prstGeom prst="rect">
            <a:avLst/>
          </a:prstGeom>
        </p:spPr>
      </p:pic>
      <p:sp>
        <p:nvSpPr>
          <p:cNvPr id="3" name="Title 1">
            <a:extLst>
              <a:ext uri="{FF2B5EF4-FFF2-40B4-BE49-F238E27FC236}">
                <a16:creationId xmlns:a16="http://schemas.microsoft.com/office/drawing/2014/main" id="{CAFE48A1-99CA-E3AE-755D-13F17F987326}"/>
              </a:ext>
            </a:extLst>
          </p:cNvPr>
          <p:cNvSpPr txBox="1">
            <a:spLocks/>
          </p:cNvSpPr>
          <p:nvPr/>
        </p:nvSpPr>
        <p:spPr>
          <a:xfrm>
            <a:off x="609600" y="620918"/>
            <a:ext cx="7215554" cy="3063240"/>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5400" dirty="0"/>
              <a:t>Tools that Jesus gives us in conflict situations.</a:t>
            </a:r>
          </a:p>
        </p:txBody>
      </p:sp>
      <p:sp>
        <p:nvSpPr>
          <p:cNvPr id="5" name="TextBox 4">
            <a:extLst>
              <a:ext uri="{FF2B5EF4-FFF2-40B4-BE49-F238E27FC236}">
                <a16:creationId xmlns:a16="http://schemas.microsoft.com/office/drawing/2014/main" id="{4F534BE5-5601-DCBB-1E20-79F0F57C045D}"/>
              </a:ext>
            </a:extLst>
          </p:cNvPr>
          <p:cNvSpPr txBox="1"/>
          <p:nvPr/>
        </p:nvSpPr>
        <p:spPr>
          <a:xfrm>
            <a:off x="9545053" y="6461670"/>
            <a:ext cx="2342147" cy="215444"/>
          </a:xfrm>
          <a:prstGeom prst="rect">
            <a:avLst/>
          </a:prstGeom>
          <a:noFill/>
        </p:spPr>
        <p:txBody>
          <a:bodyPr wrap="square">
            <a:spAutoFit/>
          </a:bodyPr>
          <a:lstStyle/>
          <a:p>
            <a:pPr algn="l"/>
            <a:r>
              <a:rPr lang="en-US" sz="800" b="0" i="0" dirty="0">
                <a:solidFill>
                  <a:schemeClr val="bg1"/>
                </a:solidFill>
                <a:effectLst/>
                <a:latin typeface="-apple-system"/>
              </a:rPr>
              <a:t>ID </a:t>
            </a:r>
            <a:r>
              <a:rPr lang="en-US" sz="800" b="0" i="0" u="none" strike="noStrike" dirty="0">
                <a:solidFill>
                  <a:schemeClr val="bg1"/>
                </a:solidFill>
                <a:effectLst/>
                <a:latin typeface="-apple-system"/>
                <a:hlinkClick r:id="rId5">
                  <a:extLst>
                    <a:ext uri="{A12FA001-AC4F-418D-AE19-62706E023703}">
                      <ahyp:hlinkClr xmlns:ahyp="http://schemas.microsoft.com/office/drawing/2018/hyperlinkcolor" val="tx"/>
                    </a:ext>
                  </a:extLst>
                </a:hlinkClick>
              </a:rPr>
              <a:t>103845523</a:t>
            </a:r>
            <a:r>
              <a:rPr lang="en-US" sz="800" b="0" i="0" u="none" strike="noStrike" dirty="0">
                <a:solidFill>
                  <a:schemeClr val="bg1"/>
                </a:solidFill>
                <a:effectLst/>
                <a:latin typeface="-apple-system"/>
              </a:rPr>
              <a:t> </a:t>
            </a:r>
            <a:r>
              <a:rPr lang="en-US" sz="800" b="0" i="0" dirty="0">
                <a:solidFill>
                  <a:schemeClr val="bg1"/>
                </a:solidFill>
                <a:effectLst/>
                <a:latin typeface="-apple-system"/>
              </a:rPr>
              <a:t>© </a:t>
            </a:r>
            <a:r>
              <a:rPr lang="en-US" sz="800" b="0" i="0" u="none" strike="noStrike" dirty="0">
                <a:solidFill>
                  <a:schemeClr val="bg1"/>
                </a:solidFill>
                <a:effectLst/>
                <a:latin typeface="-apple-system"/>
                <a:hlinkClick r:id="rId6">
                  <a:extLst>
                    <a:ext uri="{A12FA001-AC4F-418D-AE19-62706E023703}">
                      <ahyp:hlinkClr xmlns:ahyp="http://schemas.microsoft.com/office/drawing/2018/hyperlinkcolor" val="tx"/>
                    </a:ext>
                  </a:extLst>
                </a:hlinkClick>
              </a:rPr>
              <a:t>Shuang Wang</a:t>
            </a:r>
            <a:r>
              <a:rPr lang="en-US" sz="800" b="0" i="0" u="none" strike="noStrike" dirty="0">
                <a:solidFill>
                  <a:schemeClr val="bg1"/>
                </a:solidFill>
                <a:effectLst/>
                <a:latin typeface="-apple-system"/>
              </a:rPr>
              <a:t> </a:t>
            </a:r>
            <a:r>
              <a:rPr lang="en-US" sz="800" b="0" i="0" dirty="0">
                <a:solidFill>
                  <a:schemeClr val="bg1"/>
                </a:solidFill>
                <a:effectLst/>
                <a:latin typeface="-apple-system"/>
              </a:rPr>
              <a:t>| </a:t>
            </a:r>
            <a:r>
              <a:rPr lang="en-US" sz="800" b="0" i="0" u="none" strike="noStrike" dirty="0">
                <a:solidFill>
                  <a:schemeClr val="bg1"/>
                </a:solidFill>
                <a:effectLst/>
                <a:latin typeface="-apple-system"/>
                <a:hlinkClick r:id="rId7">
                  <a:extLst>
                    <a:ext uri="{A12FA001-AC4F-418D-AE19-62706E023703}">
                      <ahyp:hlinkClr xmlns:ahyp="http://schemas.microsoft.com/office/drawing/2018/hyperlinkcolor" val="tx"/>
                    </a:ext>
                  </a:extLst>
                </a:hlinkClick>
              </a:rPr>
              <a:t>Dreamstime.com</a:t>
            </a:r>
            <a:endParaRPr lang="en-US" sz="800" b="0" i="0" dirty="0">
              <a:solidFill>
                <a:schemeClr val="bg1"/>
              </a:solidFill>
              <a:effectLst/>
              <a:latin typeface="-apple-system"/>
            </a:endParaRPr>
          </a:p>
        </p:txBody>
      </p:sp>
    </p:spTree>
    <p:extLst>
      <p:ext uri="{BB962C8B-B14F-4D97-AF65-F5344CB8AC3E}">
        <p14:creationId xmlns:p14="http://schemas.microsoft.com/office/powerpoint/2010/main" val="60914731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2767</TotalTime>
  <Words>1609</Words>
  <Application>Microsoft Office PowerPoint</Application>
  <PresentationFormat>Widescreen</PresentationFormat>
  <Paragraphs>147</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-apple-system</vt:lpstr>
      <vt:lpstr>Aptos</vt:lpstr>
      <vt:lpstr>Aptos Display</vt:lpstr>
      <vt:lpstr>Arial</vt:lpstr>
      <vt:lpstr>Calibri</vt:lpstr>
      <vt:lpstr>Office Theme</vt:lpstr>
      <vt:lpstr>Conflict Resolution</vt:lpstr>
      <vt:lpstr>Conflict is deeply embedded in the human heart,                        in the entire                        History of Salvation...</vt:lpstr>
      <vt:lpstr>Saint Paul writes… What I do, I do not understand. For I do not do what I want, but I do what I hate...                                  Romans 7:15 </vt:lpstr>
      <vt:lpstr>Endless series of conflicts between God and the Evil Spirit</vt:lpstr>
      <vt:lpstr>In every community,                     a healthy community, there is a difference of opinions, which results in conflict, confrontation, and a fight for the dominance of opinions and views.</vt:lpstr>
      <vt:lpstr>PowerPoint Presentation</vt:lpstr>
      <vt:lpstr>The Gospel is the never-ending conflict of Jesus with the Pharisees</vt:lpstr>
      <vt:lpstr>Saint Francis is a symbol of peace and forgiveness,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Gospel of John: Chapter 8:1-11</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Maher, Layna (JUSTICECENTER)</dc:creator>
  <cp:lastModifiedBy>Maher, Layna (JUSTICECENTER)</cp:lastModifiedBy>
  <cp:revision>29</cp:revision>
  <dcterms:created xsi:type="dcterms:W3CDTF">2024-09-15T14:21:44Z</dcterms:created>
  <dcterms:modified xsi:type="dcterms:W3CDTF">2024-09-21T23:01:45Z</dcterms:modified>
</cp:coreProperties>
</file>