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77" r:id="rId2"/>
    <p:sldId id="309" r:id="rId3"/>
    <p:sldId id="322" r:id="rId4"/>
    <p:sldId id="310" r:id="rId5"/>
    <p:sldId id="311" r:id="rId6"/>
    <p:sldId id="328" r:id="rId7"/>
    <p:sldId id="315" r:id="rId8"/>
    <p:sldId id="316" r:id="rId9"/>
    <p:sldId id="299" r:id="rId10"/>
    <p:sldId id="300" r:id="rId11"/>
    <p:sldId id="301" r:id="rId12"/>
    <p:sldId id="329" r:id="rId13"/>
    <p:sldId id="323" r:id="rId14"/>
    <p:sldId id="324" r:id="rId15"/>
    <p:sldId id="331" r:id="rId16"/>
    <p:sldId id="332" r:id="rId17"/>
    <p:sldId id="336" r:id="rId18"/>
    <p:sldId id="333" r:id="rId19"/>
    <p:sldId id="334" r:id="rId20"/>
    <p:sldId id="308" r:id="rId21"/>
    <p:sldId id="317" r:id="rId22"/>
    <p:sldId id="318" r:id="rId23"/>
    <p:sldId id="319" r:id="rId24"/>
    <p:sldId id="320" r:id="rId25"/>
    <p:sldId id="327" r:id="rId26"/>
    <p:sldId id="326" r:id="rId27"/>
    <p:sldId id="32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72"/>
    <p:restoredTop sz="86377"/>
  </p:normalViewPr>
  <p:slideViewPr>
    <p:cSldViewPr snapToGrid="0" snapToObjects="1">
      <p:cViewPr varScale="1">
        <p:scale>
          <a:sx n="102" d="100"/>
          <a:sy n="102" d="100"/>
        </p:scale>
        <p:origin x="1256" y="192"/>
      </p:cViewPr>
      <p:guideLst/>
    </p:cSldViewPr>
  </p:slideViewPr>
  <p:outlineViewPr>
    <p:cViewPr>
      <p:scale>
        <a:sx n="33" d="100"/>
        <a:sy n="33" d="100"/>
      </p:scale>
      <p:origin x="0" y="-1293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3A2496-69CB-7646-A532-D58D4D36C112}" type="datetimeFigureOut">
              <a:rPr lang="en-US" smtClean="0"/>
              <a:t>2/19/20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820B2-A669-7744-B453-FEC25A5E354E}" type="slidenum">
              <a:rPr lang="en-US" smtClean="0"/>
              <a:t>‹#›</a:t>
            </a:fld>
            <a:endParaRPr lang="en-US" dirty="0"/>
          </a:p>
        </p:txBody>
      </p:sp>
    </p:spTree>
    <p:extLst>
      <p:ext uri="{BB962C8B-B14F-4D97-AF65-F5344CB8AC3E}">
        <p14:creationId xmlns:p14="http://schemas.microsoft.com/office/powerpoint/2010/main" val="178708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eriod"/>
            </a:pPr>
            <a:endParaRPr lang="en-US" sz="2400" b="1" dirty="0">
              <a:solidFill>
                <a:srgbClr val="C00000"/>
              </a:solidFill>
            </a:endParaRPr>
          </a:p>
          <a:p>
            <a:pPr marL="457200" indent="-457200">
              <a:buAutoNum type="arabicPeriod"/>
            </a:pPr>
            <a:r>
              <a:rPr lang="en-US" sz="2400" b="1" dirty="0">
                <a:solidFill>
                  <a:srgbClr val="C00000"/>
                </a:solidFill>
              </a:rPr>
              <a:t>Definition of Franciscan Prayer </a:t>
            </a:r>
          </a:p>
          <a:p>
            <a:pPr marL="457200" indent="-457200">
              <a:buAutoNum type="arabicPeriod"/>
            </a:pPr>
            <a:r>
              <a:rPr lang="en-US" sz="2400" b="1" dirty="0">
                <a:solidFill>
                  <a:srgbClr val="C00000"/>
                </a:solidFill>
              </a:rPr>
              <a:t>Explain Pictures </a:t>
            </a:r>
            <a:r>
              <a:rPr lang="en-US" sz="2400" b="1" dirty="0">
                <a:solidFill>
                  <a:srgbClr val="C00000"/>
                </a:solidFill>
                <a:sym typeface="Wingdings" pitchFamily="2" charset="2"/>
              </a:rPr>
              <a:t></a:t>
            </a:r>
            <a:r>
              <a:rPr lang="en-US" sz="2400" b="1" dirty="0">
                <a:solidFill>
                  <a:srgbClr val="C00000"/>
                </a:solidFill>
              </a:rPr>
              <a:t>Trinity Prologue to Gospel of John and Francis fascination with the incarnation</a:t>
            </a:r>
            <a:endParaRPr lang="en-US" sz="2400" b="1" dirty="0">
              <a:solidFill>
                <a:srgbClr val="00B0F0"/>
              </a:solidFill>
            </a:endParaRPr>
          </a:p>
          <a:p>
            <a:pPr lvl="1"/>
            <a:r>
              <a:rPr lang="en-US" sz="2400" b="1" dirty="0">
                <a:solidFill>
                  <a:srgbClr val="00B0F0"/>
                </a:solidFill>
              </a:rPr>
              <a:t>HUMILITY AND POVERTY OF THE INCARNATION</a:t>
            </a:r>
            <a:endParaRPr lang="en-US" sz="2400" b="1"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a:t>
            </a:fld>
            <a:endParaRPr lang="en-US" dirty="0"/>
          </a:p>
        </p:txBody>
      </p:sp>
    </p:spTree>
    <p:extLst>
      <p:ext uri="{BB962C8B-B14F-4D97-AF65-F5344CB8AC3E}">
        <p14:creationId xmlns:p14="http://schemas.microsoft.com/office/powerpoint/2010/main" val="3803764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10</a:t>
            </a:fld>
            <a:endParaRPr lang="en-US" dirty="0"/>
          </a:p>
        </p:txBody>
      </p:sp>
    </p:spTree>
    <p:extLst>
      <p:ext uri="{BB962C8B-B14F-4D97-AF65-F5344CB8AC3E}">
        <p14:creationId xmlns:p14="http://schemas.microsoft.com/office/powerpoint/2010/main" val="201830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11</a:t>
            </a:fld>
            <a:endParaRPr lang="en-US" dirty="0"/>
          </a:p>
        </p:txBody>
      </p:sp>
    </p:spTree>
    <p:extLst>
      <p:ext uri="{BB962C8B-B14F-4D97-AF65-F5344CB8AC3E}">
        <p14:creationId xmlns:p14="http://schemas.microsoft.com/office/powerpoint/2010/main" val="2506619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12</a:t>
            </a:fld>
            <a:endParaRPr lang="en-US" dirty="0"/>
          </a:p>
        </p:txBody>
      </p:sp>
    </p:spTree>
    <p:extLst>
      <p:ext uri="{BB962C8B-B14F-4D97-AF65-F5344CB8AC3E}">
        <p14:creationId xmlns:p14="http://schemas.microsoft.com/office/powerpoint/2010/main" val="1945236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 is the Hero</a:t>
            </a:r>
          </a:p>
          <a:p>
            <a:r>
              <a:rPr lang="en-US" dirty="0"/>
              <a:t>The Mission is entrusted to Christ</a:t>
            </a:r>
          </a:p>
          <a:p>
            <a:r>
              <a:rPr lang="en-US" dirty="0"/>
              <a:t>Enemies confront Christ</a:t>
            </a:r>
          </a:p>
          <a:p>
            <a:r>
              <a:rPr lang="en-US" dirty="0"/>
              <a:t>The Hero, Christ, is victorious</a:t>
            </a:r>
          </a:p>
        </p:txBody>
      </p:sp>
      <p:sp>
        <p:nvSpPr>
          <p:cNvPr id="4" name="Slide Number Placeholder 3"/>
          <p:cNvSpPr>
            <a:spLocks noGrp="1"/>
          </p:cNvSpPr>
          <p:nvPr>
            <p:ph type="sldNum" sz="quarter" idx="5"/>
          </p:nvPr>
        </p:nvSpPr>
        <p:spPr/>
        <p:txBody>
          <a:bodyPr/>
          <a:lstStyle/>
          <a:p>
            <a:fld id="{A2D820B2-A669-7744-B453-FEC25A5E354E}" type="slidenum">
              <a:rPr lang="en-US" smtClean="0"/>
              <a:t>13</a:t>
            </a:fld>
            <a:endParaRPr lang="en-US" dirty="0"/>
          </a:p>
        </p:txBody>
      </p:sp>
    </p:spTree>
    <p:extLst>
      <p:ext uri="{BB962C8B-B14F-4D97-AF65-F5344CB8AC3E}">
        <p14:creationId xmlns:p14="http://schemas.microsoft.com/office/powerpoint/2010/main" val="2102735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DEFINITION OF GESTE: noun archaic. a notable deed or exploit. a tale of adventure or romance. </a:t>
            </a:r>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14</a:t>
            </a:fld>
            <a:endParaRPr lang="en-US" dirty="0"/>
          </a:p>
        </p:txBody>
      </p:sp>
    </p:spTree>
    <p:extLst>
      <p:ext uri="{BB962C8B-B14F-4D97-AF65-F5344CB8AC3E}">
        <p14:creationId xmlns:p14="http://schemas.microsoft.com/office/powerpoint/2010/main" val="2519780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15</a:t>
            </a:fld>
            <a:endParaRPr lang="en-US" dirty="0"/>
          </a:p>
        </p:txBody>
      </p:sp>
    </p:spTree>
    <p:extLst>
      <p:ext uri="{BB962C8B-B14F-4D97-AF65-F5344CB8AC3E}">
        <p14:creationId xmlns:p14="http://schemas.microsoft.com/office/powerpoint/2010/main" val="4175043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16</a:t>
            </a:fld>
            <a:endParaRPr lang="en-US" dirty="0"/>
          </a:p>
        </p:txBody>
      </p:sp>
    </p:spTree>
    <p:extLst>
      <p:ext uri="{BB962C8B-B14F-4D97-AF65-F5344CB8AC3E}">
        <p14:creationId xmlns:p14="http://schemas.microsoft.com/office/powerpoint/2010/main" val="1218299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17</a:t>
            </a:fld>
            <a:endParaRPr lang="en-US" dirty="0"/>
          </a:p>
        </p:txBody>
      </p:sp>
    </p:spTree>
    <p:extLst>
      <p:ext uri="{BB962C8B-B14F-4D97-AF65-F5344CB8AC3E}">
        <p14:creationId xmlns:p14="http://schemas.microsoft.com/office/powerpoint/2010/main" val="216497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DEFINITION OF GESTE: noun archaic. a notable deed or exploit. a tale of adventure or romance. </a:t>
            </a:r>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18</a:t>
            </a:fld>
            <a:endParaRPr lang="en-US" dirty="0"/>
          </a:p>
        </p:txBody>
      </p:sp>
    </p:spTree>
    <p:extLst>
      <p:ext uri="{BB962C8B-B14F-4D97-AF65-F5344CB8AC3E}">
        <p14:creationId xmlns:p14="http://schemas.microsoft.com/office/powerpoint/2010/main" val="2718755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DEFINITION OF GESTE: noun archaic. a notable deed or exploit. a tale of adventure or romance. </a:t>
            </a:r>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19</a:t>
            </a:fld>
            <a:endParaRPr lang="en-US" dirty="0"/>
          </a:p>
        </p:txBody>
      </p:sp>
    </p:spTree>
    <p:extLst>
      <p:ext uri="{BB962C8B-B14F-4D97-AF65-F5344CB8AC3E}">
        <p14:creationId xmlns:p14="http://schemas.microsoft.com/office/powerpoint/2010/main" val="1916524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a:t>
            </a:fld>
            <a:endParaRPr lang="en-US" dirty="0"/>
          </a:p>
        </p:txBody>
      </p:sp>
    </p:spTree>
    <p:extLst>
      <p:ext uri="{BB962C8B-B14F-4D97-AF65-F5344CB8AC3E}">
        <p14:creationId xmlns:p14="http://schemas.microsoft.com/office/powerpoint/2010/main" val="456632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20</a:t>
            </a:fld>
            <a:endParaRPr lang="en-US" dirty="0"/>
          </a:p>
        </p:txBody>
      </p:sp>
    </p:spTree>
    <p:extLst>
      <p:ext uri="{BB962C8B-B14F-4D97-AF65-F5344CB8AC3E}">
        <p14:creationId xmlns:p14="http://schemas.microsoft.com/office/powerpoint/2010/main" val="342502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21</a:t>
            </a:fld>
            <a:endParaRPr lang="en-US" dirty="0"/>
          </a:p>
        </p:txBody>
      </p:sp>
    </p:spTree>
    <p:extLst>
      <p:ext uri="{BB962C8B-B14F-4D97-AF65-F5344CB8AC3E}">
        <p14:creationId xmlns:p14="http://schemas.microsoft.com/office/powerpoint/2010/main" val="4174706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22</a:t>
            </a:fld>
            <a:endParaRPr lang="en-US" dirty="0"/>
          </a:p>
        </p:txBody>
      </p:sp>
    </p:spTree>
    <p:extLst>
      <p:ext uri="{BB962C8B-B14F-4D97-AF65-F5344CB8AC3E}">
        <p14:creationId xmlns:p14="http://schemas.microsoft.com/office/powerpoint/2010/main" val="3580337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solidFill>
                  <a:srgbClr val="C00000"/>
                </a:solidFill>
              </a:rPr>
              <a:t>Added after his original composition </a:t>
            </a:r>
            <a:r>
              <a:rPr lang="en-US" sz="1200" b="1" dirty="0">
                <a:solidFill>
                  <a:srgbClr val="C00000"/>
                </a:solidFill>
                <a:sym typeface="Wingdings" pitchFamily="2" charset="2"/>
              </a:rPr>
              <a:t>because of</a:t>
            </a:r>
          </a:p>
          <a:p>
            <a:pPr marL="457200" indent="-457200">
              <a:buAutoNum type="arabicPeriod"/>
            </a:pPr>
            <a:r>
              <a:rPr lang="en-US" sz="1200" b="1" dirty="0">
                <a:solidFill>
                  <a:srgbClr val="C00000"/>
                </a:solidFill>
                <a:sym typeface="Wingdings" pitchFamily="2" charset="2"/>
              </a:rPr>
              <a:t>Bitter feud between the bishop and mayor of Assisi</a:t>
            </a:r>
          </a:p>
          <a:p>
            <a:pPr marL="457200" indent="-457200">
              <a:buAutoNum type="arabicPeriod"/>
            </a:pPr>
            <a:r>
              <a:rPr lang="en-US" sz="1200" b="1" dirty="0">
                <a:solidFill>
                  <a:srgbClr val="C00000"/>
                </a:solidFill>
                <a:sym typeface="Wingdings" pitchFamily="2" charset="2"/>
              </a:rPr>
              <a:t>Francis ordered the Canticle be sung by 2 friars at a meeting of the bishop, the mayor and other citizens of Assisi</a:t>
            </a:r>
          </a:p>
          <a:p>
            <a:pPr marL="457200" indent="-457200">
              <a:buAutoNum type="arabicPeriod"/>
            </a:pPr>
            <a:r>
              <a:rPr lang="en-US" sz="1200" b="1" dirty="0">
                <a:solidFill>
                  <a:srgbClr val="C00000"/>
                </a:solidFill>
                <a:sym typeface="Wingdings" pitchFamily="2" charset="2"/>
              </a:rPr>
              <a:t>Outcome 2 men set aside differences and peace restored</a:t>
            </a:r>
            <a:endParaRPr lang="en-US" sz="1200" b="1" dirty="0">
              <a:solidFill>
                <a:srgbClr val="C00000"/>
              </a:solidFill>
            </a:endParaRPr>
          </a:p>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23</a:t>
            </a:fld>
            <a:endParaRPr lang="en-US" dirty="0"/>
          </a:p>
        </p:txBody>
      </p:sp>
    </p:spTree>
    <p:extLst>
      <p:ext uri="{BB962C8B-B14F-4D97-AF65-F5344CB8AC3E}">
        <p14:creationId xmlns:p14="http://schemas.microsoft.com/office/powerpoint/2010/main" val="16163052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24</a:t>
            </a:fld>
            <a:endParaRPr lang="en-US" dirty="0"/>
          </a:p>
        </p:txBody>
      </p:sp>
    </p:spTree>
    <p:extLst>
      <p:ext uri="{BB962C8B-B14F-4D97-AF65-F5344CB8AC3E}">
        <p14:creationId xmlns:p14="http://schemas.microsoft.com/office/powerpoint/2010/main" val="2523852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25</a:t>
            </a:fld>
            <a:endParaRPr lang="en-US" dirty="0"/>
          </a:p>
        </p:txBody>
      </p:sp>
    </p:spTree>
    <p:extLst>
      <p:ext uri="{BB962C8B-B14F-4D97-AF65-F5344CB8AC3E}">
        <p14:creationId xmlns:p14="http://schemas.microsoft.com/office/powerpoint/2010/main" val="4245383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26</a:t>
            </a:fld>
            <a:endParaRPr lang="en-US" dirty="0"/>
          </a:p>
        </p:txBody>
      </p:sp>
    </p:spTree>
    <p:extLst>
      <p:ext uri="{BB962C8B-B14F-4D97-AF65-F5344CB8AC3E}">
        <p14:creationId xmlns:p14="http://schemas.microsoft.com/office/powerpoint/2010/main" val="3267502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27</a:t>
            </a:fld>
            <a:endParaRPr lang="en-US" dirty="0"/>
          </a:p>
        </p:txBody>
      </p:sp>
    </p:spTree>
    <p:extLst>
      <p:ext uri="{BB962C8B-B14F-4D97-AF65-F5344CB8AC3E}">
        <p14:creationId xmlns:p14="http://schemas.microsoft.com/office/powerpoint/2010/main" val="2124147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 Margaret of Cortona</a:t>
            </a:r>
          </a:p>
          <a:p>
            <a:r>
              <a:rPr lang="en-US" dirty="0"/>
              <a:t>St. Louis of France</a:t>
            </a:r>
          </a:p>
          <a:p>
            <a:r>
              <a:rPr lang="en-US" dirty="0"/>
              <a:t>St. Elizabeth of Hungary</a:t>
            </a:r>
          </a:p>
        </p:txBody>
      </p:sp>
      <p:sp>
        <p:nvSpPr>
          <p:cNvPr id="4" name="Slide Number Placeholder 3"/>
          <p:cNvSpPr>
            <a:spLocks noGrp="1"/>
          </p:cNvSpPr>
          <p:nvPr>
            <p:ph type="sldNum" sz="quarter" idx="5"/>
          </p:nvPr>
        </p:nvSpPr>
        <p:spPr/>
        <p:txBody>
          <a:bodyPr/>
          <a:lstStyle/>
          <a:p>
            <a:fld id="{A2D820B2-A669-7744-B453-FEC25A5E354E}" type="slidenum">
              <a:rPr lang="en-US" smtClean="0"/>
              <a:t>3</a:t>
            </a:fld>
            <a:endParaRPr lang="en-US" dirty="0"/>
          </a:p>
        </p:txBody>
      </p:sp>
    </p:spTree>
    <p:extLst>
      <p:ext uri="{BB962C8B-B14F-4D97-AF65-F5344CB8AC3E}">
        <p14:creationId xmlns:p14="http://schemas.microsoft.com/office/powerpoint/2010/main" val="4292852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Explanation for Slide</a:t>
            </a:r>
          </a:p>
          <a:p>
            <a:pPr marL="228600" indent="-228600">
              <a:buAutoNum type="arabicPeriod"/>
            </a:pPr>
            <a:r>
              <a:rPr lang="en-US" dirty="0"/>
              <a:t>Discus Articles 8 and 5 of the OFS Rule</a:t>
            </a:r>
          </a:p>
          <a:p>
            <a:pPr marL="228600" indent="-228600">
              <a:buAutoNum type="arabicPeriod"/>
            </a:pPr>
            <a:r>
              <a:rPr lang="en-US" dirty="0"/>
              <a:t>Rule Article 8</a:t>
            </a:r>
          </a:p>
          <a:p>
            <a:pPr marL="228600" indent="-228600">
              <a:buAutoNum type="arabicPeriod"/>
            </a:pPr>
            <a:r>
              <a:rPr lang="en-US" dirty="0"/>
              <a:t>Rule Article 4b</a:t>
            </a:r>
          </a:p>
          <a:p>
            <a:pPr marL="228600" indent="-228600">
              <a:buAutoNum type="arabicPeriod"/>
            </a:pPr>
            <a:r>
              <a:rPr lang="en-US" dirty="0"/>
              <a:t>Francis prayed with the Gospels – Rule Article 4c</a:t>
            </a:r>
          </a:p>
        </p:txBody>
      </p:sp>
      <p:sp>
        <p:nvSpPr>
          <p:cNvPr id="4" name="Slide Number Placeholder 3"/>
          <p:cNvSpPr>
            <a:spLocks noGrp="1"/>
          </p:cNvSpPr>
          <p:nvPr>
            <p:ph type="sldNum" sz="quarter" idx="5"/>
          </p:nvPr>
        </p:nvSpPr>
        <p:spPr/>
        <p:txBody>
          <a:bodyPr/>
          <a:lstStyle/>
          <a:p>
            <a:fld id="{A2D820B2-A669-7744-B453-FEC25A5E354E}" type="slidenum">
              <a:rPr lang="en-US" smtClean="0"/>
              <a:t>4</a:t>
            </a:fld>
            <a:endParaRPr lang="en-US" dirty="0"/>
          </a:p>
        </p:txBody>
      </p:sp>
    </p:spTree>
    <p:extLst>
      <p:ext uri="{BB962C8B-B14F-4D97-AF65-F5344CB8AC3E}">
        <p14:creationId xmlns:p14="http://schemas.microsoft.com/office/powerpoint/2010/main" val="179532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5</a:t>
            </a:fld>
            <a:endParaRPr lang="en-US" dirty="0"/>
          </a:p>
        </p:txBody>
      </p:sp>
    </p:spTree>
    <p:extLst>
      <p:ext uri="{BB962C8B-B14F-4D97-AF65-F5344CB8AC3E}">
        <p14:creationId xmlns:p14="http://schemas.microsoft.com/office/powerpoint/2010/main" val="1717263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Office of the Passion  and Canticle of the Creatures will be covered later on in presentation.</a:t>
            </a:r>
          </a:p>
        </p:txBody>
      </p:sp>
      <p:sp>
        <p:nvSpPr>
          <p:cNvPr id="4" name="Slide Number Placeholder 3"/>
          <p:cNvSpPr>
            <a:spLocks noGrp="1"/>
          </p:cNvSpPr>
          <p:nvPr>
            <p:ph type="sldNum" sz="quarter" idx="5"/>
          </p:nvPr>
        </p:nvSpPr>
        <p:spPr/>
        <p:txBody>
          <a:bodyPr/>
          <a:lstStyle/>
          <a:p>
            <a:fld id="{A2D820B2-A669-7744-B453-FEC25A5E354E}" type="slidenum">
              <a:rPr lang="en-US" smtClean="0"/>
              <a:t>6</a:t>
            </a:fld>
            <a:endParaRPr lang="en-US" dirty="0"/>
          </a:p>
        </p:txBody>
      </p:sp>
    </p:spTree>
    <p:extLst>
      <p:ext uri="{BB962C8B-B14F-4D97-AF65-F5344CB8AC3E}">
        <p14:creationId xmlns:p14="http://schemas.microsoft.com/office/powerpoint/2010/main" val="163816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St. Francis’ prayer of PETITION is one of only two prayers asking for something.  All his other prayers are in praise, adoration gratitude and thanksgiving.</a:t>
            </a:r>
          </a:p>
        </p:txBody>
      </p:sp>
      <p:sp>
        <p:nvSpPr>
          <p:cNvPr id="4" name="Slide Number Placeholder 3"/>
          <p:cNvSpPr>
            <a:spLocks noGrp="1"/>
          </p:cNvSpPr>
          <p:nvPr>
            <p:ph type="sldNum" sz="quarter" idx="5"/>
          </p:nvPr>
        </p:nvSpPr>
        <p:spPr/>
        <p:txBody>
          <a:bodyPr/>
          <a:lstStyle/>
          <a:p>
            <a:fld id="{A2D820B2-A669-7744-B453-FEC25A5E354E}" type="slidenum">
              <a:rPr lang="en-US" smtClean="0"/>
              <a:t>7</a:t>
            </a:fld>
            <a:endParaRPr lang="en-US" dirty="0"/>
          </a:p>
        </p:txBody>
      </p:sp>
    </p:spTree>
    <p:extLst>
      <p:ext uri="{BB962C8B-B14F-4D97-AF65-F5344CB8AC3E}">
        <p14:creationId xmlns:p14="http://schemas.microsoft.com/office/powerpoint/2010/main" val="1793110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820B2-A669-7744-B453-FEC25A5E354E}" type="slidenum">
              <a:rPr lang="en-US" smtClean="0"/>
              <a:t>8</a:t>
            </a:fld>
            <a:endParaRPr lang="en-US" dirty="0"/>
          </a:p>
        </p:txBody>
      </p:sp>
    </p:spTree>
    <p:extLst>
      <p:ext uri="{BB962C8B-B14F-4D97-AF65-F5344CB8AC3E}">
        <p14:creationId xmlns:p14="http://schemas.microsoft.com/office/powerpoint/2010/main" val="139098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introductory information.</a:t>
            </a:r>
          </a:p>
          <a:p>
            <a:r>
              <a:rPr lang="en-US" dirty="0"/>
              <a:t>One needs to become familiar with and pray the component parts.</a:t>
            </a:r>
          </a:p>
        </p:txBody>
      </p:sp>
      <p:sp>
        <p:nvSpPr>
          <p:cNvPr id="4" name="Slide Number Placeholder 3"/>
          <p:cNvSpPr>
            <a:spLocks noGrp="1"/>
          </p:cNvSpPr>
          <p:nvPr>
            <p:ph type="sldNum" sz="quarter" idx="5"/>
          </p:nvPr>
        </p:nvSpPr>
        <p:spPr/>
        <p:txBody>
          <a:bodyPr/>
          <a:lstStyle/>
          <a:p>
            <a:fld id="{A2D820B2-A669-7744-B453-FEC25A5E354E}" type="slidenum">
              <a:rPr lang="en-US" smtClean="0"/>
              <a:t>9</a:t>
            </a:fld>
            <a:endParaRPr lang="en-US" dirty="0"/>
          </a:p>
        </p:txBody>
      </p:sp>
    </p:spTree>
    <p:extLst>
      <p:ext uri="{BB962C8B-B14F-4D97-AF65-F5344CB8AC3E}">
        <p14:creationId xmlns:p14="http://schemas.microsoft.com/office/powerpoint/2010/main" val="23702208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a:pPr/>
              <a:t>2/19/20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3A1CC3-2375-41D4-9E03-427CAF2A4C1A}" type="datetimeFigureOut">
              <a:rPr lang="en-US"/>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FF16868-8199-4C2C-A5B1-63AEE139F88E}" type="datetimeFigureOut">
              <a:rPr lang="en-US"/>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AD9FF7F-6988-44CC-821B-644E70CD2F73}" type="datetimeFigureOut">
              <a:rPr lang="en-US"/>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12C299-16B2-4475-990D-751901EACC14}" type="datetimeFigureOut">
              <a:rPr lang="en-US"/>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a:t>2/19/20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a:t>2/19/20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34E6425-0181-43F2-84FC-787E803FD2F8}" type="datetimeFigureOut">
              <a:rPr lang="en-US"/>
              <a:t>2/19/20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a:t>2/19/20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a:t>2/19/20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a:t>2/19/20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6E86A4C-8E40-4F87-A4F0-01A0687C5742}" type="datetimeFigureOut">
              <a:rPr lang="en-US"/>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5E72C73-2D91-4E12-BA25-F0AA0C03599B}" type="datetimeFigureOut">
              <a:rPr lang="en-US"/>
              <a:t>2/19/20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a:t>2/19/20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1084217" y="561703"/>
            <a:ext cx="9640389" cy="1240971"/>
          </a:xfrm>
        </p:spPr>
        <p:txBody>
          <a:bodyPr/>
          <a:lstStyle/>
          <a:p>
            <a:pPr algn="ctr"/>
            <a:r>
              <a:rPr lang="en-US" b="1" dirty="0"/>
              <a:t>FRANCISCAN PRAYER</a:t>
            </a:r>
            <a:br>
              <a:rPr lang="en-US" b="1" dirty="0"/>
            </a:br>
            <a:r>
              <a:rPr lang="en-US" b="1" dirty="0"/>
              <a:t>Trinitarian with a focus on the Incarnation</a:t>
            </a:r>
          </a:p>
        </p:txBody>
      </p:sp>
      <p:pic>
        <p:nvPicPr>
          <p:cNvPr id="7" name="Picture 6">
            <a:extLst>
              <a:ext uri="{FF2B5EF4-FFF2-40B4-BE49-F238E27FC236}">
                <a16:creationId xmlns:a16="http://schemas.microsoft.com/office/drawing/2014/main" id="{BCFAAE7B-2663-9242-A56E-A5480B487DBD}"/>
              </a:ext>
            </a:extLst>
          </p:cNvPr>
          <p:cNvPicPr>
            <a:picLocks noChangeAspect="1"/>
          </p:cNvPicPr>
          <p:nvPr/>
        </p:nvPicPr>
        <p:blipFill>
          <a:blip r:embed="rId3"/>
          <a:stretch>
            <a:fillRect/>
          </a:stretch>
        </p:blipFill>
        <p:spPr>
          <a:xfrm>
            <a:off x="7795201" y="2586446"/>
            <a:ext cx="3723502" cy="3657600"/>
          </a:xfrm>
          <a:prstGeom prst="rect">
            <a:avLst/>
          </a:prstGeom>
        </p:spPr>
      </p:pic>
      <p:pic>
        <p:nvPicPr>
          <p:cNvPr id="4" name="Picture 3">
            <a:extLst>
              <a:ext uri="{FF2B5EF4-FFF2-40B4-BE49-F238E27FC236}">
                <a16:creationId xmlns:a16="http://schemas.microsoft.com/office/drawing/2014/main" id="{1633427C-B7EB-4D49-8923-EE853CD386DB}"/>
              </a:ext>
            </a:extLst>
          </p:cNvPr>
          <p:cNvPicPr>
            <a:picLocks noChangeAspect="1"/>
          </p:cNvPicPr>
          <p:nvPr/>
        </p:nvPicPr>
        <p:blipFill>
          <a:blip r:embed="rId4"/>
          <a:stretch>
            <a:fillRect/>
          </a:stretch>
        </p:blipFill>
        <p:spPr>
          <a:xfrm>
            <a:off x="466548" y="2586446"/>
            <a:ext cx="6053960" cy="3657600"/>
          </a:xfrm>
          <a:prstGeom prst="rect">
            <a:avLst/>
          </a:prstGeom>
        </p:spPr>
      </p:pic>
    </p:spTree>
    <p:extLst>
      <p:ext uri="{BB962C8B-B14F-4D97-AF65-F5344CB8AC3E}">
        <p14:creationId xmlns:p14="http://schemas.microsoft.com/office/powerpoint/2010/main" val="389183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154954" y="866898"/>
            <a:ext cx="8761413" cy="813733"/>
          </a:xfrm>
          <a:solidFill>
            <a:schemeClr val="accent2"/>
          </a:solidFill>
        </p:spPr>
        <p:txBody>
          <a:bodyPr/>
          <a:lstStyle/>
          <a:p>
            <a:pPr algn="ctr"/>
            <a:br>
              <a:rPr lang="en-US" b="1" dirty="0"/>
            </a:br>
            <a:r>
              <a:rPr lang="en-US" b="1" dirty="0"/>
              <a:t>COMPONENTS</a:t>
            </a:r>
            <a:br>
              <a:rPr lang="en-US" b="1" dirty="0"/>
            </a:br>
            <a:endParaRPr lang="en-US"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1154954" y="2391508"/>
            <a:ext cx="9972225" cy="4009292"/>
          </a:xfrm>
        </p:spPr>
        <p:txBody>
          <a:bodyPr>
            <a:noAutofit/>
          </a:bodyPr>
          <a:lstStyle/>
          <a:p>
            <a:endParaRPr lang="en-US" sz="3000" b="1" dirty="0"/>
          </a:p>
          <a:p>
            <a:pPr marL="514350" indent="-514350">
              <a:buFont typeface="+mj-lt"/>
              <a:buAutoNum type="arabicPeriod"/>
            </a:pPr>
            <a:r>
              <a:rPr lang="en-US" sz="3000" b="1" dirty="0"/>
              <a:t>Francis began his office with the Our Father.</a:t>
            </a:r>
          </a:p>
          <a:p>
            <a:pPr marL="514350" indent="-514350">
              <a:buFont typeface="+mj-lt"/>
              <a:buAutoNum type="arabicPeriod"/>
            </a:pPr>
            <a:r>
              <a:rPr lang="en-US" sz="3000" b="1" dirty="0"/>
              <a:t>Followed by </a:t>
            </a:r>
            <a:r>
              <a:rPr lang="en-US" sz="3000" b="1" i="1" dirty="0"/>
              <a:t>Glory be, …</a:t>
            </a:r>
            <a:r>
              <a:rPr lang="en-US" sz="3000" b="1" dirty="0"/>
              <a:t>.</a:t>
            </a:r>
          </a:p>
          <a:p>
            <a:pPr marL="514350" indent="-514350">
              <a:buFont typeface="+mj-lt"/>
              <a:buAutoNum type="arabicPeriod"/>
            </a:pPr>
            <a:r>
              <a:rPr lang="en-US" sz="3000" b="1" dirty="0"/>
              <a:t>After the </a:t>
            </a:r>
            <a:r>
              <a:rPr lang="en-US" sz="3000" b="1" i="1" dirty="0"/>
              <a:t>Our Father and Gloria, Francis</a:t>
            </a:r>
            <a:r>
              <a:rPr lang="en-US" sz="3000" b="1" dirty="0"/>
              <a:t> prayed his original prayer, </a:t>
            </a:r>
            <a:r>
              <a:rPr lang="en-US" sz="3000" b="1" i="1" dirty="0"/>
              <a:t>The Praises to be Said at All Hours</a:t>
            </a:r>
            <a:r>
              <a:rPr lang="en-US" sz="3000" b="1" dirty="0"/>
              <a:t>.</a:t>
            </a:r>
          </a:p>
          <a:p>
            <a:pPr marL="514350" indent="-514350">
              <a:buFont typeface="+mj-lt"/>
              <a:buAutoNum type="arabicPeriod"/>
            </a:pPr>
            <a:r>
              <a:rPr lang="en-US" sz="3000" b="1" dirty="0"/>
              <a:t>Followed by his antiphon honoring the Blessed Virgin Mary.      				</a:t>
            </a:r>
            <a:endParaRPr lang="en-US" sz="3000" b="1" i="1" dirty="0"/>
          </a:p>
        </p:txBody>
      </p:sp>
    </p:spTree>
    <p:extLst>
      <p:ext uri="{BB962C8B-B14F-4D97-AF65-F5344CB8AC3E}">
        <p14:creationId xmlns:p14="http://schemas.microsoft.com/office/powerpoint/2010/main" val="2499578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154954" y="866898"/>
            <a:ext cx="8761413" cy="813733"/>
          </a:xfrm>
          <a:solidFill>
            <a:schemeClr val="accent2"/>
          </a:solidFill>
        </p:spPr>
        <p:txBody>
          <a:bodyPr/>
          <a:lstStyle/>
          <a:p>
            <a:pPr algn="ctr"/>
            <a:br>
              <a:rPr lang="en-US" b="1" dirty="0"/>
            </a:br>
            <a:r>
              <a:rPr lang="en-US" b="1" dirty="0"/>
              <a:t>COMPONENTS</a:t>
            </a:r>
            <a:br>
              <a:rPr lang="en-US" b="1" dirty="0"/>
            </a:br>
            <a:endParaRPr lang="en-US"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1854926" y="2603500"/>
            <a:ext cx="8856618" cy="3797300"/>
          </a:xfrm>
        </p:spPr>
        <p:txBody>
          <a:bodyPr>
            <a:noAutofit/>
          </a:bodyPr>
          <a:lstStyle/>
          <a:p>
            <a:endParaRPr lang="en-US" sz="3200" b="1" dirty="0"/>
          </a:p>
          <a:p>
            <a:pPr marL="0" indent="0">
              <a:buNone/>
            </a:pPr>
            <a:r>
              <a:rPr lang="en-US" sz="2400" b="1" dirty="0">
                <a:solidFill>
                  <a:schemeClr val="accent1"/>
                </a:solidFill>
              </a:rPr>
              <a:t>5.  </a:t>
            </a:r>
            <a:r>
              <a:rPr lang="en-US" sz="3200" b="1" dirty="0"/>
              <a:t>Then a single psalm is prayed reflecting      	on the psalm appropriate for each hour.</a:t>
            </a:r>
          </a:p>
          <a:p>
            <a:pPr marL="0" indent="0">
              <a:buNone/>
            </a:pPr>
            <a:r>
              <a:rPr lang="en-US" sz="2400" b="1" dirty="0">
                <a:solidFill>
                  <a:schemeClr val="accent1"/>
                </a:solidFill>
              </a:rPr>
              <a:t>6.  </a:t>
            </a:r>
            <a:r>
              <a:rPr lang="en-US" sz="3200" b="1" dirty="0"/>
              <a:t>Followed by a prayer. </a:t>
            </a:r>
          </a:p>
          <a:p>
            <a:pPr marL="0" indent="0">
              <a:buNone/>
            </a:pPr>
            <a:r>
              <a:rPr lang="en-US" sz="2400" b="1" dirty="0">
                <a:solidFill>
                  <a:schemeClr val="accent1"/>
                </a:solidFill>
              </a:rPr>
              <a:t>7.  </a:t>
            </a:r>
            <a:r>
              <a:rPr lang="en-US" sz="3200" b="1" dirty="0"/>
              <a:t>The antiphon to the Holy Virgin Mary is 	repeated.</a:t>
            </a:r>
          </a:p>
        </p:txBody>
      </p:sp>
    </p:spTree>
    <p:extLst>
      <p:ext uri="{BB962C8B-B14F-4D97-AF65-F5344CB8AC3E}">
        <p14:creationId xmlns:p14="http://schemas.microsoft.com/office/powerpoint/2010/main" val="1590076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154954" y="866898"/>
            <a:ext cx="8761413" cy="813733"/>
          </a:xfrm>
          <a:solidFill>
            <a:schemeClr val="accent2"/>
          </a:solidFill>
        </p:spPr>
        <p:txBody>
          <a:bodyPr/>
          <a:lstStyle/>
          <a:p>
            <a:pPr algn="ctr"/>
            <a:br>
              <a:rPr lang="en-US" b="1" dirty="0"/>
            </a:br>
            <a:r>
              <a:rPr lang="en-US" b="1" dirty="0"/>
              <a:t>COMPONENTS</a:t>
            </a:r>
            <a:br>
              <a:rPr lang="en-US" b="1" dirty="0"/>
            </a:br>
            <a:endParaRPr lang="en-US"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1306285" y="2603500"/>
            <a:ext cx="9235441" cy="3797300"/>
          </a:xfrm>
        </p:spPr>
        <p:txBody>
          <a:bodyPr>
            <a:noAutofit/>
          </a:bodyPr>
          <a:lstStyle/>
          <a:p>
            <a:pPr marL="0" indent="0">
              <a:buNone/>
            </a:pPr>
            <a:r>
              <a:rPr lang="en-US" sz="2400" b="1" dirty="0">
                <a:solidFill>
                  <a:schemeClr val="accent1"/>
                </a:solidFill>
              </a:rPr>
              <a:t>8. </a:t>
            </a:r>
            <a:r>
              <a:rPr lang="en-US" sz="3200" b="1" dirty="0"/>
              <a:t>The Office concludes with his dismissal prayer. </a:t>
            </a:r>
          </a:p>
          <a:p>
            <a:pPr marL="0" indent="0" algn="ctr">
              <a:buNone/>
            </a:pPr>
            <a:r>
              <a:rPr lang="en-US" sz="2800" b="1" dirty="0">
                <a:solidFill>
                  <a:schemeClr val="accent2"/>
                </a:solidFill>
              </a:rPr>
              <a:t>Let us bless the Lord, the living and true God; </a:t>
            </a:r>
          </a:p>
          <a:p>
            <a:pPr marL="0" indent="0" algn="ctr">
              <a:buNone/>
            </a:pPr>
            <a:r>
              <a:rPr lang="en-US" sz="2800" b="1" dirty="0">
                <a:solidFill>
                  <a:schemeClr val="accent2"/>
                </a:solidFill>
              </a:rPr>
              <a:t>to Him let us always render praise, glory, honor, blessing and every good.  			</a:t>
            </a:r>
          </a:p>
          <a:p>
            <a:pPr marL="0" indent="0" algn="ctr">
              <a:buNone/>
            </a:pPr>
            <a:r>
              <a:rPr lang="en-US" sz="2800" b="1" dirty="0">
                <a:solidFill>
                  <a:schemeClr val="accent2"/>
                </a:solidFill>
              </a:rPr>
              <a:t>So be it. So be it. Amen.</a:t>
            </a:r>
          </a:p>
        </p:txBody>
      </p:sp>
    </p:spTree>
    <p:extLst>
      <p:ext uri="{BB962C8B-B14F-4D97-AF65-F5344CB8AC3E}">
        <p14:creationId xmlns:p14="http://schemas.microsoft.com/office/powerpoint/2010/main" val="621992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36458-C643-784D-80AF-4A2D1D353A3A}"/>
              </a:ext>
            </a:extLst>
          </p:cNvPr>
          <p:cNvSpPr>
            <a:spLocks noGrp="1"/>
          </p:cNvSpPr>
          <p:nvPr>
            <p:ph type="title"/>
          </p:nvPr>
        </p:nvSpPr>
        <p:spPr>
          <a:xfrm>
            <a:off x="1154954" y="973668"/>
            <a:ext cx="9386772" cy="706964"/>
          </a:xfrm>
          <a:solidFill>
            <a:schemeClr val="accent2"/>
          </a:solidFill>
        </p:spPr>
        <p:txBody>
          <a:bodyPr/>
          <a:lstStyle/>
          <a:p>
            <a:r>
              <a:rPr lang="en-US" b="1" dirty="0"/>
              <a:t>Office of the Passion of St. Francis of Assisi</a:t>
            </a:r>
          </a:p>
        </p:txBody>
      </p:sp>
      <p:pic>
        <p:nvPicPr>
          <p:cNvPr id="5" name="Content Placeholder 4">
            <a:extLst>
              <a:ext uri="{FF2B5EF4-FFF2-40B4-BE49-F238E27FC236}">
                <a16:creationId xmlns:a16="http://schemas.microsoft.com/office/drawing/2014/main" id="{1134C7FF-4DC4-984A-99E8-8515D15BEA36}"/>
              </a:ext>
            </a:extLst>
          </p:cNvPr>
          <p:cNvPicPr>
            <a:picLocks noGrp="1" noChangeAspect="1"/>
          </p:cNvPicPr>
          <p:nvPr>
            <p:ph idx="1"/>
          </p:nvPr>
        </p:nvPicPr>
        <p:blipFill>
          <a:blip r:embed="rId3"/>
          <a:stretch>
            <a:fillRect/>
          </a:stretch>
        </p:blipFill>
        <p:spPr>
          <a:xfrm>
            <a:off x="4439162" y="2630338"/>
            <a:ext cx="2505205" cy="3657600"/>
          </a:xfrm>
        </p:spPr>
      </p:pic>
      <p:sp>
        <p:nvSpPr>
          <p:cNvPr id="6" name="TextBox 5">
            <a:extLst>
              <a:ext uri="{FF2B5EF4-FFF2-40B4-BE49-F238E27FC236}">
                <a16:creationId xmlns:a16="http://schemas.microsoft.com/office/drawing/2014/main" id="{D6699895-061B-8A4E-BAFE-28D0490C8011}"/>
              </a:ext>
            </a:extLst>
          </p:cNvPr>
          <p:cNvSpPr txBox="1"/>
          <p:nvPr/>
        </p:nvSpPr>
        <p:spPr>
          <a:xfrm>
            <a:off x="7498080" y="3920529"/>
            <a:ext cx="4054909" cy="1077218"/>
          </a:xfrm>
          <a:prstGeom prst="rect">
            <a:avLst/>
          </a:prstGeom>
          <a:noFill/>
        </p:spPr>
        <p:txBody>
          <a:bodyPr wrap="square" rtlCol="0">
            <a:spAutoFit/>
          </a:bodyPr>
          <a:lstStyle/>
          <a:p>
            <a:pPr algn="ctr"/>
            <a:r>
              <a:rPr lang="en-US" sz="3200" b="1" i="1" dirty="0">
                <a:solidFill>
                  <a:srgbClr val="C00000"/>
                </a:solidFill>
              </a:rPr>
              <a:t>The Geste of the</a:t>
            </a:r>
          </a:p>
          <a:p>
            <a:pPr algn="ctr"/>
            <a:r>
              <a:rPr lang="en-US" sz="3200" b="1" i="1" dirty="0">
                <a:solidFill>
                  <a:srgbClr val="C00000"/>
                </a:solidFill>
              </a:rPr>
              <a:t>Great King</a:t>
            </a:r>
          </a:p>
        </p:txBody>
      </p:sp>
      <p:sp>
        <p:nvSpPr>
          <p:cNvPr id="8" name="TextBox 7">
            <a:extLst>
              <a:ext uri="{FF2B5EF4-FFF2-40B4-BE49-F238E27FC236}">
                <a16:creationId xmlns:a16="http://schemas.microsoft.com/office/drawing/2014/main" id="{1EBB2DF3-B4AF-CF45-86A0-E9C6E5EDAC1B}"/>
              </a:ext>
            </a:extLst>
          </p:cNvPr>
          <p:cNvSpPr txBox="1"/>
          <p:nvPr/>
        </p:nvSpPr>
        <p:spPr>
          <a:xfrm>
            <a:off x="339634" y="3631472"/>
            <a:ext cx="4099528" cy="1661993"/>
          </a:xfrm>
          <a:prstGeom prst="rect">
            <a:avLst/>
          </a:prstGeom>
          <a:noFill/>
        </p:spPr>
        <p:txBody>
          <a:bodyPr wrap="square" rtlCol="0">
            <a:spAutoFit/>
          </a:bodyPr>
          <a:lstStyle/>
          <a:p>
            <a:endParaRPr lang="en-US" sz="2800" b="1" dirty="0"/>
          </a:p>
          <a:p>
            <a:r>
              <a:rPr lang="en-US" sz="2800" b="1" dirty="0"/>
              <a:t>Laurent Gallant, OFM</a:t>
            </a:r>
          </a:p>
          <a:p>
            <a:r>
              <a:rPr lang="en-US" sz="2800" b="1" dirty="0"/>
              <a:t>André Cirino, OFM</a:t>
            </a:r>
          </a:p>
          <a:p>
            <a:endParaRPr lang="en-US" dirty="0"/>
          </a:p>
        </p:txBody>
      </p:sp>
    </p:spTree>
    <p:extLst>
      <p:ext uri="{BB962C8B-B14F-4D97-AF65-F5344CB8AC3E}">
        <p14:creationId xmlns:p14="http://schemas.microsoft.com/office/powerpoint/2010/main" val="2443712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778696" y="789140"/>
            <a:ext cx="8141917" cy="1164920"/>
          </a:xfrm>
          <a:solidFill>
            <a:schemeClr val="accent2"/>
          </a:solidFill>
        </p:spPr>
        <p:txBody>
          <a:bodyPr/>
          <a:lstStyle/>
          <a:p>
            <a:pPr algn="ctr"/>
            <a:br>
              <a:rPr lang="en-US" b="1" dirty="0"/>
            </a:br>
            <a:r>
              <a:rPr lang="en-US" b="1" dirty="0"/>
              <a:t>THE GESTE OF THE GREAT KING</a:t>
            </a:r>
            <a:br>
              <a:rPr lang="en-US" b="1" dirty="0"/>
            </a:br>
            <a:r>
              <a:rPr lang="en-US" sz="2400" b="1" dirty="0"/>
              <a:t>[Undated]</a:t>
            </a:r>
            <a:br>
              <a:rPr lang="en-US" sz="2400" b="1" dirty="0"/>
            </a:br>
            <a:endParaRPr lang="en-US" sz="2400"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1162594" y="2299063"/>
            <a:ext cx="9901646" cy="4558937"/>
          </a:xfrm>
        </p:spPr>
        <p:txBody>
          <a:bodyPr>
            <a:noAutofit/>
          </a:bodyPr>
          <a:lstStyle/>
          <a:p>
            <a:pPr marL="0" indent="0" algn="ctr">
              <a:buNone/>
            </a:pPr>
            <a:r>
              <a:rPr lang="en-US" sz="3200" b="1" dirty="0">
                <a:solidFill>
                  <a:srgbClr val="C00000"/>
                </a:solidFill>
              </a:rPr>
              <a:t> </a:t>
            </a:r>
            <a:r>
              <a:rPr lang="en-US" sz="3200" b="1" dirty="0">
                <a:solidFill>
                  <a:schemeClr val="accent1"/>
                </a:solidFill>
              </a:rPr>
              <a:t>BACKGROUND MATERIAL ON THE FIFTEEN PSALMS</a:t>
            </a:r>
            <a:r>
              <a:rPr lang="en-US" sz="3200" b="1" dirty="0">
                <a:solidFill>
                  <a:schemeClr val="tx1"/>
                </a:solidFill>
              </a:rPr>
              <a:t> </a:t>
            </a:r>
          </a:p>
          <a:p>
            <a:pPr marL="0" indent="0" algn="ctr">
              <a:buNone/>
            </a:pPr>
            <a:endParaRPr lang="en-US" sz="3200" b="1" dirty="0">
              <a:solidFill>
                <a:schemeClr val="tx1"/>
              </a:solidFill>
            </a:endParaRPr>
          </a:p>
          <a:p>
            <a:r>
              <a:rPr lang="en-US" sz="2900" b="1" dirty="0">
                <a:solidFill>
                  <a:schemeClr val="accent1"/>
                </a:solidFill>
              </a:rPr>
              <a:t>Psalms 1 to 7</a:t>
            </a:r>
            <a:r>
              <a:rPr lang="en-US" sz="2900" b="1" dirty="0"/>
              <a:t>, tell the story line of the Geste in the words of the Hero, our Lord Jesus Christ. 		</a:t>
            </a:r>
          </a:p>
          <a:p>
            <a:r>
              <a:rPr lang="en-US" sz="2900" b="1" dirty="0"/>
              <a:t>Psalm 1: Begins with the agony in Gethsemane.</a:t>
            </a:r>
          </a:p>
          <a:p>
            <a:r>
              <a:rPr lang="en-US" sz="2900" b="1" dirty="0"/>
              <a:t>Psalm 2: The Hero goes before the Sanhedrin.</a:t>
            </a:r>
          </a:p>
          <a:p>
            <a:r>
              <a:rPr lang="en-US" sz="2900" b="1" dirty="0"/>
              <a:t>Psalm 3: A Morning Interlude: A time of calm before the horrific events that will follow.	</a:t>
            </a:r>
          </a:p>
          <a:p>
            <a:pPr marL="0" indent="0">
              <a:buNone/>
            </a:pPr>
            <a:endParaRPr lang="en-US" sz="2800" b="1" dirty="0">
              <a:solidFill>
                <a:schemeClr val="accent6">
                  <a:lumMod val="50000"/>
                </a:schemeClr>
              </a:solidFill>
            </a:endParaRPr>
          </a:p>
        </p:txBody>
      </p:sp>
    </p:spTree>
    <p:extLst>
      <p:ext uri="{BB962C8B-B14F-4D97-AF65-F5344CB8AC3E}">
        <p14:creationId xmlns:p14="http://schemas.microsoft.com/office/powerpoint/2010/main" val="3359716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778696" y="789140"/>
            <a:ext cx="8141917" cy="1164920"/>
          </a:xfrm>
          <a:solidFill>
            <a:schemeClr val="accent2"/>
          </a:solidFill>
        </p:spPr>
        <p:txBody>
          <a:bodyPr/>
          <a:lstStyle/>
          <a:p>
            <a:pPr algn="ctr"/>
            <a:br>
              <a:rPr lang="en-US" b="1" dirty="0"/>
            </a:br>
            <a:r>
              <a:rPr lang="en-US" b="1" dirty="0"/>
              <a:t>THE GESTE OF THE GREAT KING</a:t>
            </a:r>
            <a:br>
              <a:rPr lang="en-US" b="1" dirty="0"/>
            </a:br>
            <a:r>
              <a:rPr lang="en-US" sz="2400" b="1" dirty="0"/>
              <a:t>[Undated]</a:t>
            </a:r>
            <a:br>
              <a:rPr lang="en-US" sz="2400" b="1" dirty="0"/>
            </a:br>
            <a:endParaRPr lang="en-US" sz="2400"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1778696" y="2299063"/>
            <a:ext cx="8141918" cy="4101737"/>
          </a:xfrm>
        </p:spPr>
        <p:txBody>
          <a:bodyPr>
            <a:noAutofit/>
          </a:bodyPr>
          <a:lstStyle/>
          <a:p>
            <a:pPr marL="0" indent="0">
              <a:buNone/>
            </a:pPr>
            <a:r>
              <a:rPr lang="en-US" sz="3000" b="1" dirty="0"/>
              <a:t>		</a:t>
            </a:r>
          </a:p>
          <a:p>
            <a:r>
              <a:rPr lang="en-US" sz="3000" b="1" dirty="0"/>
              <a:t>Psalm 4: The Hero encounters the Imperial authority.</a:t>
            </a:r>
          </a:p>
          <a:p>
            <a:r>
              <a:rPr lang="en-US" sz="3000" b="1" dirty="0"/>
              <a:t>Psalm 5: We see the Hero on the Cross.</a:t>
            </a:r>
          </a:p>
          <a:p>
            <a:r>
              <a:rPr lang="en-US" sz="3000" b="1" dirty="0"/>
              <a:t>Psalm 6: The Hero passes from this world to the Father.</a:t>
            </a:r>
          </a:p>
          <a:p>
            <a:r>
              <a:rPr lang="en-US" sz="3000" b="1" dirty="0"/>
              <a:t>Psalm 7: The Hero speaks to the people.</a:t>
            </a:r>
          </a:p>
          <a:p>
            <a:pPr marL="0" indent="0">
              <a:buNone/>
            </a:pPr>
            <a:endParaRPr lang="en-US" sz="2800" b="1" dirty="0">
              <a:solidFill>
                <a:schemeClr val="accent6">
                  <a:lumMod val="50000"/>
                </a:schemeClr>
              </a:solidFill>
            </a:endParaRPr>
          </a:p>
        </p:txBody>
      </p:sp>
    </p:spTree>
    <p:extLst>
      <p:ext uri="{BB962C8B-B14F-4D97-AF65-F5344CB8AC3E}">
        <p14:creationId xmlns:p14="http://schemas.microsoft.com/office/powerpoint/2010/main" val="3321325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778696" y="789140"/>
            <a:ext cx="8141917" cy="1164920"/>
          </a:xfrm>
          <a:solidFill>
            <a:schemeClr val="accent2"/>
          </a:solidFill>
        </p:spPr>
        <p:txBody>
          <a:bodyPr/>
          <a:lstStyle/>
          <a:p>
            <a:pPr algn="ctr"/>
            <a:br>
              <a:rPr lang="en-US" b="1" dirty="0"/>
            </a:br>
            <a:r>
              <a:rPr lang="en-US" b="1" dirty="0"/>
              <a:t>THE GESTE OF THE GREAT KING</a:t>
            </a:r>
            <a:br>
              <a:rPr lang="en-US" b="1" dirty="0"/>
            </a:br>
            <a:r>
              <a:rPr lang="en-US" sz="2400" b="1" dirty="0"/>
              <a:t>[Undated]</a:t>
            </a:r>
            <a:br>
              <a:rPr lang="en-US" sz="2400" b="1" dirty="0"/>
            </a:br>
            <a:endParaRPr lang="en-US" sz="2400"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731521" y="2299063"/>
            <a:ext cx="10858796" cy="4101737"/>
          </a:xfrm>
        </p:spPr>
        <p:txBody>
          <a:bodyPr>
            <a:noAutofit/>
          </a:bodyPr>
          <a:lstStyle/>
          <a:p>
            <a:pPr marL="0" indent="0" algn="ctr">
              <a:buNone/>
            </a:pPr>
            <a:r>
              <a:rPr lang="en-US" sz="3600" b="1" dirty="0">
                <a:solidFill>
                  <a:schemeClr val="accent1"/>
                </a:solidFill>
              </a:rPr>
              <a:t>EASTER VARIATION</a:t>
            </a:r>
          </a:p>
          <a:p>
            <a:endParaRPr lang="en-US" sz="3000" b="1" dirty="0">
              <a:solidFill>
                <a:schemeClr val="accent1"/>
              </a:solidFill>
            </a:endParaRPr>
          </a:p>
          <a:p>
            <a:r>
              <a:rPr lang="en-US" sz="3000" b="1" dirty="0">
                <a:solidFill>
                  <a:schemeClr val="tx1"/>
                </a:solidFill>
              </a:rPr>
              <a:t>Psalm 8: Echoes of Gethsemane: Taken from Psalm 69 without any changes. Hero affirms his trust in the Father.</a:t>
            </a:r>
          </a:p>
          <a:p>
            <a:r>
              <a:rPr lang="en-US" sz="3000" b="1" dirty="0">
                <a:solidFill>
                  <a:schemeClr val="tx1"/>
                </a:solidFill>
              </a:rPr>
              <a:t>Psalm 9: The New Song: The Hero’s passage from this world to the Father, liberating people and all creation from the clutches of the devil.</a:t>
            </a:r>
            <a:endParaRPr lang="en-US" sz="3000" b="1" dirty="0"/>
          </a:p>
          <a:p>
            <a:pPr marL="0" indent="0">
              <a:buNone/>
            </a:pPr>
            <a:endParaRPr lang="en-US" sz="2800" b="1" dirty="0">
              <a:solidFill>
                <a:schemeClr val="accent6">
                  <a:lumMod val="50000"/>
                </a:schemeClr>
              </a:solidFill>
            </a:endParaRPr>
          </a:p>
        </p:txBody>
      </p:sp>
    </p:spTree>
    <p:extLst>
      <p:ext uri="{BB962C8B-B14F-4D97-AF65-F5344CB8AC3E}">
        <p14:creationId xmlns:p14="http://schemas.microsoft.com/office/powerpoint/2010/main" val="1836884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778696" y="789140"/>
            <a:ext cx="8141917" cy="1164920"/>
          </a:xfrm>
          <a:solidFill>
            <a:schemeClr val="accent2"/>
          </a:solidFill>
        </p:spPr>
        <p:txBody>
          <a:bodyPr/>
          <a:lstStyle/>
          <a:p>
            <a:pPr algn="ctr"/>
            <a:br>
              <a:rPr lang="en-US" b="1" dirty="0"/>
            </a:br>
            <a:r>
              <a:rPr lang="en-US" b="1" dirty="0"/>
              <a:t>THE GESTE OF THE GREAT KING</a:t>
            </a:r>
            <a:br>
              <a:rPr lang="en-US" b="1" dirty="0"/>
            </a:br>
            <a:r>
              <a:rPr lang="en-US" sz="2400" b="1" dirty="0"/>
              <a:t>[Undated]</a:t>
            </a:r>
            <a:br>
              <a:rPr lang="en-US" sz="2400" b="1" dirty="0"/>
            </a:br>
            <a:endParaRPr lang="en-US" sz="2400"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836023" y="2299063"/>
            <a:ext cx="10476411" cy="4101737"/>
          </a:xfrm>
        </p:spPr>
        <p:txBody>
          <a:bodyPr>
            <a:noAutofit/>
          </a:bodyPr>
          <a:lstStyle/>
          <a:p>
            <a:pPr marL="0" indent="0" algn="ctr">
              <a:buNone/>
            </a:pPr>
            <a:r>
              <a:rPr lang="en-US" sz="3600" b="1" dirty="0">
                <a:solidFill>
                  <a:schemeClr val="accent1"/>
                </a:solidFill>
              </a:rPr>
              <a:t>VICTORIOUS PSLAMS</a:t>
            </a:r>
            <a:endParaRPr lang="en-US" sz="3000" b="1" dirty="0">
              <a:solidFill>
                <a:schemeClr val="accent1"/>
              </a:solidFill>
            </a:endParaRPr>
          </a:p>
          <a:p>
            <a:r>
              <a:rPr lang="en-US" sz="2800" b="1" dirty="0">
                <a:solidFill>
                  <a:schemeClr val="tx1"/>
                </a:solidFill>
              </a:rPr>
              <a:t>Psalm 10: Raises a shout of joy to the Lord … (v. 1) – A psalm of joy and praise.</a:t>
            </a:r>
          </a:p>
          <a:p>
            <a:r>
              <a:rPr lang="en-US" sz="2800" b="1" dirty="0">
                <a:solidFill>
                  <a:schemeClr val="tx1"/>
                </a:solidFill>
              </a:rPr>
              <a:t>Psalm 11: Come, listen … (v. 4) and see who Christ is for St. Francis. Taken predominately from Psalm 19.  </a:t>
            </a:r>
          </a:p>
          <a:p>
            <a:r>
              <a:rPr lang="en-US" sz="2800" b="1" dirty="0">
                <a:solidFill>
                  <a:schemeClr val="tx1"/>
                </a:solidFill>
              </a:rPr>
              <a:t>Psalm 12: Bless our God … (v. 7) </a:t>
            </a:r>
            <a:r>
              <a:rPr lang="en-US" sz="2800" b="1" dirty="0"/>
              <a:t>	The Hero expresses his trust in His Father’s love.</a:t>
            </a:r>
          </a:p>
          <a:p>
            <a:pPr marL="0" indent="0">
              <a:buNone/>
            </a:pPr>
            <a:endParaRPr lang="en-US" sz="2800" b="1" dirty="0">
              <a:solidFill>
                <a:schemeClr val="accent6">
                  <a:lumMod val="50000"/>
                </a:schemeClr>
              </a:solidFill>
            </a:endParaRPr>
          </a:p>
        </p:txBody>
      </p:sp>
    </p:spTree>
    <p:extLst>
      <p:ext uri="{BB962C8B-B14F-4D97-AF65-F5344CB8AC3E}">
        <p14:creationId xmlns:p14="http://schemas.microsoft.com/office/powerpoint/2010/main" val="3698429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778696" y="789140"/>
            <a:ext cx="8141917" cy="1164920"/>
          </a:xfrm>
          <a:solidFill>
            <a:schemeClr val="accent2"/>
          </a:solidFill>
        </p:spPr>
        <p:txBody>
          <a:bodyPr/>
          <a:lstStyle/>
          <a:p>
            <a:pPr algn="ctr"/>
            <a:br>
              <a:rPr lang="en-US" b="1" dirty="0"/>
            </a:br>
            <a:r>
              <a:rPr lang="en-US" b="1" dirty="0"/>
              <a:t>THE GESTE OF THE GREAT KING</a:t>
            </a:r>
            <a:br>
              <a:rPr lang="en-US" b="1" dirty="0"/>
            </a:br>
            <a:r>
              <a:rPr lang="en-US" sz="2400" b="1" dirty="0"/>
              <a:t>[Undated]</a:t>
            </a:r>
            <a:br>
              <a:rPr lang="en-US" sz="2400" b="1" dirty="0"/>
            </a:br>
            <a:endParaRPr lang="en-US" sz="2400"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1332411" y="2299063"/>
            <a:ext cx="9222378" cy="4101737"/>
          </a:xfrm>
        </p:spPr>
        <p:txBody>
          <a:bodyPr>
            <a:noAutofit/>
          </a:bodyPr>
          <a:lstStyle/>
          <a:p>
            <a:pPr marL="0" indent="0" algn="ctr">
              <a:buNone/>
            </a:pPr>
            <a:r>
              <a:rPr lang="en-US" sz="3600" b="1" dirty="0">
                <a:solidFill>
                  <a:schemeClr val="accent1"/>
                </a:solidFill>
              </a:rPr>
              <a:t>FOR ADVENT</a:t>
            </a:r>
          </a:p>
          <a:p>
            <a:r>
              <a:rPr lang="en-US" sz="3000" b="1" dirty="0">
                <a:solidFill>
                  <a:schemeClr val="tx1"/>
                </a:solidFill>
              </a:rPr>
              <a:t>Psalms 13 and 14: </a:t>
            </a:r>
          </a:p>
          <a:p>
            <a:pPr marL="400050" lvl="1" indent="0">
              <a:buNone/>
            </a:pPr>
            <a:r>
              <a:rPr lang="en-US" sz="2800" b="1" dirty="0">
                <a:solidFill>
                  <a:schemeClr val="tx1"/>
                </a:solidFill>
              </a:rPr>
              <a:t>A Time of Expectation and a Vision of Fulfillment</a:t>
            </a:r>
          </a:p>
          <a:p>
            <a:pPr marL="400050" lvl="1" indent="0">
              <a:buNone/>
            </a:pPr>
            <a:r>
              <a:rPr lang="en-US" sz="2800" b="1" dirty="0">
                <a:solidFill>
                  <a:schemeClr val="tx1"/>
                </a:solidFill>
              </a:rPr>
              <a:t>Emphasis in these psalms is on the Hero’s second coming in glory and the completion of God’s plan for creation.</a:t>
            </a:r>
          </a:p>
          <a:p>
            <a:pPr marL="0" indent="0">
              <a:buNone/>
            </a:pPr>
            <a:r>
              <a:rPr lang="en-US" sz="3000" b="1" dirty="0"/>
              <a:t>	</a:t>
            </a:r>
          </a:p>
          <a:p>
            <a:pPr marL="0" indent="0">
              <a:buNone/>
            </a:pPr>
            <a:endParaRPr lang="en-US" sz="2800" b="1" dirty="0">
              <a:solidFill>
                <a:schemeClr val="accent6">
                  <a:lumMod val="50000"/>
                </a:schemeClr>
              </a:solidFill>
            </a:endParaRPr>
          </a:p>
        </p:txBody>
      </p:sp>
    </p:spTree>
    <p:extLst>
      <p:ext uri="{BB962C8B-B14F-4D97-AF65-F5344CB8AC3E}">
        <p14:creationId xmlns:p14="http://schemas.microsoft.com/office/powerpoint/2010/main" val="357943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778696" y="789140"/>
            <a:ext cx="8141917" cy="1164920"/>
          </a:xfrm>
          <a:solidFill>
            <a:schemeClr val="accent2"/>
          </a:solidFill>
        </p:spPr>
        <p:txBody>
          <a:bodyPr/>
          <a:lstStyle/>
          <a:p>
            <a:pPr algn="ctr"/>
            <a:br>
              <a:rPr lang="en-US" b="1" dirty="0"/>
            </a:br>
            <a:r>
              <a:rPr lang="en-US" b="1" dirty="0"/>
              <a:t>THE GESTE OF THE GREAT KING</a:t>
            </a:r>
            <a:br>
              <a:rPr lang="en-US" b="1" dirty="0"/>
            </a:br>
            <a:r>
              <a:rPr lang="en-US" sz="2400" b="1" dirty="0"/>
              <a:t>[Undated]</a:t>
            </a:r>
            <a:br>
              <a:rPr lang="en-US" sz="2400" b="1" dirty="0"/>
            </a:br>
            <a:endParaRPr lang="en-US" sz="2400"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1423851" y="2299063"/>
            <a:ext cx="9444446" cy="4101737"/>
          </a:xfrm>
        </p:spPr>
        <p:txBody>
          <a:bodyPr>
            <a:noAutofit/>
          </a:bodyPr>
          <a:lstStyle/>
          <a:p>
            <a:pPr marL="0" indent="0" algn="ctr">
              <a:buNone/>
            </a:pPr>
            <a:r>
              <a:rPr lang="en-US" sz="3600" b="1" dirty="0">
                <a:solidFill>
                  <a:schemeClr val="accent1"/>
                </a:solidFill>
              </a:rPr>
              <a:t>FOR CHRISTMAS</a:t>
            </a:r>
          </a:p>
          <a:p>
            <a:endParaRPr lang="en-US" sz="3000" b="1" dirty="0">
              <a:solidFill>
                <a:schemeClr val="accent1"/>
              </a:solidFill>
            </a:endParaRPr>
          </a:p>
          <a:p>
            <a:r>
              <a:rPr lang="en-US" sz="3000" b="1" dirty="0">
                <a:solidFill>
                  <a:schemeClr val="tx1"/>
                </a:solidFill>
              </a:rPr>
              <a:t>Psalm 15: The last Psalm of the Office speaks of the Hero’s origin and his birth. Christmas holds a special place in Francis’ heart and, therefore, it is a song full of joy and exultation.</a:t>
            </a:r>
            <a:endParaRPr lang="en-US" sz="2800" b="1" dirty="0">
              <a:solidFill>
                <a:schemeClr val="accent6">
                  <a:lumMod val="50000"/>
                </a:schemeClr>
              </a:solidFill>
            </a:endParaRPr>
          </a:p>
        </p:txBody>
      </p:sp>
    </p:spTree>
    <p:extLst>
      <p:ext uri="{BB962C8B-B14F-4D97-AF65-F5344CB8AC3E}">
        <p14:creationId xmlns:p14="http://schemas.microsoft.com/office/powerpoint/2010/main" val="2607039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p:txBody>
          <a:bodyPr/>
          <a:lstStyle/>
          <a:p>
            <a:pPr algn="ctr"/>
            <a:r>
              <a:rPr lang="en-US" sz="4000" b="1" dirty="0"/>
              <a:t>Franciscans at Prayer</a:t>
            </a:r>
          </a:p>
        </p:txBody>
      </p:sp>
      <p:pic>
        <p:nvPicPr>
          <p:cNvPr id="6" name="Picture 5">
            <a:extLst>
              <a:ext uri="{FF2B5EF4-FFF2-40B4-BE49-F238E27FC236}">
                <a16:creationId xmlns:a16="http://schemas.microsoft.com/office/drawing/2014/main" id="{57307568-80AD-1A4F-9932-F13AC8E992E8}"/>
              </a:ext>
            </a:extLst>
          </p:cNvPr>
          <p:cNvPicPr>
            <a:picLocks noChangeAspect="1"/>
          </p:cNvPicPr>
          <p:nvPr/>
        </p:nvPicPr>
        <p:blipFill>
          <a:blip r:embed="rId3"/>
          <a:stretch>
            <a:fillRect/>
          </a:stretch>
        </p:blipFill>
        <p:spPr>
          <a:xfrm>
            <a:off x="377714" y="2085703"/>
            <a:ext cx="1371600" cy="1828800"/>
          </a:xfrm>
          <a:prstGeom prst="rect">
            <a:avLst/>
          </a:prstGeom>
        </p:spPr>
      </p:pic>
      <p:pic>
        <p:nvPicPr>
          <p:cNvPr id="13" name="Content Placeholder 12">
            <a:extLst>
              <a:ext uri="{FF2B5EF4-FFF2-40B4-BE49-F238E27FC236}">
                <a16:creationId xmlns:a16="http://schemas.microsoft.com/office/drawing/2014/main" id="{7221C8FB-926A-3D4A-8F72-0E079D9092D1}"/>
              </a:ext>
            </a:extLst>
          </p:cNvPr>
          <p:cNvPicPr>
            <a:picLocks noGrp="1" noChangeAspect="1"/>
          </p:cNvPicPr>
          <p:nvPr>
            <p:ph idx="1"/>
          </p:nvPr>
        </p:nvPicPr>
        <p:blipFill>
          <a:blip r:embed="rId4"/>
          <a:stretch>
            <a:fillRect/>
          </a:stretch>
        </p:blipFill>
        <p:spPr>
          <a:xfrm>
            <a:off x="10580914" y="4503082"/>
            <a:ext cx="1314824" cy="1828800"/>
          </a:xfrm>
        </p:spPr>
      </p:pic>
      <p:sp>
        <p:nvSpPr>
          <p:cNvPr id="15" name="TextBox 14">
            <a:extLst>
              <a:ext uri="{FF2B5EF4-FFF2-40B4-BE49-F238E27FC236}">
                <a16:creationId xmlns:a16="http://schemas.microsoft.com/office/drawing/2014/main" id="{B3E2C7E5-3583-BC47-9A4F-A99D94D236F3}"/>
              </a:ext>
            </a:extLst>
          </p:cNvPr>
          <p:cNvSpPr txBox="1"/>
          <p:nvPr/>
        </p:nvSpPr>
        <p:spPr>
          <a:xfrm>
            <a:off x="1154954" y="2256313"/>
            <a:ext cx="9425960" cy="4124206"/>
          </a:xfrm>
          <a:prstGeom prst="rect">
            <a:avLst/>
          </a:prstGeom>
          <a:noFill/>
        </p:spPr>
        <p:txBody>
          <a:bodyPr wrap="square" rtlCol="0">
            <a:spAutoFit/>
          </a:bodyPr>
          <a:lstStyle/>
          <a:p>
            <a:endParaRPr lang="en-US" sz="3200" b="1" dirty="0"/>
          </a:p>
          <a:p>
            <a:pPr algn="ctr"/>
            <a:r>
              <a:rPr lang="en-US" sz="2400" b="1" dirty="0"/>
              <a:t>Common threads run through all Franciscan Prayer  </a:t>
            </a:r>
          </a:p>
          <a:p>
            <a:r>
              <a:rPr lang="en-US" sz="2400" b="1" dirty="0">
                <a:solidFill>
                  <a:schemeClr val="accent2"/>
                </a:solidFill>
              </a:rPr>
              <a:t>		</a:t>
            </a:r>
            <a:r>
              <a:rPr lang="en-US" sz="2400" b="1" dirty="0"/>
              <a:t>but diversity exists in how St. Francis prayed,  </a:t>
            </a:r>
          </a:p>
          <a:p>
            <a:r>
              <a:rPr lang="en-US" sz="2400" b="1" dirty="0"/>
              <a:t>	     how St. Clare prayed, how St. Bonaventure prayed, </a:t>
            </a:r>
          </a:p>
          <a:p>
            <a:r>
              <a:rPr lang="en-US" sz="2400" b="1" dirty="0">
                <a:sym typeface="Wingdings" pitchFamily="2" charset="2"/>
              </a:rPr>
              <a:t>		how </a:t>
            </a:r>
            <a:r>
              <a:rPr lang="en-US" sz="2400" b="1" dirty="0"/>
              <a:t>St. Anthony of Padua prayed, etc., etc., etc.</a:t>
            </a:r>
            <a:endParaRPr lang="en-US" sz="1400" b="1" dirty="0"/>
          </a:p>
          <a:p>
            <a:endParaRPr lang="en-US" sz="1400" b="1" dirty="0"/>
          </a:p>
          <a:p>
            <a:pPr marL="285750" indent="-285750">
              <a:buFont typeface="Arial" panose="020B0604020202020204" pitchFamily="34" charset="0"/>
              <a:buChar char="•"/>
            </a:pPr>
            <a:r>
              <a:rPr lang="en-US" sz="2400" b="1" dirty="0"/>
              <a:t>Personality and experience has a lot to do with how individual Franciscans pray. </a:t>
            </a:r>
            <a:endParaRPr lang="en-US" sz="2400" b="1" dirty="0">
              <a:sym typeface="Wingdings" pitchFamily="2" charset="2"/>
            </a:endParaRPr>
          </a:p>
          <a:p>
            <a:pPr marL="285750" indent="-285750">
              <a:buFont typeface="Arial" panose="020B0604020202020204" pitchFamily="34" charset="0"/>
              <a:buChar char="•"/>
            </a:pPr>
            <a:r>
              <a:rPr lang="en-US" sz="2400" b="1" dirty="0"/>
              <a:t>As Duns Scotus said, we are all unique, yet all of us embrace the same charism. </a:t>
            </a:r>
            <a:endParaRPr lang="en-US" sz="2400" b="1" dirty="0">
              <a:sym typeface="Wingdings" pitchFamily="2" charset="2"/>
            </a:endParaRPr>
          </a:p>
          <a:p>
            <a:pPr marL="285750" indent="-285750">
              <a:buFont typeface="Arial" panose="020B0604020202020204" pitchFamily="34" charset="0"/>
              <a:buChar char="•"/>
            </a:pPr>
            <a:r>
              <a:rPr lang="en-US" sz="2400" b="1" dirty="0">
                <a:sym typeface="Wingdings" pitchFamily="2" charset="2"/>
              </a:rPr>
              <a:t>And all of us have the same focus as set forth in our Rule.</a:t>
            </a:r>
            <a:endParaRPr lang="en-US" sz="2400" b="1" dirty="0"/>
          </a:p>
        </p:txBody>
      </p:sp>
    </p:spTree>
    <p:extLst>
      <p:ext uri="{BB962C8B-B14F-4D97-AF65-F5344CB8AC3E}">
        <p14:creationId xmlns:p14="http://schemas.microsoft.com/office/powerpoint/2010/main" val="3031258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384F-F79F-0F4C-9821-FAD109A9C6C2}"/>
              </a:ext>
            </a:extLst>
          </p:cNvPr>
          <p:cNvSpPr>
            <a:spLocks noGrp="1"/>
          </p:cNvSpPr>
          <p:nvPr>
            <p:ph type="title"/>
          </p:nvPr>
        </p:nvSpPr>
        <p:spPr>
          <a:solidFill>
            <a:schemeClr val="accent2"/>
          </a:solidFill>
        </p:spPr>
        <p:txBody>
          <a:bodyPr/>
          <a:lstStyle/>
          <a:p>
            <a:pPr algn="ctr"/>
            <a:r>
              <a:rPr lang="en-US" sz="4000" b="1" dirty="0"/>
              <a:t>CHRIST, THE HERO</a:t>
            </a:r>
          </a:p>
        </p:txBody>
      </p:sp>
      <p:pic>
        <p:nvPicPr>
          <p:cNvPr id="6" name="Content Placeholder 5">
            <a:extLst>
              <a:ext uri="{FF2B5EF4-FFF2-40B4-BE49-F238E27FC236}">
                <a16:creationId xmlns:a16="http://schemas.microsoft.com/office/drawing/2014/main" id="{D9309B92-0367-094F-A36A-CAD65635A90D}"/>
              </a:ext>
            </a:extLst>
          </p:cNvPr>
          <p:cNvPicPr>
            <a:picLocks noGrp="1" noChangeAspect="1"/>
          </p:cNvPicPr>
          <p:nvPr>
            <p:ph idx="1"/>
          </p:nvPr>
        </p:nvPicPr>
        <p:blipFill>
          <a:blip r:embed="rId3"/>
          <a:stretch>
            <a:fillRect/>
          </a:stretch>
        </p:blipFill>
        <p:spPr>
          <a:xfrm>
            <a:off x="4601119" y="2282867"/>
            <a:ext cx="2664682" cy="4334256"/>
          </a:xfrm>
          <a:prstGeom prst="rect">
            <a:avLst/>
          </a:prstGeom>
        </p:spPr>
      </p:pic>
    </p:spTree>
    <p:extLst>
      <p:ext uri="{BB962C8B-B14F-4D97-AF65-F5344CB8AC3E}">
        <p14:creationId xmlns:p14="http://schemas.microsoft.com/office/powerpoint/2010/main" val="20850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510639" y="534390"/>
            <a:ext cx="11186556" cy="1413163"/>
          </a:xfrm>
        </p:spPr>
        <p:txBody>
          <a:bodyPr/>
          <a:lstStyle/>
          <a:p>
            <a:pPr algn="ctr"/>
            <a:br>
              <a:rPr lang="en-US" sz="4000" b="1" dirty="0"/>
            </a:br>
            <a:r>
              <a:rPr lang="en-US" sz="4000" b="1" dirty="0"/>
              <a:t>Canticle of the Creatures</a:t>
            </a:r>
            <a:br>
              <a:rPr lang="en-US" sz="4000" b="1" dirty="0"/>
            </a:br>
            <a:r>
              <a:rPr lang="en-US" sz="4000" b="1" dirty="0"/>
              <a:t>In Final Form </a:t>
            </a:r>
            <a:r>
              <a:rPr lang="en-US" b="1" dirty="0"/>
              <a:t>at the End of Francis’ Life</a:t>
            </a:r>
            <a:br>
              <a:rPr lang="en-US" b="1" dirty="0"/>
            </a:br>
            <a:endParaRPr lang="en-US" b="1" dirty="0"/>
          </a:p>
        </p:txBody>
      </p:sp>
      <p:pic>
        <p:nvPicPr>
          <p:cNvPr id="6" name="Content Placeholder 5">
            <a:extLst>
              <a:ext uri="{FF2B5EF4-FFF2-40B4-BE49-F238E27FC236}">
                <a16:creationId xmlns:a16="http://schemas.microsoft.com/office/drawing/2014/main" id="{948C0E0E-34AA-D840-9837-2E9314C8FB87}"/>
              </a:ext>
            </a:extLst>
          </p:cNvPr>
          <p:cNvPicPr>
            <a:picLocks noGrp="1" noChangeAspect="1"/>
          </p:cNvPicPr>
          <p:nvPr>
            <p:ph idx="1"/>
          </p:nvPr>
        </p:nvPicPr>
        <p:blipFill>
          <a:blip r:embed="rId3"/>
          <a:stretch>
            <a:fillRect/>
          </a:stretch>
        </p:blipFill>
        <p:spPr>
          <a:xfrm>
            <a:off x="2955718" y="2425880"/>
            <a:ext cx="6593447" cy="4114800"/>
          </a:xfrm>
        </p:spPr>
      </p:pic>
      <p:pic>
        <p:nvPicPr>
          <p:cNvPr id="7" name="Picture 6">
            <a:extLst>
              <a:ext uri="{FF2B5EF4-FFF2-40B4-BE49-F238E27FC236}">
                <a16:creationId xmlns:a16="http://schemas.microsoft.com/office/drawing/2014/main" id="{D04B9AF1-92DB-8542-B18F-5BDBDBD7CF85}"/>
              </a:ext>
            </a:extLst>
          </p:cNvPr>
          <p:cNvPicPr>
            <a:picLocks noChangeAspect="1"/>
          </p:cNvPicPr>
          <p:nvPr/>
        </p:nvPicPr>
        <p:blipFill>
          <a:blip r:embed="rId4"/>
          <a:stretch>
            <a:fillRect/>
          </a:stretch>
        </p:blipFill>
        <p:spPr>
          <a:xfrm>
            <a:off x="510639" y="2200728"/>
            <a:ext cx="2046849" cy="2743200"/>
          </a:xfrm>
          <a:prstGeom prst="rect">
            <a:avLst/>
          </a:prstGeom>
        </p:spPr>
      </p:pic>
    </p:spTree>
    <p:extLst>
      <p:ext uri="{BB962C8B-B14F-4D97-AF65-F5344CB8AC3E}">
        <p14:creationId xmlns:p14="http://schemas.microsoft.com/office/powerpoint/2010/main" val="107469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510639" y="534390"/>
            <a:ext cx="11186556" cy="1413163"/>
          </a:xfrm>
        </p:spPr>
        <p:txBody>
          <a:bodyPr/>
          <a:lstStyle/>
          <a:p>
            <a:pPr algn="ctr"/>
            <a:br>
              <a:rPr lang="en-US" sz="4000" b="1" dirty="0"/>
            </a:br>
            <a:r>
              <a:rPr lang="en-US" sz="4000" b="1" dirty="0"/>
              <a:t>Canticle of the Creatures</a:t>
            </a:r>
            <a:br>
              <a:rPr lang="en-US" sz="4000" b="1" dirty="0"/>
            </a:br>
            <a:endParaRPr lang="en-US" sz="4000" b="1" dirty="0"/>
          </a:p>
        </p:txBody>
      </p:sp>
      <p:sp>
        <p:nvSpPr>
          <p:cNvPr id="4" name="Content Placeholder 3">
            <a:extLst>
              <a:ext uri="{FF2B5EF4-FFF2-40B4-BE49-F238E27FC236}">
                <a16:creationId xmlns:a16="http://schemas.microsoft.com/office/drawing/2014/main" id="{A92BCDD2-F8F3-844E-AC71-F58E4AFCF99E}"/>
              </a:ext>
            </a:extLst>
          </p:cNvPr>
          <p:cNvSpPr>
            <a:spLocks noGrp="1"/>
          </p:cNvSpPr>
          <p:nvPr>
            <p:ph idx="1"/>
          </p:nvPr>
        </p:nvSpPr>
        <p:spPr>
          <a:xfrm>
            <a:off x="661183" y="2588455"/>
            <a:ext cx="10775852" cy="3517745"/>
          </a:xfrm>
        </p:spPr>
        <p:txBody>
          <a:bodyPr>
            <a:normAutofit fontScale="92500" lnSpcReduction="20000"/>
          </a:bodyPr>
          <a:lstStyle/>
          <a:p>
            <a:pPr marL="0" indent="0" algn="ctr">
              <a:buNone/>
            </a:pPr>
            <a:r>
              <a:rPr lang="en-US" sz="3200" b="1" dirty="0"/>
              <a:t>After Praising God </a:t>
            </a:r>
          </a:p>
          <a:p>
            <a:pPr marL="0" indent="0" algn="ctr">
              <a:buNone/>
            </a:pPr>
            <a:r>
              <a:rPr lang="en-US" sz="3200" b="1" dirty="0"/>
              <a:t>for Sir Brother Sun and Sister Moon and Stars; </a:t>
            </a:r>
          </a:p>
          <a:p>
            <a:pPr marL="0" indent="0" algn="ctr">
              <a:buNone/>
            </a:pPr>
            <a:r>
              <a:rPr lang="en-US" sz="3200" b="1" dirty="0"/>
              <a:t>Brother Wind and Sister Water; </a:t>
            </a:r>
          </a:p>
          <a:p>
            <a:pPr marL="0" indent="0" algn="ctr">
              <a:buNone/>
            </a:pPr>
            <a:r>
              <a:rPr lang="en-US" sz="3200" b="1" dirty="0"/>
              <a:t>Brother Fire and Sister Mother Earth, </a:t>
            </a:r>
          </a:p>
          <a:p>
            <a:pPr marL="0" indent="0" algn="ctr">
              <a:buNone/>
            </a:pPr>
            <a:r>
              <a:rPr lang="en-US" sz="3200" b="1" dirty="0"/>
              <a:t>St. Francis adds verses on Reconciliation and Peace</a:t>
            </a:r>
          </a:p>
          <a:p>
            <a:pPr marL="0" indent="0" algn="ctr">
              <a:buNone/>
            </a:pPr>
            <a:r>
              <a:rPr lang="en-US" sz="3200" b="1" dirty="0"/>
              <a:t>And in his final hours of life, </a:t>
            </a:r>
          </a:p>
          <a:p>
            <a:pPr marL="0" indent="0" algn="ctr">
              <a:buNone/>
            </a:pPr>
            <a:r>
              <a:rPr lang="en-US" sz="3200" b="1" dirty="0"/>
              <a:t>composes the last verses on Sister Death.</a:t>
            </a:r>
          </a:p>
          <a:p>
            <a:pPr marL="0" indent="0">
              <a:buNone/>
            </a:pPr>
            <a:endParaRPr lang="en-US" sz="3200" b="1" dirty="0"/>
          </a:p>
          <a:p>
            <a:pPr marL="0" indent="0">
              <a:buNone/>
            </a:pPr>
            <a:endParaRPr lang="en-US" dirty="0"/>
          </a:p>
        </p:txBody>
      </p:sp>
    </p:spTree>
    <p:extLst>
      <p:ext uri="{BB962C8B-B14F-4D97-AF65-F5344CB8AC3E}">
        <p14:creationId xmlns:p14="http://schemas.microsoft.com/office/powerpoint/2010/main" val="1317315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510639" y="534390"/>
            <a:ext cx="11186556" cy="1413163"/>
          </a:xfrm>
        </p:spPr>
        <p:txBody>
          <a:bodyPr/>
          <a:lstStyle/>
          <a:p>
            <a:pPr algn="ctr"/>
            <a:r>
              <a:rPr lang="en-US" sz="4000" b="1" dirty="0"/>
              <a:t>Verses 10-11</a:t>
            </a:r>
            <a:br>
              <a:rPr lang="en-US" sz="4000" b="1" dirty="0"/>
            </a:br>
            <a:r>
              <a:rPr lang="en-US" sz="4000" b="1" dirty="0"/>
              <a:t>Reconciliation and Peace</a:t>
            </a:r>
          </a:p>
        </p:txBody>
      </p:sp>
      <p:sp>
        <p:nvSpPr>
          <p:cNvPr id="4" name="Content Placeholder 3">
            <a:extLst>
              <a:ext uri="{FF2B5EF4-FFF2-40B4-BE49-F238E27FC236}">
                <a16:creationId xmlns:a16="http://schemas.microsoft.com/office/drawing/2014/main" id="{A92BCDD2-F8F3-844E-AC71-F58E4AFCF99E}"/>
              </a:ext>
            </a:extLst>
          </p:cNvPr>
          <p:cNvSpPr>
            <a:spLocks noGrp="1"/>
          </p:cNvSpPr>
          <p:nvPr>
            <p:ph idx="1"/>
          </p:nvPr>
        </p:nvSpPr>
        <p:spPr>
          <a:xfrm>
            <a:off x="1214847" y="2588455"/>
            <a:ext cx="10222188" cy="3995225"/>
          </a:xfrm>
        </p:spPr>
        <p:txBody>
          <a:bodyPr>
            <a:normAutofit/>
          </a:bodyPr>
          <a:lstStyle/>
          <a:p>
            <a:pPr marL="0" indent="0" algn="ctr">
              <a:buNone/>
            </a:pPr>
            <a:r>
              <a:rPr lang="en-US" sz="3200" b="1" dirty="0"/>
              <a:t>Praised be You, my Lord, </a:t>
            </a:r>
          </a:p>
          <a:p>
            <a:pPr marL="0" indent="0" algn="ctr">
              <a:buNone/>
            </a:pPr>
            <a:r>
              <a:rPr lang="en-US" sz="3200" b="1" dirty="0"/>
              <a:t>through those who give pardon for your love, </a:t>
            </a:r>
          </a:p>
          <a:p>
            <a:pPr marL="0" indent="0" algn="ctr">
              <a:buNone/>
            </a:pPr>
            <a:r>
              <a:rPr lang="en-US" sz="3200" b="1" dirty="0"/>
              <a:t>		and bear infirmity and tribulation. </a:t>
            </a:r>
          </a:p>
          <a:p>
            <a:pPr marL="0" indent="0" algn="ctr">
              <a:buNone/>
            </a:pPr>
            <a:r>
              <a:rPr lang="en-US" sz="3200" b="1" dirty="0"/>
              <a:t>Blessed are those </a:t>
            </a:r>
          </a:p>
          <a:p>
            <a:pPr marL="0" indent="0" algn="ctr">
              <a:buNone/>
            </a:pPr>
            <a:r>
              <a:rPr lang="en-US" sz="3200" b="1" dirty="0"/>
              <a:t>who endure in peace </a:t>
            </a:r>
          </a:p>
          <a:p>
            <a:pPr marL="0" indent="0" algn="ctr">
              <a:buNone/>
            </a:pPr>
            <a:r>
              <a:rPr lang="en-US" sz="3200" b="1" dirty="0"/>
              <a:t>for by You, Most High, shall they be crowned.</a:t>
            </a:r>
          </a:p>
          <a:p>
            <a:pPr marL="0" indent="0">
              <a:buNone/>
            </a:pPr>
            <a:endParaRPr lang="en-US" dirty="0"/>
          </a:p>
        </p:txBody>
      </p:sp>
    </p:spTree>
    <p:extLst>
      <p:ext uri="{BB962C8B-B14F-4D97-AF65-F5344CB8AC3E}">
        <p14:creationId xmlns:p14="http://schemas.microsoft.com/office/powerpoint/2010/main" val="1427654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510639" y="534390"/>
            <a:ext cx="11186556" cy="1413163"/>
          </a:xfrm>
        </p:spPr>
        <p:txBody>
          <a:bodyPr/>
          <a:lstStyle/>
          <a:p>
            <a:pPr algn="ctr"/>
            <a:r>
              <a:rPr lang="en-US" sz="4000" b="1" dirty="0"/>
              <a:t>Verses 12-13</a:t>
            </a:r>
            <a:br>
              <a:rPr lang="en-US" sz="4000" b="1" dirty="0"/>
            </a:br>
            <a:r>
              <a:rPr lang="en-US" sz="4000" b="1" dirty="0"/>
              <a:t>Welcoming Sister Death</a:t>
            </a:r>
          </a:p>
        </p:txBody>
      </p:sp>
      <p:sp>
        <p:nvSpPr>
          <p:cNvPr id="4" name="Content Placeholder 3">
            <a:extLst>
              <a:ext uri="{FF2B5EF4-FFF2-40B4-BE49-F238E27FC236}">
                <a16:creationId xmlns:a16="http://schemas.microsoft.com/office/drawing/2014/main" id="{A92BCDD2-F8F3-844E-AC71-F58E4AFCF99E}"/>
              </a:ext>
            </a:extLst>
          </p:cNvPr>
          <p:cNvSpPr>
            <a:spLocks noGrp="1"/>
          </p:cNvSpPr>
          <p:nvPr>
            <p:ph idx="1"/>
          </p:nvPr>
        </p:nvSpPr>
        <p:spPr>
          <a:xfrm>
            <a:off x="692331" y="2403567"/>
            <a:ext cx="11004864" cy="4245428"/>
          </a:xfrm>
        </p:spPr>
        <p:txBody>
          <a:bodyPr>
            <a:noAutofit/>
          </a:bodyPr>
          <a:lstStyle/>
          <a:p>
            <a:pPr marL="0" indent="0" algn="ctr">
              <a:buNone/>
            </a:pPr>
            <a:r>
              <a:rPr lang="en-US" sz="2900" b="1" dirty="0"/>
              <a:t>Praised be You, my Lord, </a:t>
            </a:r>
          </a:p>
          <a:p>
            <a:pPr marL="0" indent="0" algn="ctr">
              <a:buNone/>
            </a:pPr>
            <a:r>
              <a:rPr lang="en-US" sz="2900" b="1" dirty="0"/>
              <a:t>through our Sister Bodily Death,</a:t>
            </a:r>
          </a:p>
          <a:p>
            <a:pPr marL="0" indent="0" algn="ctr">
              <a:buNone/>
            </a:pPr>
            <a:r>
              <a:rPr lang="en-US" sz="2900" b="1" dirty="0"/>
              <a:t>   	from whom no one living can escape.</a:t>
            </a:r>
          </a:p>
          <a:p>
            <a:pPr marL="0" indent="0" algn="ctr">
              <a:buNone/>
            </a:pPr>
            <a:r>
              <a:rPr lang="en-US" sz="2900" b="1" dirty="0"/>
              <a:t>		Woe to those who die in mortal sin. </a:t>
            </a:r>
          </a:p>
          <a:p>
            <a:pPr marL="0" indent="0" algn="ctr">
              <a:buNone/>
            </a:pPr>
            <a:r>
              <a:rPr lang="en-US" sz="2900" b="1" dirty="0"/>
              <a:t>Blessed are those whom death will find </a:t>
            </a:r>
          </a:p>
          <a:p>
            <a:pPr marL="0" indent="0" algn="ctr">
              <a:buNone/>
            </a:pPr>
            <a:r>
              <a:rPr lang="en-US" sz="2900" b="1" dirty="0"/>
              <a:t>	in Your most holy will, </a:t>
            </a:r>
          </a:p>
          <a:p>
            <a:pPr marL="0" indent="0" algn="ctr">
              <a:buNone/>
            </a:pPr>
            <a:r>
              <a:rPr lang="en-US" sz="2900" b="1" dirty="0"/>
              <a:t>		for the second death shall do them no harm.</a:t>
            </a:r>
          </a:p>
        </p:txBody>
      </p:sp>
    </p:spTree>
    <p:extLst>
      <p:ext uri="{BB962C8B-B14F-4D97-AF65-F5344CB8AC3E}">
        <p14:creationId xmlns:p14="http://schemas.microsoft.com/office/powerpoint/2010/main" val="1492732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510639" y="534390"/>
            <a:ext cx="11186556" cy="1413163"/>
          </a:xfrm>
        </p:spPr>
        <p:txBody>
          <a:bodyPr/>
          <a:lstStyle/>
          <a:p>
            <a:pPr algn="ctr"/>
            <a:r>
              <a:rPr lang="en-US" sz="4000" b="1" dirty="0"/>
              <a:t>Verses 12-13</a:t>
            </a:r>
            <a:br>
              <a:rPr lang="en-US" sz="4000" b="1" dirty="0"/>
            </a:br>
            <a:r>
              <a:rPr lang="en-US" sz="4000" b="1" dirty="0"/>
              <a:t>Welcoming Sister Death</a:t>
            </a:r>
          </a:p>
        </p:txBody>
      </p:sp>
      <p:sp>
        <p:nvSpPr>
          <p:cNvPr id="4" name="Content Placeholder 3">
            <a:extLst>
              <a:ext uri="{FF2B5EF4-FFF2-40B4-BE49-F238E27FC236}">
                <a16:creationId xmlns:a16="http://schemas.microsoft.com/office/drawing/2014/main" id="{A92BCDD2-F8F3-844E-AC71-F58E4AFCF99E}"/>
              </a:ext>
            </a:extLst>
          </p:cNvPr>
          <p:cNvSpPr>
            <a:spLocks noGrp="1"/>
          </p:cNvSpPr>
          <p:nvPr>
            <p:ph idx="1"/>
          </p:nvPr>
        </p:nvSpPr>
        <p:spPr>
          <a:xfrm>
            <a:off x="757646" y="2588455"/>
            <a:ext cx="10939549" cy="3903785"/>
          </a:xfrm>
        </p:spPr>
        <p:txBody>
          <a:bodyPr>
            <a:normAutofit/>
          </a:bodyPr>
          <a:lstStyle/>
          <a:p>
            <a:pPr marL="0" indent="0" algn="ctr">
              <a:buNone/>
            </a:pPr>
            <a:r>
              <a:rPr lang="en-US" sz="3000" b="1" dirty="0">
                <a:solidFill>
                  <a:schemeClr val="tx1"/>
                </a:solidFill>
              </a:rPr>
              <a:t>FRANCIS ON DEATH by ERIC DOYLE, OFM</a:t>
            </a:r>
          </a:p>
          <a:p>
            <a:pPr marL="0" indent="0">
              <a:buNone/>
            </a:pPr>
            <a:r>
              <a:rPr lang="en-US" sz="2800" b="1" i="1" dirty="0">
                <a:solidFill>
                  <a:schemeClr val="accent1"/>
                </a:solidFill>
              </a:rPr>
              <a:t>Not only did Francis accept this last and most powerful of human diminishments, he actually included it in the universal brotherhood and sisterhood of all creation. </a:t>
            </a:r>
          </a:p>
          <a:p>
            <a:pPr marL="0" indent="0">
              <a:buNone/>
            </a:pPr>
            <a:r>
              <a:rPr lang="en-US" sz="2800" b="1" i="1" dirty="0">
                <a:solidFill>
                  <a:schemeClr val="tx1"/>
                </a:solidFill>
              </a:rPr>
              <a:t>There had been many “little deaths” during his life and out of the experience of each came new life, an increase in being. These “little deaths” were sacraments of the “great</a:t>
            </a:r>
            <a:r>
              <a:rPr lang="en-US" sz="2800" b="1" i="1" dirty="0">
                <a:solidFill>
                  <a:srgbClr val="0070C0"/>
                </a:solidFill>
              </a:rPr>
              <a:t> </a:t>
            </a:r>
            <a:r>
              <a:rPr lang="en-US" sz="2800" b="1" i="1" dirty="0">
                <a:solidFill>
                  <a:schemeClr val="tx1"/>
                </a:solidFill>
              </a:rPr>
              <a:t>death” which now came to him benignly as his sister.</a:t>
            </a:r>
          </a:p>
          <a:p>
            <a:pPr marL="0" indent="0">
              <a:buNone/>
            </a:pPr>
            <a:endParaRPr lang="en-US" sz="2800" b="1" dirty="0">
              <a:solidFill>
                <a:srgbClr val="0070C0"/>
              </a:solidFill>
            </a:endParaRPr>
          </a:p>
          <a:p>
            <a:pPr marL="0" indent="0">
              <a:buNone/>
            </a:pPr>
            <a:endParaRPr lang="en-US" sz="2400" b="1" dirty="0">
              <a:solidFill>
                <a:srgbClr val="C00000"/>
              </a:solidFill>
            </a:endParaRPr>
          </a:p>
        </p:txBody>
      </p:sp>
    </p:spTree>
    <p:extLst>
      <p:ext uri="{BB962C8B-B14F-4D97-AF65-F5344CB8AC3E}">
        <p14:creationId xmlns:p14="http://schemas.microsoft.com/office/powerpoint/2010/main" val="426938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6880-71F1-3940-915D-EA977E91B42A}"/>
              </a:ext>
            </a:extLst>
          </p:cNvPr>
          <p:cNvSpPr>
            <a:spLocks noGrp="1"/>
          </p:cNvSpPr>
          <p:nvPr>
            <p:ph type="title"/>
          </p:nvPr>
        </p:nvSpPr>
        <p:spPr>
          <a:xfrm>
            <a:off x="1214846" y="836023"/>
            <a:ext cx="9601200" cy="1214846"/>
          </a:xfrm>
        </p:spPr>
        <p:txBody>
          <a:bodyPr/>
          <a:lstStyle/>
          <a:p>
            <a:pPr algn="ctr"/>
            <a:r>
              <a:rPr lang="en-US" sz="4800" b="1" dirty="0"/>
              <a:t>ERIC DOYLE FRIAR MINOR</a:t>
            </a:r>
            <a:br>
              <a:rPr lang="en-US" sz="4800" b="1" dirty="0"/>
            </a:br>
            <a:r>
              <a:rPr lang="en-US" sz="3200" b="1" dirty="0"/>
              <a:t>BORN IN 1938 – DIED 8,1984 (46) ENGLISH FRIAR</a:t>
            </a:r>
          </a:p>
        </p:txBody>
      </p:sp>
      <p:sp>
        <p:nvSpPr>
          <p:cNvPr id="3" name="Content Placeholder 2">
            <a:extLst>
              <a:ext uri="{FF2B5EF4-FFF2-40B4-BE49-F238E27FC236}">
                <a16:creationId xmlns:a16="http://schemas.microsoft.com/office/drawing/2014/main" id="{22AE3B92-D0E4-EA41-8804-62FAF2BFA3EC}"/>
              </a:ext>
            </a:extLst>
          </p:cNvPr>
          <p:cNvSpPr>
            <a:spLocks noGrp="1"/>
          </p:cNvSpPr>
          <p:nvPr>
            <p:ph idx="1"/>
          </p:nvPr>
        </p:nvSpPr>
        <p:spPr>
          <a:xfrm>
            <a:off x="2638697" y="2603500"/>
            <a:ext cx="7341916" cy="3416300"/>
          </a:xfrm>
        </p:spPr>
        <p:txBody>
          <a:bodyPr>
            <a:noAutofit/>
          </a:bodyPr>
          <a:lstStyle/>
          <a:p>
            <a:r>
              <a:rPr lang="en-US" sz="3200" b="1" i="1" dirty="0"/>
              <a:t>THOSE WHO HAVE DIED HAVE NOT GONE VERY FAR.</a:t>
            </a:r>
          </a:p>
          <a:p>
            <a:r>
              <a:rPr lang="en-US" sz="3200" b="1" i="1" dirty="0"/>
              <a:t>THEY HAVE GONE TO GOD</a:t>
            </a:r>
          </a:p>
          <a:p>
            <a:r>
              <a:rPr lang="en-US" sz="3200" b="1" i="1" dirty="0"/>
              <a:t>AND GOD IS VERY NEAR.  </a:t>
            </a:r>
          </a:p>
        </p:txBody>
      </p:sp>
    </p:spTree>
    <p:extLst>
      <p:ext uri="{BB962C8B-B14F-4D97-AF65-F5344CB8AC3E}">
        <p14:creationId xmlns:p14="http://schemas.microsoft.com/office/powerpoint/2010/main" val="267213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510639" y="534390"/>
            <a:ext cx="11186556" cy="1413163"/>
          </a:xfrm>
        </p:spPr>
        <p:txBody>
          <a:bodyPr/>
          <a:lstStyle/>
          <a:p>
            <a:pPr algn="ctr"/>
            <a:r>
              <a:rPr lang="en-US" sz="4000" b="1" dirty="0"/>
              <a:t>LET US ALL PRAY THE FOLLOWING</a:t>
            </a:r>
          </a:p>
        </p:txBody>
      </p:sp>
      <p:sp>
        <p:nvSpPr>
          <p:cNvPr id="4" name="Content Placeholder 3">
            <a:extLst>
              <a:ext uri="{FF2B5EF4-FFF2-40B4-BE49-F238E27FC236}">
                <a16:creationId xmlns:a16="http://schemas.microsoft.com/office/drawing/2014/main" id="{A92BCDD2-F8F3-844E-AC71-F58E4AFCF99E}"/>
              </a:ext>
            </a:extLst>
          </p:cNvPr>
          <p:cNvSpPr>
            <a:spLocks noGrp="1"/>
          </p:cNvSpPr>
          <p:nvPr>
            <p:ph idx="1"/>
          </p:nvPr>
        </p:nvSpPr>
        <p:spPr>
          <a:xfrm>
            <a:off x="661183" y="2588455"/>
            <a:ext cx="10775852" cy="3517745"/>
          </a:xfrm>
        </p:spPr>
        <p:txBody>
          <a:bodyPr>
            <a:normAutofit lnSpcReduction="10000"/>
          </a:bodyPr>
          <a:lstStyle/>
          <a:p>
            <a:pPr marL="0" indent="0" algn="ctr">
              <a:buNone/>
            </a:pPr>
            <a:r>
              <a:rPr lang="en-US" sz="4000" b="1" dirty="0"/>
              <a:t>Praise and bless my Lord </a:t>
            </a:r>
          </a:p>
          <a:p>
            <a:pPr marL="0" indent="0" algn="ctr">
              <a:buNone/>
            </a:pPr>
            <a:r>
              <a:rPr lang="en-US" sz="4000" b="1" dirty="0"/>
              <a:t>and give Him thanks</a:t>
            </a:r>
          </a:p>
          <a:p>
            <a:pPr marL="0" indent="0" algn="ctr">
              <a:buNone/>
            </a:pPr>
            <a:r>
              <a:rPr lang="en-US" sz="4000" b="1" dirty="0"/>
              <a:t>And serve Him </a:t>
            </a:r>
          </a:p>
          <a:p>
            <a:pPr marL="0" indent="0" algn="ctr">
              <a:buNone/>
            </a:pPr>
            <a:r>
              <a:rPr lang="en-US" sz="4000" b="1" dirty="0"/>
              <a:t>with great humility. </a:t>
            </a:r>
          </a:p>
          <a:p>
            <a:pPr marL="0" indent="0" algn="ctr">
              <a:buNone/>
            </a:pPr>
            <a:r>
              <a:rPr lang="en-US" sz="4000" b="1" dirty="0">
                <a:solidFill>
                  <a:schemeClr val="accent2"/>
                </a:solidFill>
              </a:rPr>
              <a:t>So be it. So be it. </a:t>
            </a:r>
            <a:r>
              <a:rPr lang="en-US" sz="4000" b="1">
                <a:solidFill>
                  <a:schemeClr val="accent2"/>
                </a:solidFill>
              </a:rPr>
              <a:t>Amen.</a:t>
            </a:r>
            <a:endParaRPr lang="en-US" sz="4000" b="1" dirty="0">
              <a:solidFill>
                <a:schemeClr val="accent2"/>
              </a:solidFill>
            </a:endParaRPr>
          </a:p>
          <a:p>
            <a:pPr marL="0" indent="0" algn="ctr">
              <a:buNone/>
            </a:pPr>
            <a:endParaRPr lang="en-US" sz="4000" b="1" dirty="0"/>
          </a:p>
          <a:p>
            <a:pPr marL="0" indent="0">
              <a:buNone/>
            </a:pPr>
            <a:endParaRPr lang="en-US" sz="3200" b="1" dirty="0"/>
          </a:p>
          <a:p>
            <a:pPr marL="0" indent="0">
              <a:buNone/>
            </a:pPr>
            <a:endParaRPr lang="en-US" dirty="0"/>
          </a:p>
        </p:txBody>
      </p:sp>
    </p:spTree>
    <p:extLst>
      <p:ext uri="{BB962C8B-B14F-4D97-AF65-F5344CB8AC3E}">
        <p14:creationId xmlns:p14="http://schemas.microsoft.com/office/powerpoint/2010/main" val="118652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7A491-7DE3-6546-A28A-4189CFB47A6F}"/>
              </a:ext>
            </a:extLst>
          </p:cNvPr>
          <p:cNvSpPr>
            <a:spLocks noGrp="1"/>
          </p:cNvSpPr>
          <p:nvPr>
            <p:ph type="title"/>
          </p:nvPr>
        </p:nvSpPr>
        <p:spPr>
          <a:xfrm>
            <a:off x="1154954" y="973668"/>
            <a:ext cx="9243080" cy="706964"/>
          </a:xfrm>
        </p:spPr>
        <p:txBody>
          <a:bodyPr/>
          <a:lstStyle/>
          <a:p>
            <a:pPr algn="ctr"/>
            <a:r>
              <a:rPr lang="en-US" b="1" dirty="0"/>
              <a:t>SECULAR FRANCISCAN SAINTS AT PRAYER</a:t>
            </a:r>
          </a:p>
        </p:txBody>
      </p:sp>
      <p:pic>
        <p:nvPicPr>
          <p:cNvPr id="6" name="Content Placeholder 5">
            <a:extLst>
              <a:ext uri="{FF2B5EF4-FFF2-40B4-BE49-F238E27FC236}">
                <a16:creationId xmlns:a16="http://schemas.microsoft.com/office/drawing/2014/main" id="{018E2970-56F4-8143-BAB8-C90D854F2736}"/>
              </a:ext>
            </a:extLst>
          </p:cNvPr>
          <p:cNvPicPr>
            <a:picLocks noGrp="1" noChangeAspect="1"/>
          </p:cNvPicPr>
          <p:nvPr>
            <p:ph idx="1"/>
          </p:nvPr>
        </p:nvPicPr>
        <p:blipFill>
          <a:blip r:embed="rId3"/>
          <a:stretch>
            <a:fillRect/>
          </a:stretch>
        </p:blipFill>
        <p:spPr>
          <a:xfrm>
            <a:off x="1334294" y="3950970"/>
            <a:ext cx="1789698" cy="2286000"/>
          </a:xfrm>
        </p:spPr>
      </p:pic>
      <p:pic>
        <p:nvPicPr>
          <p:cNvPr id="8" name="Picture 7">
            <a:extLst>
              <a:ext uri="{FF2B5EF4-FFF2-40B4-BE49-F238E27FC236}">
                <a16:creationId xmlns:a16="http://schemas.microsoft.com/office/drawing/2014/main" id="{4E785B35-AB66-AF44-95FD-0B025E7A4AA2}"/>
              </a:ext>
            </a:extLst>
          </p:cNvPr>
          <p:cNvPicPr>
            <a:picLocks noChangeAspect="1"/>
          </p:cNvPicPr>
          <p:nvPr/>
        </p:nvPicPr>
        <p:blipFill>
          <a:blip r:embed="rId4"/>
          <a:stretch>
            <a:fillRect/>
          </a:stretch>
        </p:blipFill>
        <p:spPr>
          <a:xfrm>
            <a:off x="9329160" y="3950970"/>
            <a:ext cx="1603611" cy="2286000"/>
          </a:xfrm>
          <a:prstGeom prst="rect">
            <a:avLst/>
          </a:prstGeom>
        </p:spPr>
      </p:pic>
      <p:pic>
        <p:nvPicPr>
          <p:cNvPr id="10" name="Picture 9">
            <a:extLst>
              <a:ext uri="{FF2B5EF4-FFF2-40B4-BE49-F238E27FC236}">
                <a16:creationId xmlns:a16="http://schemas.microsoft.com/office/drawing/2014/main" id="{C7363059-FFB7-C446-B612-C253267F243A}"/>
              </a:ext>
            </a:extLst>
          </p:cNvPr>
          <p:cNvPicPr>
            <a:picLocks noChangeAspect="1"/>
          </p:cNvPicPr>
          <p:nvPr/>
        </p:nvPicPr>
        <p:blipFill>
          <a:blip r:embed="rId5"/>
          <a:stretch>
            <a:fillRect/>
          </a:stretch>
        </p:blipFill>
        <p:spPr>
          <a:xfrm>
            <a:off x="4726793" y="3814143"/>
            <a:ext cx="2974350" cy="2286000"/>
          </a:xfrm>
          <a:prstGeom prst="rect">
            <a:avLst/>
          </a:prstGeom>
        </p:spPr>
      </p:pic>
      <p:sp>
        <p:nvSpPr>
          <p:cNvPr id="3" name="TextBox 2">
            <a:extLst>
              <a:ext uri="{FF2B5EF4-FFF2-40B4-BE49-F238E27FC236}">
                <a16:creationId xmlns:a16="http://schemas.microsoft.com/office/drawing/2014/main" id="{0A2F0396-A4F6-CF4F-8ECA-2E103D82FF93}"/>
              </a:ext>
            </a:extLst>
          </p:cNvPr>
          <p:cNvSpPr txBox="1"/>
          <p:nvPr/>
        </p:nvSpPr>
        <p:spPr>
          <a:xfrm>
            <a:off x="1154954" y="2403567"/>
            <a:ext cx="10118029" cy="1384995"/>
          </a:xfrm>
          <a:prstGeom prst="rect">
            <a:avLst/>
          </a:prstGeom>
          <a:noFill/>
        </p:spPr>
        <p:txBody>
          <a:bodyPr wrap="square" rtlCol="0">
            <a:spAutoFit/>
          </a:bodyPr>
          <a:lstStyle/>
          <a:p>
            <a:r>
              <a:rPr lang="en-US" sz="2800" b="1" dirty="0">
                <a:solidFill>
                  <a:srgbClr val="C00000"/>
                </a:solidFill>
              </a:rPr>
              <a:t>				Can you name these three Saints? </a:t>
            </a:r>
          </a:p>
          <a:p>
            <a:r>
              <a:rPr lang="en-US" sz="2800" b="1" dirty="0"/>
              <a:t>One is in ecstasy, one is going off on a crusade, and one is a pious child skipping off to the chapel.</a:t>
            </a:r>
          </a:p>
        </p:txBody>
      </p:sp>
    </p:spTree>
    <p:extLst>
      <p:ext uri="{BB962C8B-B14F-4D97-AF65-F5344CB8AC3E}">
        <p14:creationId xmlns:p14="http://schemas.microsoft.com/office/powerpoint/2010/main" val="25621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1154954" y="807522"/>
            <a:ext cx="8761413" cy="873110"/>
          </a:xfrm>
        </p:spPr>
        <p:txBody>
          <a:bodyPr/>
          <a:lstStyle/>
          <a:p>
            <a:pPr algn="ctr"/>
            <a:br>
              <a:rPr lang="en-US" sz="4000" b="1" dirty="0">
                <a:solidFill>
                  <a:schemeClr val="bg1">
                    <a:lumMod val="95000"/>
                  </a:schemeClr>
                </a:solidFill>
              </a:rPr>
            </a:br>
            <a:br>
              <a:rPr lang="en-US" sz="4000" b="1" dirty="0">
                <a:solidFill>
                  <a:schemeClr val="bg1">
                    <a:lumMod val="95000"/>
                  </a:schemeClr>
                </a:solidFill>
              </a:rPr>
            </a:br>
            <a:r>
              <a:rPr lang="en-US" sz="4000" b="1" dirty="0">
                <a:solidFill>
                  <a:schemeClr val="bg1">
                    <a:lumMod val="95000"/>
                  </a:schemeClr>
                </a:solidFill>
              </a:rPr>
              <a:t>Common Franciscan Threads</a:t>
            </a:r>
            <a:br>
              <a:rPr lang="en-US" sz="4000" b="1" dirty="0">
                <a:solidFill>
                  <a:schemeClr val="bg1">
                    <a:lumMod val="95000"/>
                  </a:schemeClr>
                </a:solidFill>
              </a:rPr>
            </a:br>
            <a:br>
              <a:rPr lang="en-US" sz="4000" b="1" dirty="0">
                <a:solidFill>
                  <a:schemeClr val="bg1">
                    <a:lumMod val="95000"/>
                  </a:schemeClr>
                </a:solidFill>
              </a:rPr>
            </a:br>
            <a:endParaRPr lang="en-US" sz="4000" b="1" dirty="0"/>
          </a:p>
        </p:txBody>
      </p:sp>
      <p:sp>
        <p:nvSpPr>
          <p:cNvPr id="3" name="Content Placeholder 2">
            <a:extLst>
              <a:ext uri="{FF2B5EF4-FFF2-40B4-BE49-F238E27FC236}">
                <a16:creationId xmlns:a16="http://schemas.microsoft.com/office/drawing/2014/main" id="{52EEB9DC-8B4E-284E-94F8-44468D890423}"/>
              </a:ext>
            </a:extLst>
          </p:cNvPr>
          <p:cNvSpPr>
            <a:spLocks noGrp="1"/>
          </p:cNvSpPr>
          <p:nvPr>
            <p:ph idx="1"/>
          </p:nvPr>
        </p:nvSpPr>
        <p:spPr>
          <a:xfrm>
            <a:off x="1384663" y="2303813"/>
            <a:ext cx="9601200" cy="4263241"/>
          </a:xfrm>
        </p:spPr>
        <p:txBody>
          <a:bodyPr>
            <a:normAutofit/>
          </a:bodyPr>
          <a:lstStyle/>
          <a:p>
            <a:pPr marL="457200" indent="-457200">
              <a:buAutoNum type="arabicPeriod"/>
            </a:pPr>
            <a:endParaRPr lang="en-US" sz="2400" b="1" dirty="0">
              <a:solidFill>
                <a:schemeClr val="tx1"/>
              </a:solidFill>
            </a:endParaRPr>
          </a:p>
          <a:p>
            <a:pPr marL="457200" indent="-457200">
              <a:buAutoNum type="arabicPeriod"/>
            </a:pPr>
            <a:r>
              <a:rPr lang="en-US" sz="2400" b="1" dirty="0">
                <a:solidFill>
                  <a:schemeClr val="tx1"/>
                </a:solidFill>
              </a:rPr>
              <a:t>All place the Eucharistic celebration above all other forms of 	prayer. </a:t>
            </a:r>
          </a:p>
          <a:p>
            <a:pPr marL="457200" indent="-457200">
              <a:buAutoNum type="arabicPeriod"/>
            </a:pPr>
            <a:r>
              <a:rPr lang="en-US" sz="2400" b="1" dirty="0">
                <a:solidFill>
                  <a:schemeClr val="tx1"/>
                </a:solidFill>
              </a:rPr>
              <a:t>The Divine Office holds a place of prominence in daily 	prayer life.</a:t>
            </a:r>
            <a:r>
              <a:rPr lang="en-US" sz="2400" b="1" dirty="0">
                <a:solidFill>
                  <a:srgbClr val="C00000"/>
                </a:solidFill>
              </a:rPr>
              <a:t> </a:t>
            </a:r>
          </a:p>
          <a:p>
            <a:pPr marL="457200" indent="-457200">
              <a:buAutoNum type="arabicPeriod"/>
            </a:pPr>
            <a:r>
              <a:rPr lang="en-US" sz="2400" b="1" dirty="0">
                <a:solidFill>
                  <a:schemeClr val="tx1"/>
                </a:solidFill>
              </a:rPr>
              <a:t>Prayer is Trinitarian in focus and centered on the life and 		teachings of Christ, especially in the gospels.</a:t>
            </a:r>
          </a:p>
          <a:p>
            <a:pPr marL="457200" indent="-457200">
              <a:buAutoNum type="arabicPeriod"/>
            </a:pPr>
            <a:r>
              <a:rPr lang="en-US" sz="2400" b="1" dirty="0">
                <a:solidFill>
                  <a:schemeClr val="tx1"/>
                </a:solidFill>
              </a:rPr>
              <a:t>Contemplative prayer is essential and leads to action</a:t>
            </a:r>
            <a:r>
              <a:rPr lang="en-US" sz="3000" b="1" dirty="0">
                <a:solidFill>
                  <a:schemeClr val="tx1"/>
                </a:solidFill>
              </a:rPr>
              <a:t>. </a:t>
            </a:r>
          </a:p>
          <a:p>
            <a:pPr marL="0" indent="0">
              <a:buNone/>
            </a:pPr>
            <a:endParaRPr lang="en-US" sz="2800" dirty="0"/>
          </a:p>
        </p:txBody>
      </p:sp>
    </p:spTree>
    <p:extLst>
      <p:ext uri="{BB962C8B-B14F-4D97-AF65-F5344CB8AC3E}">
        <p14:creationId xmlns:p14="http://schemas.microsoft.com/office/powerpoint/2010/main" val="114735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1188720" y="679269"/>
            <a:ext cx="8727647" cy="1001363"/>
          </a:xfrm>
        </p:spPr>
        <p:txBody>
          <a:bodyPr/>
          <a:lstStyle/>
          <a:p>
            <a:pPr algn="ctr"/>
            <a:r>
              <a:rPr lang="en-US" sz="4000" b="1" dirty="0"/>
              <a:t>SAINT FRANCIS AND PRAYER</a:t>
            </a:r>
            <a:br>
              <a:rPr lang="en-US" sz="4000" b="1" dirty="0"/>
            </a:br>
            <a:r>
              <a:rPr lang="en-US" sz="4000" b="1" dirty="0"/>
              <a:t>Focus</a:t>
            </a:r>
          </a:p>
        </p:txBody>
      </p:sp>
      <p:pic>
        <p:nvPicPr>
          <p:cNvPr id="5" name="Content Placeholder 4">
            <a:extLst>
              <a:ext uri="{FF2B5EF4-FFF2-40B4-BE49-F238E27FC236}">
                <a16:creationId xmlns:a16="http://schemas.microsoft.com/office/drawing/2014/main" id="{B09D86F7-2CCA-2049-824B-9479F6935452}"/>
              </a:ext>
            </a:extLst>
          </p:cNvPr>
          <p:cNvPicPr>
            <a:picLocks noGrp="1" noChangeAspect="1"/>
          </p:cNvPicPr>
          <p:nvPr>
            <p:ph idx="1"/>
          </p:nvPr>
        </p:nvPicPr>
        <p:blipFill>
          <a:blip r:embed="rId3"/>
          <a:stretch>
            <a:fillRect/>
          </a:stretch>
        </p:blipFill>
        <p:spPr>
          <a:xfrm>
            <a:off x="410506" y="2480226"/>
            <a:ext cx="1680939" cy="2468880"/>
          </a:xfrm>
          <a:prstGeom prst="rect">
            <a:avLst/>
          </a:prstGeom>
        </p:spPr>
      </p:pic>
      <p:pic>
        <p:nvPicPr>
          <p:cNvPr id="6" name="Picture 5">
            <a:extLst>
              <a:ext uri="{FF2B5EF4-FFF2-40B4-BE49-F238E27FC236}">
                <a16:creationId xmlns:a16="http://schemas.microsoft.com/office/drawing/2014/main" id="{BF21C3F5-D150-9749-9E8C-B5EA42B4CD9F}"/>
              </a:ext>
            </a:extLst>
          </p:cNvPr>
          <p:cNvPicPr>
            <a:picLocks noChangeAspect="1"/>
          </p:cNvPicPr>
          <p:nvPr/>
        </p:nvPicPr>
        <p:blipFill>
          <a:blip r:embed="rId4"/>
          <a:stretch>
            <a:fillRect/>
          </a:stretch>
        </p:blipFill>
        <p:spPr>
          <a:xfrm>
            <a:off x="9916367" y="2584728"/>
            <a:ext cx="1829134" cy="2468880"/>
          </a:xfrm>
          <a:prstGeom prst="rect">
            <a:avLst/>
          </a:prstGeom>
        </p:spPr>
      </p:pic>
      <p:sp>
        <p:nvSpPr>
          <p:cNvPr id="4" name="TextBox 3">
            <a:extLst>
              <a:ext uri="{FF2B5EF4-FFF2-40B4-BE49-F238E27FC236}">
                <a16:creationId xmlns:a16="http://schemas.microsoft.com/office/drawing/2014/main" id="{41CCE28C-F159-EE47-A2BB-31F1777C2EEA}"/>
              </a:ext>
            </a:extLst>
          </p:cNvPr>
          <p:cNvSpPr txBox="1"/>
          <p:nvPr/>
        </p:nvSpPr>
        <p:spPr>
          <a:xfrm>
            <a:off x="2259874" y="2312127"/>
            <a:ext cx="7656493" cy="4524315"/>
          </a:xfrm>
          <a:prstGeom prst="rect">
            <a:avLst/>
          </a:prstGeom>
          <a:noFill/>
        </p:spPr>
        <p:txBody>
          <a:bodyPr wrap="square" rtlCol="0">
            <a:spAutoFit/>
          </a:bodyPr>
          <a:lstStyle/>
          <a:p>
            <a:pPr algn="ctr"/>
            <a:r>
              <a:rPr lang="en-US" sz="2800" b="1" u="sng" dirty="0">
                <a:solidFill>
                  <a:schemeClr val="accent1"/>
                </a:solidFill>
              </a:rPr>
              <a:t>Both Trinitarian and Centered on Christ </a:t>
            </a:r>
            <a:endParaRPr lang="en-US" sz="2800" b="1" dirty="0">
              <a:solidFill>
                <a:schemeClr val="accent1"/>
              </a:solidFill>
            </a:endParaRPr>
          </a:p>
          <a:p>
            <a:endParaRPr lang="en-US" sz="2400" b="1" dirty="0">
              <a:solidFill>
                <a:schemeClr val="accent1"/>
              </a:solidFill>
            </a:endParaRPr>
          </a:p>
          <a:p>
            <a:pPr algn="ctr"/>
            <a:r>
              <a:rPr lang="en-US" sz="2800" b="1" dirty="0">
                <a:solidFill>
                  <a:srgbClr val="0070C0"/>
                </a:solidFill>
              </a:rPr>
              <a:t>Letter to the Entire Order </a:t>
            </a:r>
          </a:p>
          <a:p>
            <a:r>
              <a:rPr lang="en-US" sz="2600" b="1" dirty="0"/>
              <a:t>Inwardly cleansed, enlightened and inflamed by the fire of the Holy Spirit, may we be able to </a:t>
            </a:r>
            <a:r>
              <a:rPr lang="en-US" sz="2600" b="1" u="sng" dirty="0"/>
              <a:t>follow in the footprints of Your beloved Son, our Lord Jesus Christ,</a:t>
            </a:r>
            <a:r>
              <a:rPr lang="en-US" sz="2600" b="1" dirty="0"/>
              <a:t> and by Your grace alone, may we make our way to You, Most High, </a:t>
            </a:r>
            <a:r>
              <a:rPr lang="en-US" sz="2600" b="1" u="sng" dirty="0"/>
              <a:t>Who live and rule in perfect Trinity and simple unity </a:t>
            </a:r>
            <a:r>
              <a:rPr lang="en-US" sz="2600" b="1" dirty="0"/>
              <a:t>and are glorified God almighty, forever and ever, 	Amen.   </a:t>
            </a:r>
          </a:p>
        </p:txBody>
      </p:sp>
    </p:spTree>
    <p:extLst>
      <p:ext uri="{BB962C8B-B14F-4D97-AF65-F5344CB8AC3E}">
        <p14:creationId xmlns:p14="http://schemas.microsoft.com/office/powerpoint/2010/main" val="95698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1188720" y="679269"/>
            <a:ext cx="8727647" cy="1001363"/>
          </a:xfrm>
        </p:spPr>
        <p:txBody>
          <a:bodyPr/>
          <a:lstStyle/>
          <a:p>
            <a:pPr algn="ctr"/>
            <a:r>
              <a:rPr lang="en-US" sz="4000" b="1" dirty="0"/>
              <a:t>SAINT FRANCIS AND PRAYER</a:t>
            </a:r>
            <a:br>
              <a:rPr lang="en-US" sz="4000" b="1" dirty="0"/>
            </a:br>
            <a:r>
              <a:rPr lang="en-US" sz="4000" b="1" dirty="0"/>
              <a:t>Focus</a:t>
            </a:r>
          </a:p>
        </p:txBody>
      </p:sp>
      <p:pic>
        <p:nvPicPr>
          <p:cNvPr id="5" name="Content Placeholder 4">
            <a:extLst>
              <a:ext uri="{FF2B5EF4-FFF2-40B4-BE49-F238E27FC236}">
                <a16:creationId xmlns:a16="http://schemas.microsoft.com/office/drawing/2014/main" id="{B09D86F7-2CCA-2049-824B-9479F6935452}"/>
              </a:ext>
            </a:extLst>
          </p:cNvPr>
          <p:cNvPicPr>
            <a:picLocks noGrp="1" noChangeAspect="1"/>
          </p:cNvPicPr>
          <p:nvPr>
            <p:ph idx="1"/>
          </p:nvPr>
        </p:nvPicPr>
        <p:blipFill>
          <a:blip r:embed="rId3"/>
          <a:stretch>
            <a:fillRect/>
          </a:stretch>
        </p:blipFill>
        <p:spPr>
          <a:xfrm>
            <a:off x="548026" y="2702295"/>
            <a:ext cx="1680939" cy="2468880"/>
          </a:xfrm>
          <a:prstGeom prst="rect">
            <a:avLst/>
          </a:prstGeom>
        </p:spPr>
      </p:pic>
      <p:pic>
        <p:nvPicPr>
          <p:cNvPr id="6" name="Picture 5">
            <a:extLst>
              <a:ext uri="{FF2B5EF4-FFF2-40B4-BE49-F238E27FC236}">
                <a16:creationId xmlns:a16="http://schemas.microsoft.com/office/drawing/2014/main" id="{BF21C3F5-D150-9749-9E8C-B5EA42B4CD9F}"/>
              </a:ext>
            </a:extLst>
          </p:cNvPr>
          <p:cNvPicPr>
            <a:picLocks noChangeAspect="1"/>
          </p:cNvPicPr>
          <p:nvPr/>
        </p:nvPicPr>
        <p:blipFill>
          <a:blip r:embed="rId4"/>
          <a:stretch>
            <a:fillRect/>
          </a:stretch>
        </p:blipFill>
        <p:spPr>
          <a:xfrm>
            <a:off x="10063182" y="2702295"/>
            <a:ext cx="1829134" cy="2468880"/>
          </a:xfrm>
          <a:prstGeom prst="rect">
            <a:avLst/>
          </a:prstGeom>
        </p:spPr>
      </p:pic>
      <p:sp>
        <p:nvSpPr>
          <p:cNvPr id="3" name="TextBox 2">
            <a:extLst>
              <a:ext uri="{FF2B5EF4-FFF2-40B4-BE49-F238E27FC236}">
                <a16:creationId xmlns:a16="http://schemas.microsoft.com/office/drawing/2014/main" id="{085FD6C9-AED9-7F47-8D5F-320DE87F86AC}"/>
              </a:ext>
            </a:extLst>
          </p:cNvPr>
          <p:cNvSpPr txBox="1"/>
          <p:nvPr/>
        </p:nvSpPr>
        <p:spPr>
          <a:xfrm>
            <a:off x="2521131" y="2351314"/>
            <a:ext cx="7210698" cy="4154984"/>
          </a:xfrm>
          <a:prstGeom prst="rect">
            <a:avLst/>
          </a:prstGeom>
          <a:noFill/>
        </p:spPr>
        <p:txBody>
          <a:bodyPr wrap="square" rtlCol="0">
            <a:spAutoFit/>
          </a:bodyPr>
          <a:lstStyle/>
          <a:p>
            <a:pPr algn="ctr"/>
            <a:r>
              <a:rPr lang="en-US" sz="2400" b="1" u="sng" dirty="0"/>
              <a:t>Evolving, Maturing, and Creative </a:t>
            </a:r>
          </a:p>
          <a:p>
            <a:pPr algn="ctr"/>
            <a:endParaRPr lang="en-US" sz="2400" b="1" u="sng" dirty="0"/>
          </a:p>
          <a:p>
            <a:pPr algn="ctr"/>
            <a:r>
              <a:rPr lang="en-US" sz="2400" b="1" dirty="0">
                <a:solidFill>
                  <a:srgbClr val="0070C0"/>
                </a:solidFill>
              </a:rPr>
              <a:t>Office of the Passion </a:t>
            </a:r>
          </a:p>
          <a:p>
            <a:pPr algn="ctr"/>
            <a:r>
              <a:rPr lang="en-US" sz="2400" b="1" dirty="0">
                <a:solidFill>
                  <a:srgbClr val="0070C0"/>
                </a:solidFill>
              </a:rPr>
              <a:t>Canticle of the Creatures</a:t>
            </a:r>
            <a:endParaRPr lang="en-US" sz="2400" b="1" dirty="0"/>
          </a:p>
          <a:p>
            <a:endParaRPr lang="en-US" sz="2400" b="1" u="sng" dirty="0"/>
          </a:p>
          <a:p>
            <a:pPr algn="ctr"/>
            <a:r>
              <a:rPr lang="en-US" sz="2400" b="1" u="sng" dirty="0"/>
              <a:t>In Harmony With His Beloved </a:t>
            </a:r>
          </a:p>
          <a:p>
            <a:pPr algn="ctr"/>
            <a:endParaRPr lang="en-US" sz="2400" b="1" dirty="0">
              <a:solidFill>
                <a:srgbClr val="0070C0"/>
              </a:solidFill>
            </a:endParaRPr>
          </a:p>
          <a:p>
            <a:r>
              <a:rPr lang="en-US" sz="2400" b="1" dirty="0"/>
              <a:t>Let us desire nothing else, let us want nothing else, let nothing else delight us, except our Creator, Redeemer, and Savior, the only true God … </a:t>
            </a:r>
            <a:r>
              <a:rPr lang="en-US" sz="2400" b="1" dirty="0">
                <a:solidFill>
                  <a:srgbClr val="0070C0"/>
                </a:solidFill>
              </a:rPr>
              <a:t>Earlier Rule, 23.9 </a:t>
            </a:r>
            <a:endParaRPr lang="en-US" sz="2400" b="1" dirty="0"/>
          </a:p>
        </p:txBody>
      </p:sp>
    </p:spTree>
    <p:extLst>
      <p:ext uri="{BB962C8B-B14F-4D97-AF65-F5344CB8AC3E}">
        <p14:creationId xmlns:p14="http://schemas.microsoft.com/office/powerpoint/2010/main" val="110505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1154954" y="534390"/>
            <a:ext cx="9176578" cy="1413163"/>
          </a:xfrm>
          <a:solidFill>
            <a:schemeClr val="accent6">
              <a:lumMod val="50000"/>
            </a:schemeClr>
          </a:solidFill>
          <a:ln>
            <a:solidFill>
              <a:srgbClr val="7030A0"/>
            </a:solidFill>
          </a:ln>
        </p:spPr>
        <p:txBody>
          <a:bodyPr/>
          <a:lstStyle/>
          <a:p>
            <a:pPr algn="ctr"/>
            <a:r>
              <a:rPr lang="en-US" b="1" dirty="0"/>
              <a:t>1205/06</a:t>
            </a:r>
            <a:r>
              <a:rPr lang="en-US" sz="4000" b="1" dirty="0"/>
              <a:t> </a:t>
            </a:r>
            <a:r>
              <a:rPr lang="en-US" sz="4000" b="1" dirty="0">
                <a:solidFill>
                  <a:schemeClr val="bg1"/>
                </a:solidFill>
              </a:rPr>
              <a:t>Young</a:t>
            </a:r>
            <a:r>
              <a:rPr lang="en-US" sz="4000" b="1" dirty="0"/>
              <a:t> Francis </a:t>
            </a:r>
            <a:br>
              <a:rPr lang="en-US" sz="4000" b="1" dirty="0"/>
            </a:br>
            <a:r>
              <a:rPr lang="en-US" sz="4000" b="1" dirty="0"/>
              <a:t>At the Beginning of His Conversion</a:t>
            </a:r>
          </a:p>
        </p:txBody>
      </p:sp>
      <p:pic>
        <p:nvPicPr>
          <p:cNvPr id="3" name="Content Placeholder 2">
            <a:extLst>
              <a:ext uri="{FF2B5EF4-FFF2-40B4-BE49-F238E27FC236}">
                <a16:creationId xmlns:a16="http://schemas.microsoft.com/office/drawing/2014/main" id="{DD06295B-1125-9F49-9652-3A6183A15A41}"/>
              </a:ext>
            </a:extLst>
          </p:cNvPr>
          <p:cNvPicPr>
            <a:picLocks noGrp="1" noChangeAspect="1"/>
          </p:cNvPicPr>
          <p:nvPr>
            <p:ph idx="1"/>
          </p:nvPr>
        </p:nvPicPr>
        <p:blipFill>
          <a:blip r:embed="rId3"/>
          <a:stretch>
            <a:fillRect/>
          </a:stretch>
        </p:blipFill>
        <p:spPr>
          <a:xfrm>
            <a:off x="297221" y="2493560"/>
            <a:ext cx="2440501" cy="4114800"/>
          </a:xfrm>
        </p:spPr>
      </p:pic>
      <p:sp>
        <p:nvSpPr>
          <p:cNvPr id="5" name="TextBox 4">
            <a:extLst>
              <a:ext uri="{FF2B5EF4-FFF2-40B4-BE49-F238E27FC236}">
                <a16:creationId xmlns:a16="http://schemas.microsoft.com/office/drawing/2014/main" id="{0FC15924-F244-3946-B58B-31DFE62D5ED2}"/>
              </a:ext>
            </a:extLst>
          </p:cNvPr>
          <p:cNvSpPr txBox="1"/>
          <p:nvPr/>
        </p:nvSpPr>
        <p:spPr>
          <a:xfrm>
            <a:off x="3657601" y="2364377"/>
            <a:ext cx="7811588" cy="3970318"/>
          </a:xfrm>
          <a:prstGeom prst="rect">
            <a:avLst/>
          </a:prstGeom>
          <a:noFill/>
        </p:spPr>
        <p:txBody>
          <a:bodyPr wrap="square" rtlCol="0">
            <a:spAutoFit/>
          </a:bodyPr>
          <a:lstStyle/>
          <a:p>
            <a:endParaRPr lang="en-US" sz="2800" b="1" dirty="0"/>
          </a:p>
          <a:p>
            <a:r>
              <a:rPr lang="en-US" sz="2800" b="1" dirty="0"/>
              <a:t>Most High, Glorious God, </a:t>
            </a:r>
          </a:p>
          <a:p>
            <a:r>
              <a:rPr lang="en-US" sz="2800" b="1" dirty="0"/>
              <a:t>Enlightened the darkness of my heart, </a:t>
            </a:r>
          </a:p>
          <a:p>
            <a:r>
              <a:rPr lang="en-US" sz="2800" b="1" dirty="0"/>
              <a:t>And give me  True faith, </a:t>
            </a:r>
          </a:p>
          <a:p>
            <a:r>
              <a:rPr lang="en-US" sz="2800" b="1" dirty="0"/>
              <a:t>Certain hope, </a:t>
            </a:r>
          </a:p>
          <a:p>
            <a:r>
              <a:rPr lang="en-US" sz="2800" b="1" dirty="0"/>
              <a:t>And perfect charity, </a:t>
            </a:r>
          </a:p>
          <a:p>
            <a:r>
              <a:rPr lang="en-US" sz="2800" b="1" dirty="0"/>
              <a:t>Sense and knowledge, Lord, </a:t>
            </a:r>
          </a:p>
          <a:p>
            <a:r>
              <a:rPr lang="en-US" sz="2800" b="1" dirty="0"/>
              <a:t>That I may carry out your holy and true command.</a:t>
            </a:r>
          </a:p>
        </p:txBody>
      </p:sp>
    </p:spTree>
    <p:extLst>
      <p:ext uri="{BB962C8B-B14F-4D97-AF65-F5344CB8AC3E}">
        <p14:creationId xmlns:p14="http://schemas.microsoft.com/office/powerpoint/2010/main" val="282831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35DDE-50BE-3943-958D-24F4321F8B1A}"/>
              </a:ext>
            </a:extLst>
          </p:cNvPr>
          <p:cNvSpPr>
            <a:spLocks noGrp="1"/>
          </p:cNvSpPr>
          <p:nvPr>
            <p:ph type="title"/>
          </p:nvPr>
        </p:nvSpPr>
        <p:spPr>
          <a:xfrm>
            <a:off x="510639" y="534390"/>
            <a:ext cx="11186556" cy="1413163"/>
          </a:xfrm>
        </p:spPr>
        <p:txBody>
          <a:bodyPr/>
          <a:lstStyle/>
          <a:p>
            <a:pPr algn="ctr"/>
            <a:r>
              <a:rPr lang="en-US" sz="4000" b="1" dirty="0"/>
              <a:t>Prayer of Saint Francis </a:t>
            </a:r>
            <a:br>
              <a:rPr lang="en-US" sz="4000" b="1" dirty="0"/>
            </a:br>
            <a:r>
              <a:rPr lang="en-US" sz="4000" b="1" dirty="0"/>
              <a:t>Maturing in Faith and Creative in Expression</a:t>
            </a:r>
          </a:p>
        </p:txBody>
      </p:sp>
      <p:pic>
        <p:nvPicPr>
          <p:cNvPr id="15" name="Content Placeholder 14">
            <a:extLst>
              <a:ext uri="{FF2B5EF4-FFF2-40B4-BE49-F238E27FC236}">
                <a16:creationId xmlns:a16="http://schemas.microsoft.com/office/drawing/2014/main" id="{69EC3C4F-6BA6-414D-945D-1D30554B72E0}"/>
              </a:ext>
            </a:extLst>
          </p:cNvPr>
          <p:cNvPicPr>
            <a:picLocks noGrp="1" noChangeAspect="1"/>
          </p:cNvPicPr>
          <p:nvPr>
            <p:ph idx="1"/>
          </p:nvPr>
        </p:nvPicPr>
        <p:blipFill>
          <a:blip r:embed="rId3"/>
          <a:stretch>
            <a:fillRect/>
          </a:stretch>
        </p:blipFill>
        <p:spPr>
          <a:xfrm>
            <a:off x="2694327" y="3200400"/>
            <a:ext cx="6053958" cy="3657600"/>
          </a:xfrm>
        </p:spPr>
      </p:pic>
      <p:sp>
        <p:nvSpPr>
          <p:cNvPr id="16" name="TextBox 15">
            <a:extLst>
              <a:ext uri="{FF2B5EF4-FFF2-40B4-BE49-F238E27FC236}">
                <a16:creationId xmlns:a16="http://schemas.microsoft.com/office/drawing/2014/main" id="{85960CFB-2EF5-9746-A068-636B768CC213}"/>
              </a:ext>
            </a:extLst>
          </p:cNvPr>
          <p:cNvSpPr txBox="1"/>
          <p:nvPr/>
        </p:nvSpPr>
        <p:spPr>
          <a:xfrm>
            <a:off x="2956957" y="2624447"/>
            <a:ext cx="5681956" cy="584775"/>
          </a:xfrm>
          <a:prstGeom prst="rect">
            <a:avLst/>
          </a:prstGeom>
          <a:noFill/>
        </p:spPr>
        <p:txBody>
          <a:bodyPr wrap="square" rtlCol="0">
            <a:spAutoFit/>
          </a:bodyPr>
          <a:lstStyle/>
          <a:p>
            <a:pPr algn="ctr"/>
            <a:r>
              <a:rPr lang="en-US" sz="3200" b="1" dirty="0">
                <a:solidFill>
                  <a:srgbClr val="C00000"/>
                </a:solidFill>
              </a:rPr>
              <a:t>OFFICE OF THE PASSION</a:t>
            </a:r>
          </a:p>
        </p:txBody>
      </p:sp>
    </p:spTree>
    <p:extLst>
      <p:ext uri="{BB962C8B-B14F-4D97-AF65-F5344CB8AC3E}">
        <p14:creationId xmlns:p14="http://schemas.microsoft.com/office/powerpoint/2010/main" val="3563751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D00F2-8687-EE40-931C-67E6EA7F2190}"/>
              </a:ext>
            </a:extLst>
          </p:cNvPr>
          <p:cNvSpPr>
            <a:spLocks noGrp="1"/>
          </p:cNvSpPr>
          <p:nvPr>
            <p:ph type="title"/>
          </p:nvPr>
        </p:nvSpPr>
        <p:spPr>
          <a:xfrm>
            <a:off x="1254034" y="836022"/>
            <a:ext cx="8662333" cy="844609"/>
          </a:xfrm>
          <a:solidFill>
            <a:schemeClr val="accent2"/>
          </a:solidFill>
        </p:spPr>
        <p:txBody>
          <a:bodyPr/>
          <a:lstStyle/>
          <a:p>
            <a:pPr algn="ctr"/>
            <a:br>
              <a:rPr lang="en-US" b="1" dirty="0"/>
            </a:br>
            <a:r>
              <a:rPr lang="en-US" b="1" dirty="0"/>
              <a:t>OFFICE OF THE PASSION</a:t>
            </a:r>
            <a:br>
              <a:rPr lang="en-US" b="1" dirty="0"/>
            </a:br>
            <a:endParaRPr lang="en-US" b="1" dirty="0"/>
          </a:p>
        </p:txBody>
      </p:sp>
      <p:sp>
        <p:nvSpPr>
          <p:cNvPr id="3" name="Content Placeholder 2">
            <a:extLst>
              <a:ext uri="{FF2B5EF4-FFF2-40B4-BE49-F238E27FC236}">
                <a16:creationId xmlns:a16="http://schemas.microsoft.com/office/drawing/2014/main" id="{70F009DF-D3CF-3D4B-8461-548D5BD268CD}"/>
              </a:ext>
            </a:extLst>
          </p:cNvPr>
          <p:cNvSpPr>
            <a:spLocks noGrp="1"/>
          </p:cNvSpPr>
          <p:nvPr>
            <p:ph idx="1"/>
          </p:nvPr>
        </p:nvSpPr>
        <p:spPr>
          <a:xfrm>
            <a:off x="1254035" y="2555999"/>
            <a:ext cx="10110652" cy="3844801"/>
          </a:xfrm>
        </p:spPr>
        <p:txBody>
          <a:bodyPr>
            <a:noAutofit/>
          </a:bodyPr>
          <a:lstStyle/>
          <a:p>
            <a:r>
              <a:rPr lang="en-US" sz="2800" b="1" dirty="0"/>
              <a:t>Probably the least known of St. Francis’ writings.</a:t>
            </a:r>
          </a:p>
          <a:p>
            <a:r>
              <a:rPr lang="en-US" sz="2800" b="1" dirty="0"/>
              <a:t>Perhaps the most original liturgical writing.</a:t>
            </a:r>
          </a:p>
          <a:p>
            <a:r>
              <a:rPr lang="en-US" sz="2800" b="1" dirty="0"/>
              <a:t>It is thought this </a:t>
            </a:r>
            <a:r>
              <a:rPr lang="en-US" sz="2800" b="1" i="1" dirty="0"/>
              <a:t>little office </a:t>
            </a:r>
            <a:r>
              <a:rPr lang="en-US" sz="2800" b="1" dirty="0"/>
              <a:t>evolved and changed over many years from his conversion to his death.</a:t>
            </a:r>
          </a:p>
          <a:p>
            <a:r>
              <a:rPr lang="en-US" sz="2800" b="1" dirty="0"/>
              <a:t>The 15 Psalms are a composite of various verses of the Davidic psalms and other part of Scripture.</a:t>
            </a:r>
            <a:r>
              <a:rPr lang="en-US" sz="2800" dirty="0">
                <a:solidFill>
                  <a:schemeClr val="bg1"/>
                </a:solidFill>
              </a:rPr>
              <a:t> </a:t>
            </a:r>
          </a:p>
          <a:p>
            <a:pPr marL="0" indent="0">
              <a:buNone/>
            </a:pPr>
            <a:endParaRPr lang="en-US" sz="3200" b="1" dirty="0"/>
          </a:p>
        </p:txBody>
      </p:sp>
    </p:spTree>
    <p:extLst>
      <p:ext uri="{BB962C8B-B14F-4D97-AF65-F5344CB8AC3E}">
        <p14:creationId xmlns:p14="http://schemas.microsoft.com/office/powerpoint/2010/main" val="11385809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{920D2F76-8A1D-D145-9527-4341E8C1470D}tf10001076</Template>
  <TotalTime>9314</TotalTime>
  <Words>1718</Words>
  <Application>Microsoft Macintosh PowerPoint</Application>
  <PresentationFormat>Widescreen</PresentationFormat>
  <Paragraphs>199</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Century Gothic</vt:lpstr>
      <vt:lpstr>Wingdings</vt:lpstr>
      <vt:lpstr>Wingdings 3</vt:lpstr>
      <vt:lpstr>Ion Boardroom</vt:lpstr>
      <vt:lpstr>FRANCISCAN PRAYER Trinitarian with a focus on the Incarnation</vt:lpstr>
      <vt:lpstr>Franciscans at Prayer</vt:lpstr>
      <vt:lpstr>SECULAR FRANCISCAN SAINTS AT PRAYER</vt:lpstr>
      <vt:lpstr>  Common Franciscan Threads  </vt:lpstr>
      <vt:lpstr>SAINT FRANCIS AND PRAYER Focus</vt:lpstr>
      <vt:lpstr>SAINT FRANCIS AND PRAYER Focus</vt:lpstr>
      <vt:lpstr>1205/06 Young Francis  At the Beginning of His Conversion</vt:lpstr>
      <vt:lpstr>Prayer of Saint Francis  Maturing in Faith and Creative in Expression</vt:lpstr>
      <vt:lpstr> OFFICE OF THE PASSION </vt:lpstr>
      <vt:lpstr> COMPONENTS </vt:lpstr>
      <vt:lpstr> COMPONENTS </vt:lpstr>
      <vt:lpstr> COMPONENTS </vt:lpstr>
      <vt:lpstr>Office of the Passion of St. Francis of Assisi</vt:lpstr>
      <vt:lpstr> THE GESTE OF THE GREAT KING [Undated] </vt:lpstr>
      <vt:lpstr> THE GESTE OF THE GREAT KING [Undated] </vt:lpstr>
      <vt:lpstr> THE GESTE OF THE GREAT KING [Undated] </vt:lpstr>
      <vt:lpstr> THE GESTE OF THE GREAT KING [Undated] </vt:lpstr>
      <vt:lpstr> THE GESTE OF THE GREAT KING [Undated] </vt:lpstr>
      <vt:lpstr> THE GESTE OF THE GREAT KING [Undated] </vt:lpstr>
      <vt:lpstr>CHRIST, THE HERO</vt:lpstr>
      <vt:lpstr> Canticle of the Creatures In Final Form at the End of Francis’ Life </vt:lpstr>
      <vt:lpstr> Canticle of the Creatures </vt:lpstr>
      <vt:lpstr>Verses 10-11 Reconciliation and Peace</vt:lpstr>
      <vt:lpstr>Verses 12-13 Welcoming Sister Death</vt:lpstr>
      <vt:lpstr>Verses 12-13 Welcoming Sister Death</vt:lpstr>
      <vt:lpstr>ERIC DOYLE FRIAR MINOR BORN IN 1938 – DIED 8,1984 (46) ENGLISH FRIAR</vt:lpstr>
      <vt:lpstr>LET US ALL PRAY THE FOLLOWING</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mulqueen</dc:creator>
  <cp:lastModifiedBy>Microsoft Office User</cp:lastModifiedBy>
  <cp:revision>138</cp:revision>
  <cp:lastPrinted>2019-10-03T20:04:00Z</cp:lastPrinted>
  <dcterms:created xsi:type="dcterms:W3CDTF">2019-09-18T12:54:15Z</dcterms:created>
  <dcterms:modified xsi:type="dcterms:W3CDTF">2020-02-19T13:56:07Z</dcterms:modified>
</cp:coreProperties>
</file>