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5" r:id="rId9"/>
    <p:sldId id="271" r:id="rId10"/>
    <p:sldId id="274" r:id="rId11"/>
    <p:sldId id="286" r:id="rId12"/>
    <p:sldId id="280" r:id="rId13"/>
    <p:sldId id="283" r:id="rId14"/>
    <p:sldId id="266" r:id="rId15"/>
    <p:sldId id="270" r:id="rId16"/>
    <p:sldId id="289" r:id="rId17"/>
    <p:sldId id="290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64125-6280-C24F-A4D5-488F9F8A39D1}" v="30" dt="2019-11-11T05:05:47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4"/>
    <p:restoredTop sz="86449"/>
  </p:normalViewPr>
  <p:slideViewPr>
    <p:cSldViewPr snapToGrid="0" snapToObjects="1">
      <p:cViewPr varScale="1">
        <p:scale>
          <a:sx n="111" d="100"/>
          <a:sy n="111" d="100"/>
        </p:scale>
        <p:origin x="312" y="200"/>
      </p:cViewPr>
      <p:guideLst/>
    </p:cSldViewPr>
  </p:slideViewPr>
  <p:outlineViewPr>
    <p:cViewPr>
      <p:scale>
        <a:sx n="33" d="100"/>
        <a:sy n="33" d="100"/>
      </p:scale>
      <p:origin x="0" y="-15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Zitha" userId="b1b2171b-ec1b-45db-a04d-5f7a9384b204" providerId="ADAL" clId="{B1E64125-6280-C24F-A4D5-488F9F8A39D1}"/>
    <pc:docChg chg="modSld">
      <pc:chgData name="Pedro Zitha" userId="b1b2171b-ec1b-45db-a04d-5f7a9384b204" providerId="ADAL" clId="{B1E64125-6280-C24F-A4D5-488F9F8A39D1}" dt="2019-11-11T05:05:47.392" v="29" actId="20577"/>
      <pc:docMkLst>
        <pc:docMk/>
      </pc:docMkLst>
      <pc:sldChg chg="modSp">
        <pc:chgData name="Pedro Zitha" userId="b1b2171b-ec1b-45db-a04d-5f7a9384b204" providerId="ADAL" clId="{B1E64125-6280-C24F-A4D5-488F9F8A39D1}" dt="2019-11-11T04:55:36.096" v="0" actId="20577"/>
        <pc:sldMkLst>
          <pc:docMk/>
          <pc:sldMk cId="1557500513" sldId="257"/>
        </pc:sldMkLst>
        <pc:spChg chg="mod">
          <ac:chgData name="Pedro Zitha" userId="b1b2171b-ec1b-45db-a04d-5f7a9384b204" providerId="ADAL" clId="{B1E64125-6280-C24F-A4D5-488F9F8A39D1}" dt="2019-11-11T04:55:36.096" v="0" actId="20577"/>
          <ac:spMkLst>
            <pc:docMk/>
            <pc:sldMk cId="1557500513" sldId="257"/>
            <ac:spMk id="3" creationId="{5BAC98BD-3974-8040-87FA-10EDC87AB2F4}"/>
          </ac:spMkLst>
        </pc:spChg>
      </pc:sldChg>
      <pc:sldChg chg="modSp">
        <pc:chgData name="Pedro Zitha" userId="b1b2171b-ec1b-45db-a04d-5f7a9384b204" providerId="ADAL" clId="{B1E64125-6280-C24F-A4D5-488F9F8A39D1}" dt="2019-11-11T04:59:17.273" v="4" actId="20577"/>
        <pc:sldMkLst>
          <pc:docMk/>
          <pc:sldMk cId="3053188084" sldId="266"/>
        </pc:sldMkLst>
        <pc:spChg chg="mod">
          <ac:chgData name="Pedro Zitha" userId="b1b2171b-ec1b-45db-a04d-5f7a9384b204" providerId="ADAL" clId="{B1E64125-6280-C24F-A4D5-488F9F8A39D1}" dt="2019-11-11T04:59:17.273" v="4" actId="20577"/>
          <ac:spMkLst>
            <pc:docMk/>
            <pc:sldMk cId="3053188084" sldId="266"/>
            <ac:spMk id="3" creationId="{0C1B015A-CA11-064A-8871-9528AE13587C}"/>
          </ac:spMkLst>
        </pc:spChg>
      </pc:sldChg>
      <pc:sldChg chg="modSp">
        <pc:chgData name="Pedro Zitha" userId="b1b2171b-ec1b-45db-a04d-5f7a9384b204" providerId="ADAL" clId="{B1E64125-6280-C24F-A4D5-488F9F8A39D1}" dt="2019-11-11T05:05:47.392" v="29" actId="20577"/>
        <pc:sldMkLst>
          <pc:docMk/>
          <pc:sldMk cId="3147260907" sldId="288"/>
        </pc:sldMkLst>
        <pc:spChg chg="mod">
          <ac:chgData name="Pedro Zitha" userId="b1b2171b-ec1b-45db-a04d-5f7a9384b204" providerId="ADAL" clId="{B1E64125-6280-C24F-A4D5-488F9F8A39D1}" dt="2019-11-11T05:05:47.392" v="29" actId="20577"/>
          <ac:spMkLst>
            <pc:docMk/>
            <pc:sldMk cId="3147260907" sldId="288"/>
            <ac:spMk id="3" creationId="{0FE403EF-6120-7D46-803D-5B89968498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F149C-5694-5B45-B235-612D67204F6C}" type="datetimeFigureOut">
              <a:rPr lang="it-IT" smtClean="0"/>
              <a:t>11/11/19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E0FC-F1A8-1244-A1E2-49057247948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415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D8117D-6ED5-B049-9B59-8AAA2B088173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6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16B6-B733-F44F-9D1E-A6D5DE5C334A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6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1F3B30-99DC-274E-B076-3313D64815EF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6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EAF381-25E3-524D-B57B-8F693C458BEA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20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114258-01DA-5145-8611-F4F0255173C1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0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2E8F-A680-6344-98AA-BE55CAA4D219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6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9942-4E69-3941-8DF7-1625C7A0F73C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0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F51E-5097-0F4D-AED2-5813058B046E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5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10E9C43-14DB-6444-A441-09294D191926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8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9060-A526-664F-8B27-22AE7144BCDF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0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495595-044B-E844-B716-3D4D8041BCFA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F96F-16E5-2848-9A44-73EB611D069D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BD75-9B63-0847-BEDD-90F0C31F5985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AA30-C0E7-524D-A610-CEA082270F56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3310-D745-8644-8416-BFC7F7E5D33D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FAC7-A9BA-114D-8C11-8E065A6BE0B7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4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DBF-FC67-6B47-BE52-3F5CB39F515E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1413-3741-F047-9830-2AD833479787}" type="datetime1">
              <a:rPr lang="it-IT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0FEC3-7536-4FD5-8238-89CFDC7A3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2"/>
          <a:stretch/>
        </p:blipFill>
        <p:spPr>
          <a:xfrm rot="10800000" flipH="1" flipV="1">
            <a:off x="0" y="4102768"/>
            <a:ext cx="4642202" cy="275523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7082BB-8EB4-AD43-B2EB-8BD1454F0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804334"/>
            <a:ext cx="3471333" cy="52493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HISTORY AND IDENTITY OF OFS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[Secular Franciscan order]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FEAE9C-1DF3-3E49-91EE-CAAA37BF6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4722" y="219603"/>
            <a:ext cx="6313812" cy="6857999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endParaRPr lang="en-US" sz="6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Penitential Movements before St. Francis</a:t>
            </a:r>
          </a:p>
          <a:p>
            <a:pPr algn="just"/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Penitential doctrine during third century to seventh century.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4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Penitential </a:t>
            </a:r>
            <a:r>
              <a:rPr lang="en-US" sz="45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Propositum</a:t>
            </a:r>
            <a:r>
              <a:rPr lang="en-US" sz="45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vitae or rule </a:t>
            </a:r>
            <a:r>
              <a:rPr lang="en-US" sz="45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life</a:t>
            </a:r>
            <a:endParaRPr lang="en-US" sz="45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6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6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6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Segnaposto piè di pagina 15">
            <a:extLst>
              <a:ext uri="{FF2B5EF4-FFF2-40B4-BE49-F238E27FC236}">
                <a16:creationId xmlns:a16="http://schemas.microsoft.com/office/drawing/2014/main" id="{84DAF2A4-1E31-3C47-AB34-BCB55F3D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1716" y="6053667"/>
            <a:ext cx="6400800" cy="365125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C6910-CE70-3A4D-8D2B-D994B456B341}"/>
              </a:ext>
            </a:extLst>
          </p:cNvPr>
          <p:cNvSpPr txBox="1"/>
          <p:nvPr/>
        </p:nvSpPr>
        <p:spPr>
          <a:xfrm>
            <a:off x="805912" y="46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01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15A420-1C62-5846-A60E-629B5993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Nineteenth</a:t>
            </a:r>
            <a:r>
              <a:rPr lang="it-IT" b="1" dirty="0"/>
              <a:t> &amp; </a:t>
            </a:r>
            <a:r>
              <a:rPr lang="it-IT" b="1" dirty="0" err="1"/>
              <a:t>TWENTIetH</a:t>
            </a:r>
            <a:r>
              <a:rPr lang="it-IT" b="1" dirty="0"/>
              <a:t> CENTURIES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729DB2-C081-F44F-8A63-76D2005F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61285"/>
          </a:xfrm>
        </p:spPr>
        <p:txBody>
          <a:bodyPr>
            <a:no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Marked by national and international Congresses 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steps towards unity for OFS. 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approval of the Statutes of the international Council of the Third Order of Saint Francis by General ministers of the First Order and TOR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approval of the Pauline Rule 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04258A-7ECA-AD46-8F80-5DAE491E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FD6609-A2B9-A44E-9366-7A66E035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356" y="2194561"/>
            <a:ext cx="2684844" cy="14283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78685E3-F2AE-BD48-9351-C3AD0571B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784" y="4560626"/>
            <a:ext cx="3310359" cy="16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B1F2A-7F0D-D040-B423-53AD9D2C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The </a:t>
            </a:r>
            <a:r>
              <a:rPr lang="it-IT" b="1" dirty="0" err="1"/>
              <a:t>rule</a:t>
            </a:r>
            <a:r>
              <a:rPr lang="it-IT" b="1" dirty="0"/>
              <a:t> of pope </a:t>
            </a:r>
            <a:r>
              <a:rPr lang="it-IT" b="1" dirty="0" err="1"/>
              <a:t>paul</a:t>
            </a:r>
            <a:r>
              <a:rPr lang="it-IT" b="1" dirty="0"/>
              <a:t> VI</a:t>
            </a:r>
            <a:br>
              <a:rPr lang="it-IT" b="1" dirty="0"/>
            </a:br>
            <a:r>
              <a:rPr lang="it-IT" b="1" i="1" dirty="0" err="1"/>
              <a:t>seraphicus</a:t>
            </a:r>
            <a:r>
              <a:rPr lang="it-IT" b="1" i="1" dirty="0"/>
              <a:t> </a:t>
            </a:r>
            <a:r>
              <a:rPr lang="it-IT" b="1" i="1" dirty="0" err="1"/>
              <a:t>patriarcha</a:t>
            </a:r>
            <a:br>
              <a:rPr lang="it-IT" b="1" i="1" dirty="0"/>
            </a:br>
            <a:r>
              <a:rPr lang="it-IT" b="1" i="1" dirty="0" err="1"/>
              <a:t>june</a:t>
            </a:r>
            <a:r>
              <a:rPr lang="it-IT" b="1" i="1" dirty="0"/>
              <a:t> 24, 1978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09AAA-070E-DB46-88B5-0944A9E7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26410"/>
          </a:xfrm>
        </p:spPr>
        <p:txBody>
          <a:bodyPr>
            <a:normAutofit/>
          </a:bodyPr>
          <a:lstStyle/>
          <a:p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Renewed Rule</a:t>
            </a:r>
          </a:p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Third Order to be officially known as OFS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Ordinis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Franciscani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æcularis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OFS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regains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its Autonomy</a:t>
            </a:r>
          </a:p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Reciprocal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Franciscan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AE735E-8F3F-8843-A5CA-01F4AAAE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685800" y="6720970"/>
            <a:ext cx="77724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3AFE90-0772-A441-A45D-540CB9B5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70142" cy="296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05079-9134-CE44-8AD6-96C38002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First steps towards unity for </a:t>
            </a:r>
            <a:r>
              <a:rPr lang="it-IT" b="1" dirty="0" err="1"/>
              <a:t>ofs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8D0B9-EBB5-0C46-A9DC-530B13C06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5296"/>
            <a:ext cx="10820400" cy="4024125"/>
          </a:xfrm>
        </p:spPr>
        <p:txBody>
          <a:bodyPr>
            <a:normAutofit/>
          </a:bodyPr>
          <a:lstStyle/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 First OFS international organization  being appointed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Nomination of the first international Council of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Franciscan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Third Order (CITOF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CIOFS)</a:t>
            </a:r>
          </a:p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unity of OFS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worldwide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19DEE0-69FF-2E4C-B68E-C48BE1B8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BA3521-3C65-C34D-B669-7C64FC45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895600" cy="31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27DA0-B034-594F-B873-25DAAD57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POPES &amp; </a:t>
            </a:r>
            <a:r>
              <a:rPr lang="it-IT" b="1" dirty="0" err="1"/>
              <a:t>Secular</a:t>
            </a:r>
            <a:r>
              <a:rPr lang="it-IT" b="1" dirty="0"/>
              <a:t> </a:t>
            </a:r>
            <a:r>
              <a:rPr lang="it-IT" b="1" dirty="0" err="1"/>
              <a:t>Franciscan</a:t>
            </a:r>
            <a:r>
              <a:rPr lang="it-IT" b="1" dirty="0"/>
              <a:t> ORDER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95214-7E14-D841-806F-1CFB4895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Popes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contributed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decively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revival of the Third Order</a:t>
            </a:r>
          </a:p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IX                                    *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</a:p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*Leo XIII                                  *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</a:t>
            </a:r>
          </a:p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Pius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                                    * John XXIII</a:t>
            </a:r>
          </a:p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Benedict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</a:p>
          <a:p>
            <a:pPr marL="0" indent="0" algn="just">
              <a:buNone/>
            </a:pP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Secular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Franciscan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Popes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Gregory IX                     Martin V</a:t>
            </a:r>
          </a:p>
          <a:p>
            <a:pPr marL="0" indent="0" algn="just">
              <a:buNone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Blessed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Gregory X         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Clement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</a:t>
            </a:r>
          </a:p>
          <a:p>
            <a:pPr marL="0" indent="0" algn="just">
              <a:buNone/>
            </a:pP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Innocent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08BC28-86A8-4A43-90EF-5C817C10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2A51E1-B5B0-5045-8AE7-A5657C95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42" y="2557219"/>
            <a:ext cx="7093057" cy="36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2D8A9-0DED-554F-A7F9-023CF592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66428"/>
            <a:ext cx="8610600" cy="152813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OF SECULAR FEANCISCAN ORDER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1B015A-CA11-064A-8871-9528AE135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70000" lnSpcReduction="20000"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identiy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OFS can be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summarised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cf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manual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for Assistance to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 OFS/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YouFra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chapter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II)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 Life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2*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secular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Franciscan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spiritutality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3*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Fraternal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4*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Secularity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5*Unity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6*Autonomy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7*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new OFS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summerised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Secularity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*Unity of the OFS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autonomy</a:t>
            </a:r>
          </a:p>
          <a:p>
            <a:pPr algn="just"/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9D64B7-C0BB-1648-AC23-2CD4A298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547556"/>
            <a:ext cx="7772400" cy="1734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374031A-FDBF-5847-BBD4-6B2D5EFA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979" y="1569156"/>
            <a:ext cx="6424716" cy="36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C2977-B917-7244-84FF-2AEA7601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BIBLIOGRAPHY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D39B08-B05F-D543-92C8-5E8AE70A0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André </a:t>
            </a:r>
            <a:r>
              <a:rPr lang="it-IT" dirty="0" err="1"/>
              <a:t>Vauchez</a:t>
            </a:r>
            <a:r>
              <a:rPr lang="it-IT" dirty="0"/>
              <a:t>, in Francis of Assisi: The life and </a:t>
            </a:r>
            <a:r>
              <a:rPr lang="it-IT" dirty="0" err="1"/>
              <a:t>afterlife</a:t>
            </a:r>
            <a:r>
              <a:rPr lang="it-IT" dirty="0"/>
              <a:t> of a </a:t>
            </a:r>
            <a:r>
              <a:rPr lang="it-IT" dirty="0" err="1"/>
              <a:t>Medieval</a:t>
            </a:r>
            <a:r>
              <a:rPr lang="it-IT" dirty="0"/>
              <a:t> Saint,</a:t>
            </a:r>
          </a:p>
          <a:p>
            <a:r>
              <a:rPr lang="it-IT" dirty="0"/>
              <a:t>Andrea Boni, </a:t>
            </a:r>
            <a:r>
              <a:rPr lang="it-IT" i="1" dirty="0"/>
              <a:t>Tres </a:t>
            </a:r>
            <a:r>
              <a:rPr lang="it-IT" i="1" dirty="0" err="1"/>
              <a:t>Ordines</a:t>
            </a:r>
            <a:r>
              <a:rPr lang="it-IT" i="1" dirty="0"/>
              <a:t> hic </a:t>
            </a:r>
            <a:r>
              <a:rPr lang="it-IT" i="1" dirty="0" err="1"/>
              <a:t>ordinat</a:t>
            </a:r>
            <a:r>
              <a:rPr lang="it-IT" dirty="0"/>
              <a:t>, Ed. </a:t>
            </a:r>
            <a:r>
              <a:rPr lang="it-IT" dirty="0" err="1"/>
              <a:t>Porziuncola</a:t>
            </a:r>
            <a:r>
              <a:rPr lang="it-IT" dirty="0"/>
              <a:t>, </a:t>
            </a:r>
            <a:r>
              <a:rPr lang="it-IT" dirty="0" err="1"/>
              <a:t>Collectio</a:t>
            </a:r>
            <a:r>
              <a:rPr lang="it-IT" dirty="0"/>
              <a:t> </a:t>
            </a:r>
            <a:r>
              <a:rPr lang="it-IT" dirty="0" err="1"/>
              <a:t>Assiensis</a:t>
            </a:r>
            <a:r>
              <a:rPr lang="it-IT" dirty="0"/>
              <a:t> 26,1999</a:t>
            </a:r>
          </a:p>
          <a:p>
            <a:r>
              <a:rPr lang="it-IT" dirty="0"/>
              <a:t>Anne </a:t>
            </a:r>
            <a:r>
              <a:rPr lang="it-IT" dirty="0" err="1"/>
              <a:t>Mulqueen</a:t>
            </a:r>
            <a:r>
              <a:rPr lang="it-IT" dirty="0"/>
              <a:t>, SFO, «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identity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Secular</a:t>
            </a:r>
            <a:r>
              <a:rPr lang="it-IT" dirty="0"/>
              <a:t> </a:t>
            </a:r>
            <a:r>
              <a:rPr lang="it-IT" dirty="0" err="1"/>
              <a:t>Franciscan</a:t>
            </a:r>
            <a:r>
              <a:rPr lang="it-IT" dirty="0"/>
              <a:t>», For up to </a:t>
            </a:r>
            <a:r>
              <a:rPr lang="it-IT" dirty="0" err="1"/>
              <a:t>Now</a:t>
            </a:r>
            <a:r>
              <a:rPr lang="it-IT" dirty="0"/>
              <a:t>(FUN), </a:t>
            </a:r>
            <a:r>
              <a:rPr lang="it-IT" dirty="0" err="1"/>
              <a:t>prepared</a:t>
            </a:r>
            <a:r>
              <a:rPr lang="it-IT" dirty="0"/>
              <a:t> by the National </a:t>
            </a:r>
            <a:r>
              <a:rPr lang="it-IT" dirty="0" err="1"/>
              <a:t>Formation</a:t>
            </a:r>
            <a:r>
              <a:rPr lang="it-IT" dirty="0"/>
              <a:t> </a:t>
            </a:r>
            <a:r>
              <a:rPr lang="it-IT" dirty="0" err="1"/>
              <a:t>Commission</a:t>
            </a:r>
            <a:r>
              <a:rPr lang="it-IT" dirty="0"/>
              <a:t> of the National </a:t>
            </a:r>
            <a:r>
              <a:rPr lang="it-IT" dirty="0" err="1"/>
              <a:t>Fraternity</a:t>
            </a:r>
            <a:r>
              <a:rPr lang="it-IT" dirty="0"/>
              <a:t> of the </a:t>
            </a:r>
            <a:r>
              <a:rPr lang="it-IT" dirty="0" err="1"/>
              <a:t>Secular</a:t>
            </a:r>
            <a:r>
              <a:rPr lang="it-IT" dirty="0"/>
              <a:t> </a:t>
            </a:r>
            <a:r>
              <a:rPr lang="it-IT" dirty="0" err="1"/>
              <a:t>Franciscan</a:t>
            </a:r>
            <a:r>
              <a:rPr lang="it-IT" dirty="0"/>
              <a:t> Order-USA 2011</a:t>
            </a:r>
          </a:p>
          <a:p>
            <a:r>
              <a:rPr lang="it-IT" dirty="0"/>
              <a:t>Benedetto Lino, OFS; Fedeltà al Carisma, Identità </a:t>
            </a:r>
            <a:r>
              <a:rPr lang="it-IT" dirty="0" err="1"/>
              <a:t>Francescan</a:t>
            </a:r>
            <a:r>
              <a:rPr lang="it-IT" dirty="0"/>
              <a:t> e Missione</a:t>
            </a:r>
          </a:p>
          <a:p>
            <a:r>
              <a:rPr lang="it-IT" dirty="0"/>
              <a:t>FUN Manual- A Brief </a:t>
            </a:r>
            <a:r>
              <a:rPr lang="it-IT" dirty="0" err="1"/>
              <a:t>History</a:t>
            </a:r>
            <a:r>
              <a:rPr lang="it-IT" dirty="0"/>
              <a:t> of the </a:t>
            </a:r>
            <a:r>
              <a:rPr lang="it-IT" dirty="0" err="1"/>
              <a:t>Secular</a:t>
            </a:r>
            <a:r>
              <a:rPr lang="it-IT" dirty="0"/>
              <a:t> </a:t>
            </a:r>
            <a:r>
              <a:rPr lang="it-IT" dirty="0" err="1"/>
              <a:t>Franciscan</a:t>
            </a:r>
            <a:r>
              <a:rPr lang="it-IT" dirty="0"/>
              <a:t> Order and its </a:t>
            </a:r>
            <a:r>
              <a:rPr lang="it-IT" dirty="0" err="1"/>
              <a:t>Rules</a:t>
            </a:r>
            <a:r>
              <a:rPr lang="it-IT" dirty="0"/>
              <a:t> by William </a:t>
            </a:r>
            <a:r>
              <a:rPr lang="it-IT" dirty="0" err="1"/>
              <a:t>Wicks</a:t>
            </a:r>
            <a:r>
              <a:rPr lang="it-IT" dirty="0"/>
              <a:t>, SFO 2.</a:t>
            </a:r>
          </a:p>
          <a:p>
            <a:r>
              <a:rPr lang="it-IT" dirty="0"/>
              <a:t>Manual for Assistance to the OFS and to the </a:t>
            </a:r>
            <a:r>
              <a:rPr lang="it-IT" dirty="0" err="1"/>
              <a:t>Franciscan</a:t>
            </a:r>
            <a:r>
              <a:rPr lang="it-IT" dirty="0"/>
              <a:t> Youth.</a:t>
            </a:r>
          </a:p>
          <a:p>
            <a:r>
              <a:rPr lang="it-IT" dirty="0" err="1"/>
              <a:t>History</a:t>
            </a:r>
            <a:r>
              <a:rPr lang="it-IT" dirty="0"/>
              <a:t> of the </a:t>
            </a:r>
            <a:r>
              <a:rPr lang="it-IT" dirty="0" err="1"/>
              <a:t>Franciscan</a:t>
            </a:r>
            <a:r>
              <a:rPr lang="it-IT" dirty="0"/>
              <a:t> </a:t>
            </a:r>
            <a:r>
              <a:rPr lang="it-IT" dirty="0" err="1"/>
              <a:t>movement</a:t>
            </a:r>
            <a:r>
              <a:rPr lang="it-IT" dirty="0"/>
              <a:t>, volume 1, from the </a:t>
            </a:r>
            <a:r>
              <a:rPr lang="it-IT" dirty="0" err="1"/>
              <a:t>beginings</a:t>
            </a:r>
            <a:r>
              <a:rPr lang="it-IT" dirty="0"/>
              <a:t> of the Order to the </a:t>
            </a:r>
            <a:r>
              <a:rPr lang="it-IT" dirty="0" err="1"/>
              <a:t>year</a:t>
            </a:r>
            <a:r>
              <a:rPr lang="it-IT" dirty="0"/>
              <a:t> 1517, on-line </a:t>
            </a:r>
            <a:r>
              <a:rPr lang="it-IT" dirty="0" err="1"/>
              <a:t>course</a:t>
            </a:r>
            <a:r>
              <a:rPr lang="it-IT" dirty="0"/>
              <a:t> in </a:t>
            </a:r>
            <a:r>
              <a:rPr lang="it-IT" dirty="0" err="1"/>
              <a:t>Franciscan</a:t>
            </a:r>
            <a:r>
              <a:rPr lang="it-IT" dirty="0"/>
              <a:t> </a:t>
            </a:r>
            <a:r>
              <a:rPr lang="it-IT" dirty="0" err="1"/>
              <a:t>history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Washington </a:t>
            </a:r>
            <a:r>
              <a:rPr lang="it-IT" dirty="0" err="1"/>
              <a:t>theological</a:t>
            </a:r>
            <a:r>
              <a:rPr lang="it-IT" dirty="0"/>
              <a:t> union, </a:t>
            </a:r>
            <a:r>
              <a:rPr lang="it-IT" dirty="0" err="1"/>
              <a:t>Washingoton</a:t>
            </a:r>
            <a:r>
              <a:rPr lang="it-IT" dirty="0"/>
              <a:t> DC. By Noel </a:t>
            </a:r>
            <a:r>
              <a:rPr lang="it-IT" dirty="0" err="1"/>
              <a:t>Muscat</a:t>
            </a:r>
            <a:r>
              <a:rPr lang="it-IT" dirty="0"/>
              <a:t>, OFM. </a:t>
            </a:r>
            <a:r>
              <a:rPr lang="it-IT" dirty="0" err="1"/>
              <a:t>Jerusalem</a:t>
            </a:r>
            <a:r>
              <a:rPr lang="it-IT" dirty="0"/>
              <a:t> 2008.</a:t>
            </a:r>
          </a:p>
          <a:p>
            <a:r>
              <a:rPr lang="it-IT" dirty="0" err="1"/>
              <a:t>http:www.francican-archive.org</a:t>
            </a:r>
            <a:r>
              <a:rPr lang="it-IT" dirty="0"/>
              <a:t>/</a:t>
            </a:r>
            <a:r>
              <a:rPr lang="it-IT" dirty="0" err="1"/>
              <a:t>bullarium</a:t>
            </a:r>
            <a:r>
              <a:rPr lang="it-IT" dirty="0"/>
              <a:t>/</a:t>
            </a:r>
            <a:r>
              <a:rPr lang="it-IT" dirty="0" err="1"/>
              <a:t>mdf-e.htm</a:t>
            </a:r>
            <a:endParaRPr lang="it-IT" dirty="0"/>
          </a:p>
          <a:p>
            <a:r>
              <a:rPr lang="it-IT" dirty="0"/>
              <a:t>The first life of St. Francis of Assisi by Thomas of Celano</a:t>
            </a:r>
          </a:p>
          <a:p>
            <a:r>
              <a:rPr lang="it-IT" dirty="0"/>
              <a:t>OFS RULE AND GGCC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24144A-9FF1-4246-9B0B-DD5154B2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525A8-6356-8F4A-B46C-8A409FC1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Suggested</a:t>
            </a:r>
            <a:r>
              <a:rPr lang="it-IT" dirty="0"/>
              <a:t> books to </a:t>
            </a:r>
            <a:r>
              <a:rPr lang="it-IT" dirty="0" err="1"/>
              <a:t>read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1CEDDB-F3B2-3347-B1BA-DAE3C72A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 </a:t>
            </a:r>
          </a:p>
          <a:p>
            <a:pPr lvl="0"/>
            <a:r>
              <a:rPr lang="it-IT" cap="small" dirty="0"/>
              <a:t>Andrea Boni</a:t>
            </a:r>
            <a:r>
              <a:rPr lang="it-IT" dirty="0"/>
              <a:t>, Tres </a:t>
            </a:r>
            <a:r>
              <a:rPr lang="it-IT" dirty="0" err="1"/>
              <a:t>Ordines</a:t>
            </a:r>
            <a:r>
              <a:rPr lang="it-IT" dirty="0"/>
              <a:t> Hic </a:t>
            </a:r>
            <a:r>
              <a:rPr lang="it-IT" dirty="0" err="1"/>
              <a:t>Ordinat</a:t>
            </a:r>
            <a:r>
              <a:rPr lang="it-IT" dirty="0"/>
              <a:t>, Ed. </a:t>
            </a:r>
            <a:r>
              <a:rPr lang="it-IT" dirty="0" err="1"/>
              <a:t>Porziuncola</a:t>
            </a:r>
            <a:r>
              <a:rPr lang="it-IT" dirty="0"/>
              <a:t>, 1999</a:t>
            </a:r>
          </a:p>
          <a:p>
            <a:pPr lvl="0"/>
            <a:r>
              <a:rPr lang="it-IT" cap="small" dirty="0"/>
              <a:t>Andrea Boni</a:t>
            </a:r>
            <a:r>
              <a:rPr lang="it-IT" dirty="0"/>
              <a:t>, La </a:t>
            </a:r>
            <a:r>
              <a:rPr lang="it-IT" dirty="0" err="1"/>
              <a:t>Novitas</a:t>
            </a:r>
            <a:r>
              <a:rPr lang="it-IT" dirty="0"/>
              <a:t> Francescana nel suo essere e nel suo divenire, 1998</a:t>
            </a:r>
          </a:p>
          <a:p>
            <a:pPr lvl="0"/>
            <a:r>
              <a:rPr lang="it-IT" cap="small" dirty="0"/>
              <a:t>Andrea Boni</a:t>
            </a:r>
            <a:r>
              <a:rPr lang="it-IT" dirty="0"/>
              <a:t>, L’assistenza spirituale dell’OFS nella legislazione canonica attuale, Fedeli Laici Francescani, Quaderni COMPI, n. 6, pag. 51-74, 1990</a:t>
            </a:r>
          </a:p>
          <a:p>
            <a:pPr lvl="0"/>
            <a:r>
              <a:rPr lang="it-IT" cap="small" dirty="0"/>
              <a:t>Felice </a:t>
            </a:r>
            <a:r>
              <a:rPr lang="it-IT" cap="small" dirty="0" err="1"/>
              <a:t>Cangelosi</a:t>
            </a:r>
            <a:r>
              <a:rPr lang="it-IT" dirty="0"/>
              <a:t>, Autonomia e Unità dell’Ordine Francescano Secolare, </a:t>
            </a:r>
            <a:r>
              <a:rPr lang="it-IT" dirty="0" err="1"/>
              <a:t>Segr</a:t>
            </a:r>
            <a:r>
              <a:rPr lang="it-IT" dirty="0"/>
              <a:t>. CIOFS, 2000</a:t>
            </a:r>
          </a:p>
          <a:p>
            <a:pPr lvl="0"/>
            <a:r>
              <a:rPr lang="it-IT" cap="small" dirty="0"/>
              <a:t>Gabriele </a:t>
            </a:r>
            <a:r>
              <a:rPr lang="it-IT" cap="small" dirty="0" err="1"/>
              <a:t>Andreozzi</a:t>
            </a:r>
            <a:r>
              <a:rPr lang="it-IT" dirty="0"/>
              <a:t>, Storia delle Regole e delle Costituzioni dell’Ordine Francescano Secolare, Ed. Guerra, 1988</a:t>
            </a:r>
          </a:p>
          <a:p>
            <a:pPr lvl="0"/>
            <a:r>
              <a:rPr lang="it-IT" cap="small" dirty="0"/>
              <a:t>Gabriele </a:t>
            </a:r>
            <a:r>
              <a:rPr lang="it-IT" cap="small" dirty="0" err="1"/>
              <a:t>Andreozzi</a:t>
            </a:r>
            <a:r>
              <a:rPr lang="it-IT" dirty="0"/>
              <a:t>, San Giovanni da Capestrano e il Terz’Ordine di San Francesco, Ed. </a:t>
            </a:r>
            <a:r>
              <a:rPr lang="it-IT" dirty="0" err="1"/>
              <a:t>Franciscanum</a:t>
            </a:r>
            <a:r>
              <a:rPr lang="it-IT" dirty="0"/>
              <a:t>, 1987</a:t>
            </a:r>
          </a:p>
          <a:p>
            <a:pPr lvl="0"/>
            <a:r>
              <a:rPr lang="en-US" cap="small" dirty="0"/>
              <a:t>Robert M. Stewart</a:t>
            </a:r>
            <a:r>
              <a:rPr lang="en-US" dirty="0"/>
              <a:t>, </a:t>
            </a:r>
            <a:r>
              <a:rPr lang="en-US" i="1" dirty="0"/>
              <a:t>De </a:t>
            </a:r>
            <a:r>
              <a:rPr lang="en-US" i="1" dirty="0" err="1"/>
              <a:t>illis</a:t>
            </a:r>
            <a:r>
              <a:rPr lang="en-US" i="1" dirty="0"/>
              <a:t> qui </a:t>
            </a:r>
            <a:r>
              <a:rPr lang="en-US" i="1" dirty="0" err="1"/>
              <a:t>faciunt</a:t>
            </a:r>
            <a:r>
              <a:rPr lang="en-US" i="1" dirty="0"/>
              <a:t> </a:t>
            </a:r>
            <a:r>
              <a:rPr lang="en-US" i="1" dirty="0" err="1"/>
              <a:t>penitentiam</a:t>
            </a:r>
            <a:r>
              <a:rPr lang="en-US" dirty="0"/>
              <a:t> – The Rule of the Secular Franciscan Order: Origins, development, interpretation, </a:t>
            </a:r>
            <a:r>
              <a:rPr lang="en-US" dirty="0" err="1"/>
              <a:t>Ist</a:t>
            </a:r>
            <a:r>
              <a:rPr lang="en-US" dirty="0"/>
              <a:t>. </a:t>
            </a:r>
            <a:r>
              <a:rPr lang="it-IT" dirty="0"/>
              <a:t>Storico dei Cappuccini, 1991</a:t>
            </a:r>
          </a:p>
          <a:p>
            <a:pPr lvl="0"/>
            <a:r>
              <a:rPr lang="it-IT" cap="small" dirty="0"/>
              <a:t>Mariano D’Alatri et al</a:t>
            </a:r>
            <a:r>
              <a:rPr lang="it-IT" dirty="0"/>
              <a:t>, Il movimento Francescano della Penitenza nella società medioevale, </a:t>
            </a:r>
            <a:r>
              <a:rPr lang="it-IT" dirty="0" err="1"/>
              <a:t>Ist</a:t>
            </a:r>
            <a:r>
              <a:rPr lang="it-IT" dirty="0"/>
              <a:t>. Storico </a:t>
            </a:r>
            <a:r>
              <a:rPr lang="it-IT" dirty="0" err="1"/>
              <a:t>Capp</a:t>
            </a:r>
            <a:r>
              <a:rPr lang="it-IT" dirty="0"/>
              <a:t>. 1980</a:t>
            </a:r>
          </a:p>
          <a:p>
            <a:pPr lvl="0"/>
            <a:r>
              <a:rPr lang="it-IT" cap="small" dirty="0"/>
              <a:t>Mariano Bigi</a:t>
            </a:r>
            <a:r>
              <a:rPr lang="it-IT" dirty="0"/>
              <a:t>, L’universale Salute, Profilo storico dell’Ordine Francescano Secolare, </a:t>
            </a:r>
            <a:r>
              <a:rPr lang="it-IT" dirty="0" err="1"/>
              <a:t>Coll</a:t>
            </a:r>
            <a:r>
              <a:rPr lang="it-IT" dirty="0"/>
              <a:t>. Tau, 1990</a:t>
            </a:r>
          </a:p>
          <a:p>
            <a:pPr lvl="0"/>
            <a:r>
              <a:rPr lang="it-IT" cap="small" dirty="0"/>
              <a:t>Prospero Rivi</a:t>
            </a:r>
            <a:r>
              <a:rPr lang="it-IT" dirty="0"/>
              <a:t>, Le origini dell’OFS, </a:t>
            </a:r>
            <a:r>
              <a:rPr lang="it-IT" dirty="0" err="1"/>
              <a:t>Coll</a:t>
            </a:r>
            <a:r>
              <a:rPr lang="it-IT" dirty="0"/>
              <a:t>. Tau, 1988</a:t>
            </a:r>
          </a:p>
          <a:p>
            <a:pPr lvl="0"/>
            <a:r>
              <a:rPr lang="it-IT" cap="small" dirty="0"/>
              <a:t>Prospero Rivi</a:t>
            </a:r>
            <a:r>
              <a:rPr lang="it-IT" dirty="0"/>
              <a:t>, Francesco d’Assisi e il laicato del suo tempo, Ed. Messaggero Padova, 1989</a:t>
            </a:r>
          </a:p>
          <a:p>
            <a:pPr lvl="0"/>
            <a:r>
              <a:rPr lang="it-IT" cap="small" dirty="0"/>
              <a:t>Raffaele Pazzelli</a:t>
            </a:r>
            <a:r>
              <a:rPr lang="it-IT" dirty="0"/>
              <a:t>, San Francesco d’Assisi e il Terz’Ordine, Ed. Messaggero Padova, 1982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461481-1DF8-BC46-95DC-9ADEA02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E87E5-0236-6F4F-A81C-84B90E7B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Liturgical</a:t>
            </a:r>
            <a:r>
              <a:rPr lang="it-IT" dirty="0"/>
              <a:t> </a:t>
            </a:r>
            <a:r>
              <a:rPr lang="it-IT" dirty="0" err="1"/>
              <a:t>texts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3C71A5-D1EA-8C4C-B8CA-A6386BBF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it-IT" cap="small" dirty="0"/>
              <a:t>Luigi </a:t>
            </a:r>
            <a:r>
              <a:rPr lang="it-IT" cap="small" dirty="0" err="1"/>
              <a:t>Chiappetta</a:t>
            </a:r>
            <a:r>
              <a:rPr lang="it-IT" dirty="0"/>
              <a:t>, Il Codice di Diritto Canonico – Commento giuridico-pastorale, Ed Dehoniane, 1996</a:t>
            </a:r>
          </a:p>
          <a:p>
            <a:pPr lvl="0"/>
            <a:r>
              <a:rPr lang="it-IT" cap="small" dirty="0"/>
              <a:t>Luis Navarro</a:t>
            </a:r>
            <a:r>
              <a:rPr lang="it-IT" dirty="0"/>
              <a:t>, Diritto di Associazione e Associazioni di fedeli, </a:t>
            </a:r>
            <a:r>
              <a:rPr lang="it-IT" dirty="0" err="1"/>
              <a:t>Giuffré</a:t>
            </a:r>
            <a:r>
              <a:rPr lang="it-IT" dirty="0"/>
              <a:t> Ed. 1991</a:t>
            </a:r>
          </a:p>
          <a:p>
            <a:pPr lvl="0"/>
            <a:r>
              <a:rPr lang="it-IT" cap="small" dirty="0"/>
              <a:t>G. Feliciani</a:t>
            </a:r>
            <a:r>
              <a:rPr lang="it-IT" dirty="0"/>
              <a:t>, Il Popolo di Dio, Il Mulino 2003</a:t>
            </a:r>
          </a:p>
          <a:p>
            <a:pPr lvl="0"/>
            <a:r>
              <a:rPr lang="it-IT" cap="small" dirty="0"/>
              <a:t>Domingo </a:t>
            </a:r>
            <a:r>
              <a:rPr lang="it-IT" cap="small" dirty="0" err="1"/>
              <a:t>J</a:t>
            </a:r>
            <a:r>
              <a:rPr lang="it-IT" cap="small" dirty="0"/>
              <a:t>. </a:t>
            </a:r>
            <a:r>
              <a:rPr lang="it-IT" cap="small" dirty="0" err="1"/>
              <a:t>Andres</a:t>
            </a:r>
            <a:r>
              <a:rPr lang="it-IT" dirty="0"/>
              <a:t>, </a:t>
            </a:r>
            <a:r>
              <a:rPr lang="it-IT" dirty="0" err="1"/>
              <a:t>El</a:t>
            </a:r>
            <a:r>
              <a:rPr lang="it-IT" dirty="0"/>
              <a:t> </a:t>
            </a:r>
            <a:r>
              <a:rPr lang="it-IT" dirty="0" err="1"/>
              <a:t>derecho</a:t>
            </a:r>
            <a:r>
              <a:rPr lang="it-IT" dirty="0"/>
              <a:t> de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religiosos</a:t>
            </a:r>
            <a:r>
              <a:rPr lang="it-IT" dirty="0"/>
              <a:t>, Commentario al </a:t>
            </a:r>
            <a:r>
              <a:rPr lang="it-IT" dirty="0" err="1"/>
              <a:t>Codigo</a:t>
            </a:r>
            <a:r>
              <a:rPr lang="it-IT" dirty="0"/>
              <a:t>, Ed. </a:t>
            </a:r>
            <a:r>
              <a:rPr lang="it-IT" dirty="0" err="1"/>
              <a:t>Claretianas</a:t>
            </a:r>
            <a:r>
              <a:rPr lang="it-IT" dirty="0"/>
              <a:t>, 1984</a:t>
            </a:r>
          </a:p>
          <a:p>
            <a:pPr lvl="0"/>
            <a:r>
              <a:rPr lang="it-IT" dirty="0"/>
              <a:t> </a:t>
            </a:r>
            <a:r>
              <a:rPr lang="it-IT" b="1" dirty="0"/>
              <a:t>OTHERS BOOKS</a:t>
            </a:r>
          </a:p>
          <a:p>
            <a:pPr lvl="0"/>
            <a:r>
              <a:rPr lang="it-IT" cap="small" dirty="0"/>
              <a:t>Ambrogio </a:t>
            </a:r>
            <a:r>
              <a:rPr lang="it-IT" cap="small" dirty="0" err="1"/>
              <a:t>Peruffo</a:t>
            </a:r>
            <a:r>
              <a:rPr lang="it-IT" dirty="0"/>
              <a:t>, Il Terz’Ordine Francescano nel pensiero dei Papi, Comm. Gen. T.O.F. OFM, 1944</a:t>
            </a:r>
          </a:p>
          <a:p>
            <a:pPr lvl="0"/>
            <a:r>
              <a:rPr lang="it-IT" cap="small" dirty="0"/>
              <a:t>Mariano Bigi, Luigi Monaco</a:t>
            </a:r>
            <a:r>
              <a:rPr lang="it-IT" dirty="0"/>
              <a:t>, Magistero dei Papi e Fraternità secolare, </a:t>
            </a:r>
            <a:r>
              <a:rPr lang="it-IT" dirty="0" err="1"/>
              <a:t>Coll</a:t>
            </a:r>
            <a:r>
              <a:rPr lang="it-IT" dirty="0"/>
              <a:t>. Tau, 1985</a:t>
            </a:r>
          </a:p>
          <a:p>
            <a:pPr lvl="0"/>
            <a:r>
              <a:rPr lang="it-IT" cap="small" dirty="0"/>
              <a:t>Cristoforo </a:t>
            </a:r>
            <a:r>
              <a:rPr lang="it-IT" cap="small" dirty="0" err="1"/>
              <a:t>Piacitelli</a:t>
            </a:r>
            <a:r>
              <a:rPr lang="it-IT" dirty="0"/>
              <a:t>, Con Francesco nel mondo per il mondo, </a:t>
            </a:r>
            <a:r>
              <a:rPr lang="it-IT" dirty="0" err="1"/>
              <a:t>Coll</a:t>
            </a:r>
            <a:r>
              <a:rPr lang="it-IT" dirty="0"/>
              <a:t>. Tau, 2004</a:t>
            </a:r>
          </a:p>
          <a:p>
            <a:pPr lvl="0"/>
            <a:r>
              <a:rPr lang="it-IT" cap="small" dirty="0"/>
              <a:t>Cristoforo </a:t>
            </a:r>
            <a:r>
              <a:rPr lang="it-IT" cap="small" dirty="0" err="1"/>
              <a:t>Piacitelli</a:t>
            </a:r>
            <a:r>
              <a:rPr lang="it-IT" dirty="0"/>
              <a:t>, La Spiritualità del Francescano Secolare, </a:t>
            </a:r>
            <a:r>
              <a:rPr lang="it-IT" dirty="0" err="1"/>
              <a:t>Coll</a:t>
            </a:r>
            <a:r>
              <a:rPr lang="it-IT" dirty="0"/>
              <a:t>. Tau, </a:t>
            </a:r>
            <a:r>
              <a:rPr lang="it-IT" dirty="0" err="1"/>
              <a:t>Imprimenda</a:t>
            </a:r>
            <a:r>
              <a:rPr lang="it-IT" dirty="0"/>
              <a:t>, 2008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CA7E7E-8CC2-CF4A-BE28-FC3D1C0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537B2C-B15A-ED4C-9334-351E171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Group </a:t>
            </a:r>
            <a:r>
              <a:rPr lang="it-IT" b="1" dirty="0" err="1"/>
              <a:t>reflection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403EF-6120-7D46-803D-5B8996849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1.How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history</a:t>
            </a:r>
            <a:r>
              <a:rPr lang="it-IT" dirty="0"/>
              <a:t> of the </a:t>
            </a:r>
            <a:r>
              <a:rPr lang="it-IT" dirty="0" err="1"/>
              <a:t>Secular</a:t>
            </a:r>
            <a:r>
              <a:rPr lang="it-IT" dirty="0"/>
              <a:t> </a:t>
            </a:r>
            <a:r>
              <a:rPr lang="it-IT" dirty="0" err="1"/>
              <a:t>Franciscan</a:t>
            </a:r>
            <a:r>
              <a:rPr lang="it-IT" dirty="0"/>
              <a:t> Order to  spiritual </a:t>
            </a:r>
            <a:r>
              <a:rPr lang="it-IT" dirty="0" err="1"/>
              <a:t>assistants</a:t>
            </a:r>
            <a:r>
              <a:rPr lang="it-IT" dirty="0"/>
              <a:t>?</a:t>
            </a:r>
          </a:p>
          <a:p>
            <a:pPr marL="0" indent="0" algn="just">
              <a:buNone/>
            </a:pPr>
            <a:r>
              <a:rPr lang="it-IT" dirty="0"/>
              <a:t>2.What </a:t>
            </a:r>
            <a:r>
              <a:rPr lang="it-IT" dirty="0" err="1"/>
              <a:t>would</a:t>
            </a:r>
            <a:r>
              <a:rPr lang="it-IT" dirty="0"/>
              <a:t> be the best way to </a:t>
            </a:r>
            <a:r>
              <a:rPr lang="it-IT" dirty="0" err="1"/>
              <a:t>enable</a:t>
            </a:r>
            <a:r>
              <a:rPr lang="it-IT" dirty="0"/>
              <a:t> the </a:t>
            </a:r>
            <a:r>
              <a:rPr lang="it-IT" dirty="0" err="1"/>
              <a:t>friars</a:t>
            </a:r>
            <a:r>
              <a:rPr lang="it-IT" dirty="0"/>
              <a:t> to </a:t>
            </a:r>
            <a:r>
              <a:rPr lang="it-IT" dirty="0" err="1"/>
              <a:t>value</a:t>
            </a:r>
            <a:r>
              <a:rPr lang="it-IT" dirty="0"/>
              <a:t> the </a:t>
            </a:r>
            <a:r>
              <a:rPr lang="it-IT" dirty="0" err="1"/>
              <a:t>importance</a:t>
            </a:r>
            <a:r>
              <a:rPr lang="it-IT" dirty="0"/>
              <a:t> of </a:t>
            </a:r>
            <a:r>
              <a:rPr lang="it-IT" dirty="0" err="1"/>
              <a:t>spiritually</a:t>
            </a:r>
            <a:r>
              <a:rPr lang="it-IT" dirty="0"/>
              <a:t> </a:t>
            </a:r>
            <a:r>
              <a:rPr lang="it-IT" dirty="0" err="1"/>
              <a:t>assistant</a:t>
            </a:r>
            <a:r>
              <a:rPr lang="it-IT" dirty="0"/>
              <a:t> to the OFS? </a:t>
            </a:r>
          </a:p>
          <a:p>
            <a:pPr marL="0" indent="0" algn="just">
              <a:buNone/>
            </a:pPr>
            <a:r>
              <a:rPr lang="it-IT" dirty="0"/>
              <a:t>3.What </a:t>
            </a:r>
            <a:r>
              <a:rPr lang="it-IT" dirty="0" err="1"/>
              <a:t>would</a:t>
            </a:r>
            <a:r>
              <a:rPr lang="it-IT" dirty="0"/>
              <a:t> be the </a:t>
            </a:r>
            <a:r>
              <a:rPr lang="it-IT" dirty="0" err="1"/>
              <a:t>reasons</a:t>
            </a:r>
            <a:r>
              <a:rPr lang="it-IT" dirty="0"/>
              <a:t> for the </a:t>
            </a:r>
            <a:r>
              <a:rPr lang="it-IT" dirty="0" err="1"/>
              <a:t>lack</a:t>
            </a:r>
            <a:r>
              <a:rPr lang="it-IT" dirty="0"/>
              <a:t> of interesse from the </a:t>
            </a:r>
            <a:r>
              <a:rPr lang="it-IT" dirty="0" err="1"/>
              <a:t>friars</a:t>
            </a:r>
            <a:r>
              <a:rPr lang="it-IT" dirty="0"/>
              <a:t> in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collegiality</a:t>
            </a:r>
            <a:r>
              <a:rPr lang="it-IT" dirty="0"/>
              <a:t> in some national </a:t>
            </a:r>
            <a:r>
              <a:rPr lang="it-IT" dirty="0" err="1"/>
              <a:t>fraternities</a:t>
            </a:r>
            <a:r>
              <a:rPr lang="it-IT" dirty="0"/>
              <a:t>?</a:t>
            </a:r>
          </a:p>
          <a:p>
            <a:pPr marL="0" indent="0" algn="just">
              <a:buNone/>
            </a:pPr>
            <a:r>
              <a:rPr lang="it-IT" dirty="0"/>
              <a:t>4.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that the OFS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autonomuos</a:t>
            </a:r>
            <a:r>
              <a:rPr lang="it-IT" dirty="0"/>
              <a:t> Order and </a:t>
            </a:r>
            <a:r>
              <a:rPr lang="it-IT" dirty="0" err="1"/>
              <a:t>yet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depend</a:t>
            </a:r>
            <a:r>
              <a:rPr lang="it-IT" dirty="0"/>
              <a:t> on the First Order for </a:t>
            </a:r>
            <a:r>
              <a:rPr lang="it-IT" dirty="0" err="1"/>
              <a:t>Canonical</a:t>
            </a:r>
            <a:r>
              <a:rPr lang="it-IT" dirty="0"/>
              <a:t> establishment and spiritual </a:t>
            </a:r>
            <a:r>
              <a:rPr lang="it-IT" dirty="0" err="1"/>
              <a:t>assistance</a:t>
            </a:r>
            <a:r>
              <a:rPr lang="it-IT" dirty="0"/>
              <a:t>?</a:t>
            </a:r>
          </a:p>
          <a:p>
            <a:pPr marL="0" indent="0" algn="just">
              <a:buNone/>
            </a:pPr>
            <a:r>
              <a:rPr lang="it-IT" dirty="0"/>
              <a:t>5. In </a:t>
            </a:r>
            <a:r>
              <a:rPr lang="it-IT" dirty="0" err="1"/>
              <a:t>which</a:t>
            </a:r>
            <a:r>
              <a:rPr lang="it-IT" dirty="0"/>
              <a:t> way the First Order and TOR share the common </a:t>
            </a:r>
            <a:r>
              <a:rPr lang="it-IT" dirty="0" err="1"/>
              <a:t>Charism</a:t>
            </a:r>
            <a:r>
              <a:rPr lang="it-IT" dirty="0"/>
              <a:t> with OFS?</a:t>
            </a:r>
          </a:p>
          <a:p>
            <a:pPr marL="0" indent="0" algn="just">
              <a:buNone/>
            </a:pPr>
            <a:r>
              <a:rPr lang="it-IT"/>
              <a:t>6. Much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written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OFS and </a:t>
            </a:r>
            <a:r>
              <a:rPr lang="it-IT" dirty="0" err="1"/>
              <a:t>yet</a:t>
            </a:r>
            <a:r>
              <a:rPr lang="it-IT" dirty="0"/>
              <a:t> some </a:t>
            </a:r>
            <a:r>
              <a:rPr lang="it-IT" dirty="0" err="1"/>
              <a:t>friars</a:t>
            </a:r>
            <a:r>
              <a:rPr lang="it-IT" dirty="0"/>
              <a:t> </a:t>
            </a:r>
            <a:r>
              <a:rPr lang="it-IT" dirty="0" err="1"/>
              <a:t>seem</a:t>
            </a:r>
            <a:r>
              <a:rPr lang="it-IT" dirty="0"/>
              <a:t> to </a:t>
            </a:r>
            <a:r>
              <a:rPr lang="it-IT" dirty="0" err="1"/>
              <a:t>know</a:t>
            </a:r>
            <a:r>
              <a:rPr lang="it-IT" dirty="0"/>
              <a:t> </a:t>
            </a:r>
            <a:r>
              <a:rPr lang="it-IT" dirty="0" err="1"/>
              <a:t>little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OFS,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the </a:t>
            </a:r>
            <a:r>
              <a:rPr lang="it-IT" dirty="0" err="1"/>
              <a:t>reasons</a:t>
            </a:r>
            <a:r>
              <a:rPr lang="it-IT" dirty="0"/>
              <a:t>?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FA1A01-A421-E64C-8453-8D8A68DA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4284B8-A97A-F14A-9C8B-9159BCB6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PENITENTS</a:t>
            </a:r>
            <a:b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st. Francis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1A90D3-5894-D244-806B-9F7A8B6E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1A664B-F3FE-D34E-A64F-CF4D2681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1ED886-2E4F-F640-9A56-A5D1A41B1F7F}"/>
              </a:ext>
            </a:extLst>
          </p:cNvPr>
          <p:cNvSpPr/>
          <p:nvPr/>
        </p:nvSpPr>
        <p:spPr>
          <a:xfrm>
            <a:off x="3048000" y="269033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of Penitential movements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Itinerant Preachers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Penitential groups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Waldensians,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Cathari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Humiliati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85B268-A42D-8649-BF95-6D073F4C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3703954"/>
            <a:ext cx="3733800" cy="301701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CE35E3-066D-9F41-A54E-18926127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80"/>
            <a:ext cx="4217670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32438-0E2A-8A48-9317-F06DA220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POLITICAL, religious  AND SOCIAL UNCERTAINTIES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2811B-9936-764A-AA7F-AC2E4D8E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1"/>
            <a:ext cx="12271022" cy="4663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of Francis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Rivalry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Dramatic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cultural, social and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society</a:t>
            </a: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Francis’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A4AD06-BFE4-334A-BB44-ABEA527C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9626C4-F4AC-7041-8CF4-181F4FE4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4491990"/>
            <a:ext cx="2819400" cy="22289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4E39D9-CD82-834C-95FE-3241B2B4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62" y="2366010"/>
            <a:ext cx="3646170" cy="22289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B6A8D5-945B-C34C-B794-2745DAD94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030"/>
            <a:ext cx="3646170" cy="22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3EA28C-3247-2148-8DF2-820AF337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REFOUNDING OF THE ORDER OF PENITENTS</a:t>
            </a:r>
            <a:b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AC98BD-3974-8040-87FA-10EDC87A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5911"/>
            <a:ext cx="10820400" cy="596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*Francis and 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penitential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*Revival of the Order of Penitents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Order of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Franciscan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Penitents  </a:t>
            </a:r>
          </a:p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1C, 36; 1C37; 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legend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Companions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XIV; the Anonymous of Perugia 41)</a:t>
            </a: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2C8444-029F-4F4F-B795-4BE91EFF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685800" y="7326488"/>
            <a:ext cx="77724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927F3A-0C68-5F43-912B-CC3B693B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070" y="1410886"/>
            <a:ext cx="2945130" cy="30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2622-1034-E24C-881D-B3D71360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161758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cs typeface="Times New Roman" panose="02020603050405020304" pitchFamily="18" charset="0"/>
              </a:rPr>
              <a:t>The Rule of Gregory ix</a:t>
            </a:r>
            <a:br>
              <a:rPr lang="it-IT" b="1" i="1" dirty="0">
                <a:cs typeface="Times New Roman" panose="02020603050405020304" pitchFamily="18" charset="0"/>
              </a:rPr>
            </a:br>
            <a:r>
              <a:rPr lang="it-IT" b="1" i="1" dirty="0">
                <a:cs typeface="Times New Roman" panose="02020603050405020304" pitchFamily="18" charset="0"/>
              </a:rPr>
              <a:t>The memoriale propositi </a:t>
            </a:r>
            <a:br>
              <a:rPr lang="it-IT" b="1" i="1" dirty="0">
                <a:cs typeface="Times New Roman" panose="02020603050405020304" pitchFamily="18" charset="0"/>
              </a:rPr>
            </a:br>
            <a:r>
              <a:rPr lang="it-IT" b="1" i="1" dirty="0">
                <a:cs typeface="Times New Roman" panose="02020603050405020304" pitchFamily="18" charset="0"/>
              </a:rPr>
              <a:t> 1221-1228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CB05AF-3CCB-4D4D-9B01-840C10A9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09333"/>
            <a:ext cx="10820400" cy="4148667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Canonical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establisment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Third Order by Cardinal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Hugolino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of penitents</a:t>
            </a: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Church’s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more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control for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Penitential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8DF98A-D0A9-9340-B763-2E995B3F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956" y="8005366"/>
            <a:ext cx="7665155" cy="3822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1ADC68-C98F-854C-A510-0E1391DA6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"/>
            <a:ext cx="3890075" cy="26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44F7F-9416-FF43-BA01-FB24ADAA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92" y="764373"/>
            <a:ext cx="8663552" cy="129302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The RULE OF NICHOLAS IV</a:t>
            </a:r>
            <a:br>
              <a:rPr lang="it-IT" b="1" dirty="0"/>
            </a:br>
            <a:r>
              <a:rPr lang="it-IT" b="1" dirty="0"/>
              <a:t>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montem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b="1" i="1" dirty="0"/>
              <a:t>(1289)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4B577B-78F4-2B49-95E8-CB87DF20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57401"/>
            <a:ext cx="11023600" cy="4800599"/>
          </a:xfrm>
        </p:spPr>
        <p:txBody>
          <a:bodyPr>
            <a:noAutofit/>
          </a:bodyPr>
          <a:lstStyle/>
          <a:p>
            <a:pPr algn="just"/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*For the first time in its long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Third Order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Rule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Papal Bull.</a:t>
            </a: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juridical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friars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first Order</a:t>
            </a: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*Over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Order</a:t>
            </a: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4E69A0-7F6F-FC4C-A55B-1E335419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" y="7066844"/>
            <a:ext cx="7772400" cy="13263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217C10-ED44-DC4A-9AB2-B96F727A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037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61CE80-B7CA-6B42-826A-11CEDF4F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764373"/>
            <a:ext cx="8420100" cy="1293028"/>
          </a:xfrm>
        </p:spPr>
        <p:txBody>
          <a:bodyPr>
            <a:noAutofit/>
          </a:bodyPr>
          <a:lstStyle/>
          <a:p>
            <a:pPr algn="ctr"/>
            <a:r>
              <a:rPr lang="it-IT" b="1" dirty="0" err="1">
                <a:cs typeface="Times New Roman" panose="02020603050405020304" pitchFamily="18" charset="0"/>
              </a:rPr>
              <a:t>FrANCISCAN</a:t>
            </a:r>
            <a:r>
              <a:rPr lang="it-IT" b="1" dirty="0">
                <a:cs typeface="Times New Roman" panose="02020603050405020304" pitchFamily="18" charset="0"/>
              </a:rPr>
              <a:t> ORDER OF PENITENTS</a:t>
            </a:r>
            <a:br>
              <a:rPr lang="it-IT" b="1" dirty="0">
                <a:cs typeface="Times New Roman" panose="02020603050405020304" pitchFamily="18" charset="0"/>
              </a:rPr>
            </a:br>
            <a:r>
              <a:rPr lang="it-IT" b="1" dirty="0">
                <a:cs typeface="Times New Roman" panose="02020603050405020304" pitchFamily="18" charset="0"/>
              </a:rPr>
              <a:t>DURING 13th CENTURY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4EE1AE-F983-9443-8623-EE7A88A4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Tensions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Powers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Privileges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enjoyed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Order of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Penance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friars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fraternities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Penitents</a:t>
            </a: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10969B-B006-C044-A0AF-1D08685B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1521178" y="6995158"/>
            <a:ext cx="7780866" cy="39324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790CF5-39FA-AE46-B453-DAFC2527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540" cy="31356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252EC7-D6A9-3B42-9B87-C4A5C640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010" y="2674621"/>
            <a:ext cx="4011930" cy="25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7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CC31CC-3FDD-EC49-AC1E-45771E5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cs typeface="Times New Roman" panose="02020603050405020304" pitchFamily="18" charset="0"/>
              </a:rPr>
              <a:t>FOURTEENTH to NINETEENTH CENTURIES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E40DE7-4F38-C542-875F-4C0884EE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altLang="ko-KR" sz="4000" dirty="0">
              <a:latin typeface="Times New Roman" panose="02020603050405020304" pitchFamily="18" charset="0"/>
              <a:ea typeface="휴먼모음T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Schism in the Church</a:t>
            </a:r>
          </a:p>
          <a:p>
            <a:pPr marL="0" indent="0">
              <a:buNone/>
            </a:pPr>
            <a:r>
              <a:rPr lang="it-IT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recovery of the number of the penitents</a:t>
            </a:r>
          </a:p>
          <a:p>
            <a:pPr marL="0" indent="0">
              <a:buNone/>
            </a:pPr>
            <a:r>
              <a:rPr lang="it-IT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*Continuous attempts by the penitents to reaffirm its autonomy</a:t>
            </a:r>
          </a:p>
          <a:p>
            <a:pPr marL="0" indent="0">
              <a:buNone/>
            </a:pPr>
            <a:r>
              <a:rPr lang="it-IT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decline of the number of the Third Order in Europe</a:t>
            </a:r>
          </a:p>
          <a:p>
            <a:pPr marL="0" indent="0">
              <a:buNone/>
            </a:pPr>
            <a:r>
              <a:rPr lang="it-IT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*Supression of religious Orders and the Third Order</a:t>
            </a:r>
          </a:p>
          <a:p>
            <a:pPr marL="0" indent="0">
              <a:buNone/>
            </a:pPr>
            <a:r>
              <a:rPr lang="it-IT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Papal influence and encouragment to the Third Order</a:t>
            </a:r>
            <a:br>
              <a:rPr lang="it-IT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2D0B35-01BB-C84B-8182-95D1024B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63F007-BBC0-E644-84FB-26B1A703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170" y="3074669"/>
            <a:ext cx="3817620" cy="3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64268-3500-D94D-BD1E-A44B461D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it-IT" sz="1900" b="1" dirty="0"/>
              <a:t>               The </a:t>
            </a:r>
            <a:r>
              <a:rPr lang="it-IT" sz="1900" b="1" dirty="0" err="1"/>
              <a:t>rule</a:t>
            </a:r>
            <a:r>
              <a:rPr lang="it-IT" sz="1900" b="1" dirty="0"/>
              <a:t> of pope </a:t>
            </a:r>
            <a:r>
              <a:rPr lang="it-IT" sz="1900" b="1" dirty="0" err="1"/>
              <a:t>leo</a:t>
            </a:r>
            <a:r>
              <a:rPr lang="it-IT" sz="1900" b="1" dirty="0"/>
              <a:t> xiii</a:t>
            </a:r>
            <a:br>
              <a:rPr lang="it-IT" sz="1900" b="1" dirty="0"/>
            </a:br>
            <a:r>
              <a:rPr lang="it-IT" sz="1900" b="1" dirty="0"/>
              <a:t>      </a:t>
            </a:r>
            <a:r>
              <a:rPr lang="it-IT" sz="1900" b="1" i="1" dirty="0"/>
              <a:t>MISERICORS DEI FILIUS</a:t>
            </a:r>
            <a:br>
              <a:rPr lang="it-IT" sz="1900" b="1" i="1" dirty="0"/>
            </a:br>
            <a:r>
              <a:rPr lang="it-IT" sz="1900" b="1" i="1" dirty="0"/>
              <a:t>(the </a:t>
            </a:r>
            <a:r>
              <a:rPr lang="it-IT" sz="1900" b="1" i="1" dirty="0" err="1"/>
              <a:t>merciful</a:t>
            </a:r>
            <a:r>
              <a:rPr lang="it-IT" sz="1900" b="1" i="1" dirty="0"/>
              <a:t> son of </a:t>
            </a:r>
            <a:r>
              <a:rPr lang="it-IT" sz="1900" b="1" i="1" dirty="0" err="1"/>
              <a:t>God</a:t>
            </a:r>
            <a:r>
              <a:rPr lang="it-IT" sz="1900" b="1" i="1" dirty="0"/>
              <a:t>) </a:t>
            </a:r>
            <a:br>
              <a:rPr lang="it-IT" sz="1900" b="1" i="1" dirty="0"/>
            </a:br>
            <a:r>
              <a:rPr lang="it-IT" sz="1900" b="1" i="1" dirty="0" err="1"/>
              <a:t>May</a:t>
            </a:r>
            <a:r>
              <a:rPr lang="it-IT" sz="1900" b="1" i="1" dirty="0"/>
              <a:t> 30,1883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CFCB1B-3837-824D-AC76-90062F28E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3899067"/>
          </a:xfrm>
        </p:spPr>
        <p:txBody>
          <a:bodyPr>
            <a:normAutofit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Rule that adapt to the needs of the Church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to the bare essentials and less rigorous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5" name="내용 개체 틀 6" descr="Papa_Leo_13.jpg">
            <a:extLst>
              <a:ext uri="{FF2B5EF4-FFF2-40B4-BE49-F238E27FC236}">
                <a16:creationId xmlns:a16="http://schemas.microsoft.com/office/drawing/2014/main" id="{C09136A0-E0DE-0942-9DEA-226CE7BAA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31" b="-1"/>
          <a:stretch/>
        </p:blipFill>
        <p:spPr>
          <a:xfrm>
            <a:off x="7861238" y="746125"/>
            <a:ext cx="3644962" cy="5472559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DDB30A-28CF-504F-AE78-8ED85BFF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1349</Words>
  <Application>Microsoft Macintosh PowerPoint</Application>
  <PresentationFormat>Widescreen</PresentationFormat>
  <Paragraphs>204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Scia di vapore</vt:lpstr>
      <vt:lpstr>HISTORY AND IDENTITY OF OFS [Secular Franciscan order]</vt:lpstr>
      <vt:lpstr>ORDER OF PENITENTS of st. Francis</vt:lpstr>
      <vt:lpstr>POLITICAL, religious  AND SOCIAL UNCERTAINTIES</vt:lpstr>
      <vt:lpstr>REFOUNDING OF THE ORDER OF PENITENTS </vt:lpstr>
      <vt:lpstr>The Rule of Gregory ix The memoriale propositi   1221-1228</vt:lpstr>
      <vt:lpstr>The RULE OF NICHOLAS IV  Supra montem  (1289)</vt:lpstr>
      <vt:lpstr>FrANCISCAN ORDER OF PENITENTS DURING 13th CENTURY </vt:lpstr>
      <vt:lpstr>FOURTEENTH to NINETEENTH CENTURIES</vt:lpstr>
      <vt:lpstr>               The rule of pope leo xiii       MISERICORS DEI FILIUS (the merciful son of God)  May 30,1883</vt:lpstr>
      <vt:lpstr>Nineteenth &amp; TWENTIetH CENTURIES</vt:lpstr>
      <vt:lpstr>The rule of pope paul VI seraphicus patriarcha june 24, 1978</vt:lpstr>
      <vt:lpstr>First steps towards unity for ofs</vt:lpstr>
      <vt:lpstr>POPES &amp; Secular Franciscan ORDER </vt:lpstr>
      <vt:lpstr>IDENTITY OF SECULAR FEANCISCAN ORDER </vt:lpstr>
      <vt:lpstr>BIBLIOGRAPHY</vt:lpstr>
      <vt:lpstr>Suggested books to read</vt:lpstr>
      <vt:lpstr>Liturgical texts</vt:lpstr>
      <vt:lpstr>Group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IDENTITY OF OFS [Secular Franciscan order]</dc:title>
  <dc:creator>Pedro Zitha</dc:creator>
  <cp:lastModifiedBy>Pedro Zitha</cp:lastModifiedBy>
  <cp:revision>2</cp:revision>
  <dcterms:created xsi:type="dcterms:W3CDTF">2019-06-28T07:04:33Z</dcterms:created>
  <dcterms:modified xsi:type="dcterms:W3CDTF">2019-11-11T05:05:50Z</dcterms:modified>
</cp:coreProperties>
</file>