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81" r:id="rId3"/>
    <p:sldId id="293" r:id="rId4"/>
    <p:sldId id="277" r:id="rId5"/>
    <p:sldId id="262" r:id="rId6"/>
    <p:sldId id="301" r:id="rId7"/>
    <p:sldId id="297" r:id="rId8"/>
    <p:sldId id="291" r:id="rId9"/>
    <p:sldId id="258" r:id="rId10"/>
    <p:sldId id="268" r:id="rId11"/>
    <p:sldId id="309" r:id="rId12"/>
    <p:sldId id="310" r:id="rId13"/>
    <p:sldId id="275" r:id="rId14"/>
    <p:sldId id="295" r:id="rId15"/>
    <p:sldId id="259" r:id="rId16"/>
    <p:sldId id="261" r:id="rId17"/>
    <p:sldId id="298" r:id="rId18"/>
    <p:sldId id="263" r:id="rId19"/>
    <p:sldId id="302" r:id="rId20"/>
    <p:sldId id="266" r:id="rId21"/>
    <p:sldId id="287" r:id="rId22"/>
    <p:sldId id="257" r:id="rId23"/>
    <p:sldId id="260" r:id="rId24"/>
    <p:sldId id="304" r:id="rId25"/>
    <p:sldId id="305" r:id="rId26"/>
    <p:sldId id="306" r:id="rId27"/>
    <p:sldId id="28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7FE118-3C11-4EAA-A030-D4C8DAD43454}" type="doc">
      <dgm:prSet loTypeId="urn:microsoft.com/office/officeart/2016/7/layout/VerticalSolidActionList" loCatId="List" qsTypeId="urn:microsoft.com/office/officeart/2005/8/quickstyle/simple2" qsCatId="simple" csTypeId="urn:microsoft.com/office/officeart/2005/8/colors/accent1_2" csCatId="accent1" phldr="1"/>
      <dgm:spPr/>
      <dgm:t>
        <a:bodyPr/>
        <a:lstStyle/>
        <a:p>
          <a:endParaRPr lang="en-US"/>
        </a:p>
      </dgm:t>
    </dgm:pt>
    <dgm:pt modelId="{D34E0FC5-F20D-4929-8743-5DFE744EC39C}">
      <dgm:prSet custT="1"/>
      <dgm:spPr/>
      <dgm:t>
        <a:bodyPr/>
        <a:lstStyle/>
        <a:p>
          <a:r>
            <a:rPr lang="en-US" sz="4400" b="1" dirty="0"/>
            <a:t>Contact the </a:t>
          </a:r>
        </a:p>
        <a:p>
          <a:r>
            <a:rPr lang="en-US" sz="4400" b="1" dirty="0"/>
            <a:t>Department of Homeland Security</a:t>
          </a:r>
        </a:p>
        <a:p>
          <a:r>
            <a:rPr lang="en-US" sz="4400" b="1" dirty="0"/>
            <a:t> and demand that they</a:t>
          </a:r>
        </a:p>
        <a:p>
          <a:r>
            <a:rPr lang="en-US" sz="4400" b="1" dirty="0"/>
            <a:t> reunite the </a:t>
          </a:r>
          <a:r>
            <a:rPr lang="en-US" sz="4400" b="1"/>
            <a:t>children </a:t>
          </a:r>
        </a:p>
        <a:p>
          <a:r>
            <a:rPr lang="en-US" sz="4400" b="1"/>
            <a:t>with </a:t>
          </a:r>
          <a:r>
            <a:rPr lang="en-US" sz="4400" b="1" dirty="0"/>
            <a:t>their family.</a:t>
          </a:r>
        </a:p>
      </dgm:t>
    </dgm:pt>
    <dgm:pt modelId="{EC753B5B-87D8-45C1-919F-3203069D9851}" type="sibTrans" cxnId="{FCEFC838-B2BC-41B7-B54C-D02F8D232D7C}">
      <dgm:prSet/>
      <dgm:spPr/>
      <dgm:t>
        <a:bodyPr/>
        <a:lstStyle/>
        <a:p>
          <a:endParaRPr lang="en-US"/>
        </a:p>
      </dgm:t>
    </dgm:pt>
    <dgm:pt modelId="{D918E04E-18EB-4759-A656-831840C80EEA}" type="parTrans" cxnId="{FCEFC838-B2BC-41B7-B54C-D02F8D232D7C}">
      <dgm:prSet/>
      <dgm:spPr/>
      <dgm:t>
        <a:bodyPr/>
        <a:lstStyle/>
        <a:p>
          <a:endParaRPr lang="en-US"/>
        </a:p>
      </dgm:t>
    </dgm:pt>
    <dgm:pt modelId="{DFA05443-F673-4651-BA6B-93CA21AC948B}" type="pres">
      <dgm:prSet presAssocID="{F07FE118-3C11-4EAA-A030-D4C8DAD43454}" presName="Name0" presStyleCnt="0">
        <dgm:presLayoutVars>
          <dgm:dir/>
          <dgm:animLvl val="lvl"/>
          <dgm:resizeHandles val="exact"/>
        </dgm:presLayoutVars>
      </dgm:prSet>
      <dgm:spPr/>
      <dgm:t>
        <a:bodyPr/>
        <a:lstStyle/>
        <a:p>
          <a:endParaRPr lang="en-US"/>
        </a:p>
      </dgm:t>
    </dgm:pt>
    <dgm:pt modelId="{19729878-E81C-4874-88C5-CC0D5D8B9F3B}" type="pres">
      <dgm:prSet presAssocID="{D34E0FC5-F20D-4929-8743-5DFE744EC39C}" presName="linNode" presStyleCnt="0"/>
      <dgm:spPr/>
    </dgm:pt>
    <dgm:pt modelId="{9FDFADCC-9332-4524-9D6E-FFA6CF2FFC10}" type="pres">
      <dgm:prSet presAssocID="{D34E0FC5-F20D-4929-8743-5DFE744EC39C}" presName="parentText" presStyleLbl="alignNode1" presStyleIdx="0" presStyleCnt="1" custScaleX="2000000" custLinFactX="469" custLinFactNeighborX="100000" custLinFactNeighborY="1928">
        <dgm:presLayoutVars>
          <dgm:chMax val="1"/>
          <dgm:bulletEnabled/>
        </dgm:presLayoutVars>
      </dgm:prSet>
      <dgm:spPr/>
      <dgm:t>
        <a:bodyPr/>
        <a:lstStyle/>
        <a:p>
          <a:endParaRPr lang="en-US"/>
        </a:p>
      </dgm:t>
    </dgm:pt>
    <dgm:pt modelId="{ED81369B-2AD8-4A3E-9456-8EC55992099F}" type="pres">
      <dgm:prSet presAssocID="{D34E0FC5-F20D-4929-8743-5DFE744EC39C}" presName="descendantText" presStyleLbl="alignAccFollowNode1" presStyleIdx="0" presStyleCnt="1">
        <dgm:presLayoutVars>
          <dgm:bulletEnabled/>
        </dgm:presLayoutVars>
      </dgm:prSet>
      <dgm:spPr/>
    </dgm:pt>
  </dgm:ptLst>
  <dgm:cxnLst>
    <dgm:cxn modelId="{3214EB25-3B01-48A6-96DC-4D73C851324F}" type="presOf" srcId="{F07FE118-3C11-4EAA-A030-D4C8DAD43454}" destId="{DFA05443-F673-4651-BA6B-93CA21AC948B}" srcOrd="0" destOrd="0" presId="urn:microsoft.com/office/officeart/2016/7/layout/VerticalSolidActionList"/>
    <dgm:cxn modelId="{FCEFC838-B2BC-41B7-B54C-D02F8D232D7C}" srcId="{F07FE118-3C11-4EAA-A030-D4C8DAD43454}" destId="{D34E0FC5-F20D-4929-8743-5DFE744EC39C}" srcOrd="0" destOrd="0" parTransId="{D918E04E-18EB-4759-A656-831840C80EEA}" sibTransId="{EC753B5B-87D8-45C1-919F-3203069D9851}"/>
    <dgm:cxn modelId="{A0859E89-0B74-49D6-B211-B9CAD0030BA5}" type="presOf" srcId="{D34E0FC5-F20D-4929-8743-5DFE744EC39C}" destId="{9FDFADCC-9332-4524-9D6E-FFA6CF2FFC10}" srcOrd="0" destOrd="0" presId="urn:microsoft.com/office/officeart/2016/7/layout/VerticalSolidActionList"/>
    <dgm:cxn modelId="{7B0A190D-4E99-4221-9132-855021A72BD3}" type="presParOf" srcId="{DFA05443-F673-4651-BA6B-93CA21AC948B}" destId="{19729878-E81C-4874-88C5-CC0D5D8B9F3B}" srcOrd="0" destOrd="0" presId="urn:microsoft.com/office/officeart/2016/7/layout/VerticalSolidActionList"/>
    <dgm:cxn modelId="{4B485039-EB3B-4499-A6C8-56115C68F299}" type="presParOf" srcId="{19729878-E81C-4874-88C5-CC0D5D8B9F3B}" destId="{9FDFADCC-9332-4524-9D6E-FFA6CF2FFC10}" srcOrd="0" destOrd="0" presId="urn:microsoft.com/office/officeart/2016/7/layout/VerticalSolidActionList"/>
    <dgm:cxn modelId="{572073B2-81EE-4728-8A53-DB671F40DE25}" type="presParOf" srcId="{19729878-E81C-4874-88C5-CC0D5D8B9F3B}" destId="{ED81369B-2AD8-4A3E-9456-8EC55992099F}"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C09D56-CE7E-4767-ACC8-9E2111E974A8}"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279E-B378-485D-83FA-B7DB58F595E7}" type="slidenum">
              <a:rPr lang="en-US" smtClean="0"/>
              <a:t>‹#›</a:t>
            </a:fld>
            <a:endParaRPr lang="en-US"/>
          </a:p>
        </p:txBody>
      </p:sp>
    </p:spTree>
    <p:extLst>
      <p:ext uri="{BB962C8B-B14F-4D97-AF65-F5344CB8AC3E}">
        <p14:creationId xmlns:p14="http://schemas.microsoft.com/office/powerpoint/2010/main" val="1842584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C09D56-CE7E-4767-ACC8-9E2111E974A8}"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279E-B378-485D-83FA-B7DB58F595E7}" type="slidenum">
              <a:rPr lang="en-US" smtClean="0"/>
              <a:t>‹#›</a:t>
            </a:fld>
            <a:endParaRPr lang="en-US"/>
          </a:p>
        </p:txBody>
      </p:sp>
    </p:spTree>
    <p:extLst>
      <p:ext uri="{BB962C8B-B14F-4D97-AF65-F5344CB8AC3E}">
        <p14:creationId xmlns:p14="http://schemas.microsoft.com/office/powerpoint/2010/main" val="239645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C09D56-CE7E-4767-ACC8-9E2111E974A8}"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279E-B378-485D-83FA-B7DB58F595E7}" type="slidenum">
              <a:rPr lang="en-US" smtClean="0"/>
              <a:t>‹#›</a:t>
            </a:fld>
            <a:endParaRPr lang="en-US"/>
          </a:p>
        </p:txBody>
      </p:sp>
    </p:spTree>
    <p:extLst>
      <p:ext uri="{BB962C8B-B14F-4D97-AF65-F5344CB8AC3E}">
        <p14:creationId xmlns:p14="http://schemas.microsoft.com/office/powerpoint/2010/main" val="2640702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C09D56-CE7E-4767-ACC8-9E2111E974A8}"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279E-B378-485D-83FA-B7DB58F595E7}" type="slidenum">
              <a:rPr lang="en-US" smtClean="0"/>
              <a:t>‹#›</a:t>
            </a:fld>
            <a:endParaRPr lang="en-US"/>
          </a:p>
        </p:txBody>
      </p:sp>
    </p:spTree>
    <p:extLst>
      <p:ext uri="{BB962C8B-B14F-4D97-AF65-F5344CB8AC3E}">
        <p14:creationId xmlns:p14="http://schemas.microsoft.com/office/powerpoint/2010/main" val="160776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C09D56-CE7E-4767-ACC8-9E2111E974A8}"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279E-B378-485D-83FA-B7DB58F595E7}" type="slidenum">
              <a:rPr lang="en-US" smtClean="0"/>
              <a:t>‹#›</a:t>
            </a:fld>
            <a:endParaRPr lang="en-US"/>
          </a:p>
        </p:txBody>
      </p:sp>
    </p:spTree>
    <p:extLst>
      <p:ext uri="{BB962C8B-B14F-4D97-AF65-F5344CB8AC3E}">
        <p14:creationId xmlns:p14="http://schemas.microsoft.com/office/powerpoint/2010/main" val="213612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C09D56-CE7E-4767-ACC8-9E2111E974A8}"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E279E-B378-485D-83FA-B7DB58F595E7}" type="slidenum">
              <a:rPr lang="en-US" smtClean="0"/>
              <a:t>‹#›</a:t>
            </a:fld>
            <a:endParaRPr lang="en-US"/>
          </a:p>
        </p:txBody>
      </p:sp>
    </p:spTree>
    <p:extLst>
      <p:ext uri="{BB962C8B-B14F-4D97-AF65-F5344CB8AC3E}">
        <p14:creationId xmlns:p14="http://schemas.microsoft.com/office/powerpoint/2010/main" val="3718114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C09D56-CE7E-4767-ACC8-9E2111E974A8}" type="datetimeFigureOut">
              <a:rPr lang="en-US" smtClean="0"/>
              <a:t>10/18/2019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2E279E-B378-485D-83FA-B7DB58F595E7}" type="slidenum">
              <a:rPr lang="en-US" smtClean="0"/>
              <a:t>‹#›</a:t>
            </a:fld>
            <a:endParaRPr lang="en-US"/>
          </a:p>
        </p:txBody>
      </p:sp>
    </p:spTree>
    <p:extLst>
      <p:ext uri="{BB962C8B-B14F-4D97-AF65-F5344CB8AC3E}">
        <p14:creationId xmlns:p14="http://schemas.microsoft.com/office/powerpoint/2010/main" val="108339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C09D56-CE7E-4767-ACC8-9E2111E974A8}" type="datetimeFigureOut">
              <a:rPr lang="en-US" smtClean="0"/>
              <a:t>10/18/2019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2E279E-B378-485D-83FA-B7DB58F595E7}" type="slidenum">
              <a:rPr lang="en-US" smtClean="0"/>
              <a:t>‹#›</a:t>
            </a:fld>
            <a:endParaRPr lang="en-US"/>
          </a:p>
        </p:txBody>
      </p:sp>
    </p:spTree>
    <p:extLst>
      <p:ext uri="{BB962C8B-B14F-4D97-AF65-F5344CB8AC3E}">
        <p14:creationId xmlns:p14="http://schemas.microsoft.com/office/powerpoint/2010/main" val="290260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C09D56-CE7E-4767-ACC8-9E2111E974A8}" type="datetimeFigureOut">
              <a:rPr lang="en-US" smtClean="0"/>
              <a:t>10/18/2019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2E279E-B378-485D-83FA-B7DB58F595E7}" type="slidenum">
              <a:rPr lang="en-US" smtClean="0"/>
              <a:t>‹#›</a:t>
            </a:fld>
            <a:endParaRPr lang="en-US"/>
          </a:p>
        </p:txBody>
      </p:sp>
    </p:spTree>
    <p:extLst>
      <p:ext uri="{BB962C8B-B14F-4D97-AF65-F5344CB8AC3E}">
        <p14:creationId xmlns:p14="http://schemas.microsoft.com/office/powerpoint/2010/main" val="2892957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C09D56-CE7E-4767-ACC8-9E2111E974A8}"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E279E-B378-485D-83FA-B7DB58F595E7}" type="slidenum">
              <a:rPr lang="en-US" smtClean="0"/>
              <a:t>‹#›</a:t>
            </a:fld>
            <a:endParaRPr lang="en-US"/>
          </a:p>
        </p:txBody>
      </p:sp>
    </p:spTree>
    <p:extLst>
      <p:ext uri="{BB962C8B-B14F-4D97-AF65-F5344CB8AC3E}">
        <p14:creationId xmlns:p14="http://schemas.microsoft.com/office/powerpoint/2010/main" val="2893963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C09D56-CE7E-4767-ACC8-9E2111E974A8}"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E279E-B378-485D-83FA-B7DB58F595E7}" type="slidenum">
              <a:rPr lang="en-US" smtClean="0"/>
              <a:t>‹#›</a:t>
            </a:fld>
            <a:endParaRPr lang="en-US"/>
          </a:p>
        </p:txBody>
      </p:sp>
    </p:spTree>
    <p:extLst>
      <p:ext uri="{BB962C8B-B14F-4D97-AF65-F5344CB8AC3E}">
        <p14:creationId xmlns:p14="http://schemas.microsoft.com/office/powerpoint/2010/main" val="2552161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09D56-CE7E-4767-ACC8-9E2111E974A8}" type="datetimeFigureOut">
              <a:rPr lang="en-US" smtClean="0"/>
              <a:t>10/18/2019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E279E-B378-485D-83FA-B7DB58F595E7}" type="slidenum">
              <a:rPr lang="en-US" smtClean="0"/>
              <a:t>‹#›</a:t>
            </a:fld>
            <a:endParaRPr lang="en-US"/>
          </a:p>
        </p:txBody>
      </p:sp>
    </p:spTree>
    <p:extLst>
      <p:ext uri="{BB962C8B-B14F-4D97-AF65-F5344CB8AC3E}">
        <p14:creationId xmlns:p14="http://schemas.microsoft.com/office/powerpoint/2010/main" val="63087101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5B5FEE8-F320-4C7C-834B-4DF585102413}"/>
              </a:ext>
            </a:extLst>
          </p:cNvPr>
          <p:cNvPicPr>
            <a:picLocks noChangeAspect="1"/>
          </p:cNvPicPr>
          <p:nvPr/>
        </p:nvPicPr>
        <p:blipFill rotWithShape="1">
          <a:blip r:embed="rId4">
            <a:alphaModFix/>
          </a:blip>
          <a:srcRect l="32864" r="14690"/>
          <a:stretch/>
        </p:blipFill>
        <p:spPr>
          <a:xfrm>
            <a:off x="5797543" y="10"/>
            <a:ext cx="6394152" cy="6857990"/>
          </a:xfrm>
          <a:prstGeom prst="rect">
            <a:avLst/>
          </a:prstGeom>
        </p:spPr>
      </p:pic>
      <p:sp>
        <p:nvSpPr>
          <p:cNvPr id="3" name="Subtitle 2">
            <a:extLst>
              <a:ext uri="{FF2B5EF4-FFF2-40B4-BE49-F238E27FC236}">
                <a16:creationId xmlns:a16="http://schemas.microsoft.com/office/drawing/2014/main" xmlns="" id="{7CD0EC86-BF7F-4DCA-921C-BDA0B428A23E}"/>
              </a:ext>
            </a:extLst>
          </p:cNvPr>
          <p:cNvSpPr>
            <a:spLocks noGrp="1"/>
          </p:cNvSpPr>
          <p:nvPr>
            <p:ph idx="1"/>
          </p:nvPr>
        </p:nvSpPr>
        <p:spPr>
          <a:xfrm>
            <a:off x="86061" y="225911"/>
            <a:ext cx="5454127" cy="6497618"/>
          </a:xfrm>
        </p:spPr>
        <p:txBody>
          <a:bodyPr anchor="ctr">
            <a:normAutofit/>
          </a:bodyPr>
          <a:lstStyle/>
          <a:p>
            <a:pPr marL="0" indent="0" algn="ctr">
              <a:buNone/>
            </a:pPr>
            <a:r>
              <a:rPr lang="en-US" sz="4400" b="1" dirty="0"/>
              <a:t>Creator God, we live in a nation at a time when refugees, immigrants, and asylum seekers are being turned away from our borders and held in detention centers</a:t>
            </a:r>
          </a:p>
          <a:p>
            <a:pPr marL="0" indent="0">
              <a:buNone/>
            </a:pPr>
            <a:endParaRPr lang="en-US" sz="2000" dirty="0">
              <a:solidFill>
                <a:srgbClr val="000000"/>
              </a:solidFill>
            </a:endParaRPr>
          </a:p>
        </p:txBody>
      </p:sp>
      <p:pic>
        <p:nvPicPr>
          <p:cNvPr id="4" name="gabriels oboe">
            <a:hlinkClick r:id="" action="ppaction://media"/>
            <a:extLst>
              <a:ext uri="{FF2B5EF4-FFF2-40B4-BE49-F238E27FC236}">
                <a16:creationId xmlns:a16="http://schemas.microsoft.com/office/drawing/2014/main" xmlns="" id="{D607AD1D-3966-416D-A1FE-2AB6B7E12949}"/>
              </a:ext>
            </a:extLst>
          </p:cNvPr>
          <p:cNvPicPr>
            <a:picLocks noChangeAspect="1"/>
          </p:cNvPicPr>
          <p:nvPr>
            <a:audioFile r:link="rId1"/>
            <p:extLst>
              <p:ext uri="{DAA4B4D4-6D71-4841-9C94-3DE7FCFB9230}">
                <p14:media xmlns:p14="http://schemas.microsoft.com/office/powerpoint/2010/main" r:embed="rId2">
                  <p14:trim st="5984" end="7450.229"/>
                </p14:media>
              </p:ext>
            </p:extLst>
          </p:nvPr>
        </p:nvPicPr>
        <p:blipFill>
          <a:blip r:embed="rId5"/>
          <a:stretch>
            <a:fillRect/>
          </a:stretch>
        </p:blipFill>
        <p:spPr>
          <a:xfrm>
            <a:off x="228600" y="6176963"/>
            <a:ext cx="609600" cy="609600"/>
          </a:xfrm>
          <a:prstGeom prst="rect">
            <a:avLst/>
          </a:prstGeom>
        </p:spPr>
      </p:pic>
    </p:spTree>
    <p:extLst>
      <p:ext uri="{BB962C8B-B14F-4D97-AF65-F5344CB8AC3E}">
        <p14:creationId xmlns:p14="http://schemas.microsoft.com/office/powerpoint/2010/main" val="1105814818"/>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54372" y="0"/>
            <a:ext cx="9483256" cy="6858000"/>
          </a:xfrm>
          <a:prstGeom prst="rect">
            <a:avLst/>
          </a:prstGeom>
          <a:solidFill>
            <a:srgbClr val="5D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xmlns=""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xmlns="" id="{9D71E283-D90F-45E7-BCD2-B08F5B8DC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381" y="1176793"/>
            <a:ext cx="4548146" cy="4548146"/>
          </a:xfrm>
          <a:prstGeom prst="rect">
            <a:avLst/>
          </a:prstGeom>
        </p:spPr>
      </p:pic>
    </p:spTree>
    <p:extLst>
      <p:ext uri="{BB962C8B-B14F-4D97-AF65-F5344CB8AC3E}">
        <p14:creationId xmlns:p14="http://schemas.microsoft.com/office/powerpoint/2010/main" val="181638325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B49307B-ABC8-4845-8763-9F711CB0A817}"/>
              </a:ext>
            </a:extLst>
          </p:cNvPr>
          <p:cNvPicPr>
            <a:picLocks noChangeAspect="1"/>
          </p:cNvPicPr>
          <p:nvPr/>
        </p:nvPicPr>
        <p:blipFill>
          <a:blip r:embed="rId2"/>
          <a:stretch>
            <a:fillRect/>
          </a:stretch>
        </p:blipFill>
        <p:spPr>
          <a:xfrm>
            <a:off x="1364631" y="644229"/>
            <a:ext cx="3765176" cy="2560320"/>
          </a:xfrm>
          <a:prstGeom prst="rect">
            <a:avLst/>
          </a:prstGeom>
        </p:spPr>
      </p:pic>
      <p:pic>
        <p:nvPicPr>
          <p:cNvPr id="6" name="Picture 5">
            <a:extLst>
              <a:ext uri="{FF2B5EF4-FFF2-40B4-BE49-F238E27FC236}">
                <a16:creationId xmlns:a16="http://schemas.microsoft.com/office/drawing/2014/main" xmlns="" id="{F5799431-5BF5-467E-A586-2518B980A16E}"/>
              </a:ext>
            </a:extLst>
          </p:cNvPr>
          <p:cNvPicPr>
            <a:picLocks noChangeAspect="1"/>
          </p:cNvPicPr>
          <p:nvPr/>
        </p:nvPicPr>
        <p:blipFill>
          <a:blip r:embed="rId3"/>
          <a:stretch>
            <a:fillRect/>
          </a:stretch>
        </p:blipFill>
        <p:spPr>
          <a:xfrm>
            <a:off x="7042125" y="644229"/>
            <a:ext cx="3807167" cy="2560320"/>
          </a:xfrm>
          <a:prstGeom prst="rect">
            <a:avLst/>
          </a:prstGeom>
        </p:spPr>
      </p:pic>
      <p:pic>
        <p:nvPicPr>
          <p:cNvPr id="2" name="Picture 1">
            <a:extLst>
              <a:ext uri="{FF2B5EF4-FFF2-40B4-BE49-F238E27FC236}">
                <a16:creationId xmlns:a16="http://schemas.microsoft.com/office/drawing/2014/main" xmlns="" id="{19E9DDE8-6D72-42B5-9428-D5B145A2DF8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rot="21600000">
            <a:off x="1323481" y="3653451"/>
            <a:ext cx="3847476" cy="2560320"/>
          </a:xfrm>
          <a:prstGeom prst="rect">
            <a:avLst/>
          </a:prstGeom>
        </p:spPr>
      </p:pic>
      <p:pic>
        <p:nvPicPr>
          <p:cNvPr id="3" name="Picture 2">
            <a:extLst>
              <a:ext uri="{FF2B5EF4-FFF2-40B4-BE49-F238E27FC236}">
                <a16:creationId xmlns:a16="http://schemas.microsoft.com/office/drawing/2014/main" xmlns="" id="{A1824377-E8B1-4E03-B431-64A277F38EA2}"/>
              </a:ext>
            </a:extLst>
          </p:cNvPr>
          <p:cNvPicPr>
            <a:picLocks noChangeAspect="1"/>
          </p:cNvPicPr>
          <p:nvPr/>
        </p:nvPicPr>
        <p:blipFill rotWithShape="1">
          <a:blip r:embed="rId6"/>
          <a:srcRect r="2610"/>
          <a:stretch/>
        </p:blipFill>
        <p:spPr>
          <a:xfrm>
            <a:off x="6729268" y="3672788"/>
            <a:ext cx="4432881" cy="2560320"/>
          </a:xfrm>
          <a:prstGeom prst="rect">
            <a:avLst/>
          </a:prstGeom>
        </p:spPr>
      </p:pic>
    </p:spTree>
    <p:extLst>
      <p:ext uri="{BB962C8B-B14F-4D97-AF65-F5344CB8AC3E}">
        <p14:creationId xmlns:p14="http://schemas.microsoft.com/office/powerpoint/2010/main" val="23258958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8B4B700-DA69-42C1-9FC3-3C74CCE09F06}"/>
              </a:ext>
            </a:extLst>
          </p:cNvPr>
          <p:cNvPicPr>
            <a:picLocks noChangeAspect="1"/>
          </p:cNvPicPr>
          <p:nvPr/>
        </p:nvPicPr>
        <p:blipFill rotWithShape="1">
          <a:blip r:embed="rId2"/>
          <a:srcRect l="15694" r="21195" b="1"/>
          <a:stretch/>
        </p:blipFill>
        <p:spPr>
          <a:xfrm>
            <a:off x="20" y="10"/>
            <a:ext cx="12191980" cy="6857990"/>
          </a:xfrm>
          <a:prstGeom prst="rect">
            <a:avLst/>
          </a:prstGeom>
        </p:spPr>
      </p:pic>
    </p:spTree>
    <p:extLst>
      <p:ext uri="{BB962C8B-B14F-4D97-AF65-F5344CB8AC3E}">
        <p14:creationId xmlns:p14="http://schemas.microsoft.com/office/powerpoint/2010/main" val="99211708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9D72F09-2C5C-49CF-A964-79E9450D6732}"/>
              </a:ext>
            </a:extLst>
          </p:cNvPr>
          <p:cNvPicPr>
            <a:picLocks noChangeAspect="1"/>
          </p:cNvPicPr>
          <p:nvPr/>
        </p:nvPicPr>
        <p:blipFill>
          <a:blip r:embed="rId2"/>
          <a:stretch>
            <a:fillRect/>
          </a:stretch>
        </p:blipFill>
        <p:spPr>
          <a:xfrm>
            <a:off x="598243" y="321733"/>
            <a:ext cx="3401029" cy="2236177"/>
          </a:xfrm>
          <a:prstGeom prst="rect">
            <a:avLst/>
          </a:prstGeom>
        </p:spPr>
      </p:pic>
      <p:pic>
        <p:nvPicPr>
          <p:cNvPr id="3" name="Picture 2">
            <a:extLst>
              <a:ext uri="{FF2B5EF4-FFF2-40B4-BE49-F238E27FC236}">
                <a16:creationId xmlns:a16="http://schemas.microsoft.com/office/drawing/2014/main" xmlns="" id="{C5F304D5-FCFF-4205-BB2F-622112F8C288}"/>
              </a:ext>
            </a:extLst>
          </p:cNvPr>
          <p:cNvPicPr>
            <a:picLocks noChangeAspect="1"/>
          </p:cNvPicPr>
          <p:nvPr/>
        </p:nvPicPr>
        <p:blipFill rotWithShape="1">
          <a:blip r:embed="rId3"/>
          <a:srcRect t="6289" r="1" b="25745"/>
          <a:stretch/>
        </p:blipFill>
        <p:spPr>
          <a:xfrm>
            <a:off x="4844092" y="879627"/>
            <a:ext cx="2416551" cy="1129184"/>
          </a:xfrm>
          <a:prstGeom prst="rect">
            <a:avLst/>
          </a:prstGeom>
        </p:spPr>
      </p:pic>
      <p:sp>
        <p:nvSpPr>
          <p:cNvPr id="22" name="Rectangle 11">
            <a:extLst>
              <a:ext uri="{FF2B5EF4-FFF2-40B4-BE49-F238E27FC236}">
                <a16:creationId xmlns:a16="http://schemas.microsoft.com/office/drawing/2014/main" xmlns="" id="{112839B5-6527-4FE1-B5CA-71D5FFC47C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xmlns="" id="{089B37F3-721E-4809-A50E-9EE306404E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46483" y="0"/>
            <a:ext cx="91440"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ECBDE52B-8146-4F55-8121-0694A11FAE1B}"/>
              </a:ext>
            </a:extLst>
          </p:cNvPr>
          <p:cNvPicPr>
            <a:picLocks noChangeAspect="1"/>
          </p:cNvPicPr>
          <p:nvPr/>
        </p:nvPicPr>
        <p:blipFill rotWithShape="1">
          <a:blip r:embed="rId4"/>
          <a:srcRect l="4306" r="15732" b="2"/>
          <a:stretch/>
        </p:blipFill>
        <p:spPr>
          <a:xfrm>
            <a:off x="1409909" y="3006496"/>
            <a:ext cx="5083371" cy="3385159"/>
          </a:xfrm>
          <a:prstGeom prst="rect">
            <a:avLst/>
          </a:prstGeom>
        </p:spPr>
      </p:pic>
      <p:sp>
        <p:nvSpPr>
          <p:cNvPr id="24" name="Rectangle 15">
            <a:extLst>
              <a:ext uri="{FF2B5EF4-FFF2-40B4-BE49-F238E27FC236}">
                <a16:creationId xmlns:a16="http://schemas.microsoft.com/office/drawing/2014/main" xmlns="" id="{BE12D8E2-6088-4997-A8C6-1794DA9E1D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66813"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4C094CA-54A6-4792-A31E-36A59F51A37F}"/>
              </a:ext>
            </a:extLst>
          </p:cNvPr>
          <p:cNvPicPr>
            <a:picLocks noChangeAspect="1"/>
          </p:cNvPicPr>
          <p:nvPr/>
        </p:nvPicPr>
        <p:blipFill rotWithShape="1">
          <a:blip r:embed="rId5"/>
          <a:srcRect t="5375" r="-1" b="6475"/>
          <a:stretch/>
        </p:blipFill>
        <p:spPr>
          <a:xfrm>
            <a:off x="7853268" y="932549"/>
            <a:ext cx="3567362" cy="2091158"/>
          </a:xfrm>
          <a:prstGeom prst="rect">
            <a:avLst/>
          </a:prstGeom>
        </p:spPr>
      </p:pic>
      <p:sp>
        <p:nvSpPr>
          <p:cNvPr id="25" name="Rectangle 17">
            <a:extLst>
              <a:ext uri="{FF2B5EF4-FFF2-40B4-BE49-F238E27FC236}">
                <a16:creationId xmlns:a16="http://schemas.microsoft.com/office/drawing/2014/main" xmlns="" id="{FAF10F47-1605-47C5-AE58-9062909ADA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0156C4F9-F74F-4CD8-BDDE-E9FAED395D3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t="3089" r="1" b="1"/>
          <a:stretch/>
        </p:blipFill>
        <p:spPr>
          <a:xfrm>
            <a:off x="7908347" y="4172622"/>
            <a:ext cx="3456681" cy="2227687"/>
          </a:xfrm>
          <a:prstGeom prst="rect">
            <a:avLst/>
          </a:prstGeom>
        </p:spPr>
      </p:pic>
    </p:spTree>
    <p:extLst>
      <p:ext uri="{BB962C8B-B14F-4D97-AF65-F5344CB8AC3E}">
        <p14:creationId xmlns:p14="http://schemas.microsoft.com/office/powerpoint/2010/main" val="34020675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232853B-58C4-4F22-B857-C9B341E1C263}"/>
              </a:ext>
            </a:extLst>
          </p:cNvPr>
          <p:cNvPicPr>
            <a:picLocks noChangeAspect="1"/>
          </p:cNvPicPr>
          <p:nvPr/>
        </p:nvPicPr>
        <p:blipFill rotWithShape="1">
          <a:blip r:embed="rId2">
            <a:extLst>
              <a:ext uri="{28A0092B-C50C-407E-A947-70E740481C1C}">
                <a14:useLocalDpi xmlns:a14="http://schemas.microsoft.com/office/drawing/2010/main" val="0"/>
              </a:ext>
            </a:extLst>
          </a:blip>
          <a:srcRect b="3017"/>
          <a:stretch/>
        </p:blipFill>
        <p:spPr>
          <a:xfrm>
            <a:off x="20" y="10"/>
            <a:ext cx="12191980" cy="6857990"/>
          </a:xfrm>
          <a:prstGeom prst="rect">
            <a:avLst/>
          </a:prstGeom>
        </p:spPr>
      </p:pic>
    </p:spTree>
    <p:extLst>
      <p:ext uri="{BB962C8B-B14F-4D97-AF65-F5344CB8AC3E}">
        <p14:creationId xmlns:p14="http://schemas.microsoft.com/office/powerpoint/2010/main" val="21960973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92FDDE8-A3CF-4E45-B5F9-256613BFB7F6}"/>
              </a:ext>
            </a:extLst>
          </p:cNvPr>
          <p:cNvPicPr>
            <a:picLocks noChangeAspect="1"/>
          </p:cNvPicPr>
          <p:nvPr/>
        </p:nvPicPr>
        <p:blipFill rotWithShape="1">
          <a:blip r:embed="rId2">
            <a:alphaModFix/>
          </a:blip>
          <a:srcRect l="14453" r="23545"/>
          <a:stretch/>
        </p:blipFill>
        <p:spPr>
          <a:xfrm>
            <a:off x="5797543" y="10"/>
            <a:ext cx="6394152" cy="6857990"/>
          </a:xfrm>
          <a:prstGeom prst="rect">
            <a:avLst/>
          </a:prstGeom>
        </p:spPr>
      </p:pic>
      <p:sp>
        <p:nvSpPr>
          <p:cNvPr id="3" name="Content Placeholder 2">
            <a:extLst>
              <a:ext uri="{FF2B5EF4-FFF2-40B4-BE49-F238E27FC236}">
                <a16:creationId xmlns:a16="http://schemas.microsoft.com/office/drawing/2014/main" xmlns="" id="{DC582F3B-7274-4ADD-8979-444A5D26AA42}"/>
              </a:ext>
            </a:extLst>
          </p:cNvPr>
          <p:cNvSpPr>
            <a:spLocks noGrp="1"/>
          </p:cNvSpPr>
          <p:nvPr>
            <p:ph idx="1"/>
          </p:nvPr>
        </p:nvSpPr>
        <p:spPr>
          <a:xfrm>
            <a:off x="304799" y="377505"/>
            <a:ext cx="5416493" cy="6300132"/>
          </a:xfrm>
          <a:ln w="76200">
            <a:solidFill>
              <a:schemeClr val="accent1"/>
            </a:solidFill>
          </a:ln>
        </p:spPr>
        <p:txBody>
          <a:bodyPr anchor="ctr">
            <a:noAutofit/>
          </a:bodyPr>
          <a:lstStyle/>
          <a:p>
            <a:pPr marL="0" indent="0" algn="ctr">
              <a:buNone/>
            </a:pPr>
            <a:r>
              <a:rPr lang="en-US" sz="4000" b="1" dirty="0"/>
              <a:t>St. Francis, who himself identified as a pilgrim and stranger, reached out to all people by noting that “the law of pilgrims is to be sheltered under someone else’s roof, to thirst for their homeland, and to travel in peace” (LMj7:2).  </a:t>
            </a:r>
          </a:p>
        </p:txBody>
      </p:sp>
    </p:spTree>
    <p:extLst>
      <p:ext uri="{BB962C8B-B14F-4D97-AF65-F5344CB8AC3E}">
        <p14:creationId xmlns:p14="http://schemas.microsoft.com/office/powerpoint/2010/main" val="3207001451"/>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F2A33B-0D5B-46C5-83AD-CA357DA18240}"/>
              </a:ext>
            </a:extLst>
          </p:cNvPr>
          <p:cNvPicPr>
            <a:picLocks noChangeAspect="1"/>
          </p:cNvPicPr>
          <p:nvPr/>
        </p:nvPicPr>
        <p:blipFill rotWithShape="1">
          <a:blip r:embed="rId2"/>
          <a:srcRect r="4214" b="-1"/>
          <a:stretch/>
        </p:blipFill>
        <p:spPr>
          <a:xfrm>
            <a:off x="5162052" y="3272588"/>
            <a:ext cx="6105382" cy="3585411"/>
          </a:xfrm>
          <a:prstGeom prst="rect">
            <a:avLst/>
          </a:prstGeom>
        </p:spPr>
      </p:pic>
      <p:pic>
        <p:nvPicPr>
          <p:cNvPr id="4" name="Picture 3">
            <a:extLst>
              <a:ext uri="{FF2B5EF4-FFF2-40B4-BE49-F238E27FC236}">
                <a16:creationId xmlns:a16="http://schemas.microsoft.com/office/drawing/2014/main" xmlns="" id="{DA4EFD33-E3FF-4EEC-BDB1-31C75C041B0A}"/>
              </a:ext>
            </a:extLst>
          </p:cNvPr>
          <p:cNvPicPr>
            <a:picLocks noChangeAspect="1"/>
          </p:cNvPicPr>
          <p:nvPr/>
        </p:nvPicPr>
        <p:blipFill>
          <a:blip r:embed="rId3"/>
          <a:stretch>
            <a:fillRect/>
          </a:stretch>
        </p:blipFill>
        <p:spPr>
          <a:xfrm>
            <a:off x="0" y="0"/>
            <a:ext cx="7684316" cy="4113080"/>
          </a:xfrm>
          <a:prstGeom prst="rect">
            <a:avLst/>
          </a:prstGeom>
        </p:spPr>
      </p:pic>
    </p:spTree>
    <p:extLst>
      <p:ext uri="{BB962C8B-B14F-4D97-AF65-F5344CB8AC3E}">
        <p14:creationId xmlns:p14="http://schemas.microsoft.com/office/powerpoint/2010/main" val="294535227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B227810-4CE5-4F4E-B274-673F5DBEFBEF}"/>
              </a:ext>
            </a:extLst>
          </p:cNvPr>
          <p:cNvSpPr txBox="1"/>
          <p:nvPr/>
        </p:nvSpPr>
        <p:spPr>
          <a:xfrm>
            <a:off x="6736924" y="857675"/>
            <a:ext cx="4566230" cy="384703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dirty="0">
                <a:solidFill>
                  <a:srgbClr val="FFFFFF"/>
                </a:solidFill>
                <a:latin typeface="+mj-lt"/>
                <a:ea typeface="+mj-ea"/>
                <a:cs typeface="+mj-cs"/>
              </a:rPr>
              <a:t>Tear Gas</a:t>
            </a:r>
          </a:p>
          <a:p>
            <a:pPr algn="ctr">
              <a:lnSpc>
                <a:spcPct val="90000"/>
              </a:lnSpc>
              <a:spcBef>
                <a:spcPct val="0"/>
              </a:spcBef>
              <a:spcAft>
                <a:spcPts val="600"/>
              </a:spcAft>
            </a:pPr>
            <a:endParaRPr lang="en-US" sz="4800" dirty="0">
              <a:solidFill>
                <a:srgbClr val="FFFFFF"/>
              </a:solidFill>
              <a:latin typeface="+mj-lt"/>
              <a:ea typeface="+mj-ea"/>
              <a:cs typeface="+mj-cs"/>
            </a:endParaRPr>
          </a:p>
          <a:p>
            <a:pPr algn="ctr">
              <a:lnSpc>
                <a:spcPct val="90000"/>
              </a:lnSpc>
              <a:spcBef>
                <a:spcPct val="0"/>
              </a:spcBef>
              <a:spcAft>
                <a:spcPts val="600"/>
              </a:spcAft>
            </a:pPr>
            <a:r>
              <a:rPr lang="en-US" sz="4800" dirty="0">
                <a:solidFill>
                  <a:srgbClr val="FFFFFF"/>
                </a:solidFill>
                <a:latin typeface="+mj-lt"/>
                <a:ea typeface="+mj-ea"/>
                <a:cs typeface="+mj-cs"/>
              </a:rPr>
              <a:t> at the Border</a:t>
            </a:r>
          </a:p>
        </p:txBody>
      </p:sp>
      <p:sp>
        <p:nvSpPr>
          <p:cNvPr id="2" name="TextBox 1">
            <a:extLst>
              <a:ext uri="{FF2B5EF4-FFF2-40B4-BE49-F238E27FC236}">
                <a16:creationId xmlns:a16="http://schemas.microsoft.com/office/drawing/2014/main" xmlns="" id="{CE2E44D7-36D0-4D26-BB7B-647880235B24}"/>
              </a:ext>
            </a:extLst>
          </p:cNvPr>
          <p:cNvSpPr txBox="1"/>
          <p:nvPr/>
        </p:nvSpPr>
        <p:spPr>
          <a:xfrm>
            <a:off x="4906437" y="503732"/>
            <a:ext cx="6921254" cy="707886"/>
          </a:xfrm>
          <a:prstGeom prst="rect">
            <a:avLst/>
          </a:prstGeom>
          <a:noFill/>
        </p:spPr>
        <p:txBody>
          <a:bodyPr wrap="none" rtlCol="0">
            <a:spAutoFit/>
          </a:bodyPr>
          <a:lstStyle/>
          <a:p>
            <a:r>
              <a:rPr lang="en-US" sz="4000" dirty="0"/>
              <a:t>Tear Gas at United States Border</a:t>
            </a:r>
          </a:p>
        </p:txBody>
      </p:sp>
      <p:pic>
        <p:nvPicPr>
          <p:cNvPr id="3" name="Picture 2">
            <a:extLst>
              <a:ext uri="{FF2B5EF4-FFF2-40B4-BE49-F238E27FC236}">
                <a16:creationId xmlns:a16="http://schemas.microsoft.com/office/drawing/2014/main" xmlns="" id="{ED9B4534-66C8-437E-90A9-A85FE34E6E19}"/>
              </a:ext>
            </a:extLst>
          </p:cNvPr>
          <p:cNvPicPr>
            <a:picLocks noChangeAspect="1"/>
          </p:cNvPicPr>
          <p:nvPr/>
        </p:nvPicPr>
        <p:blipFill>
          <a:blip r:embed="rId2"/>
          <a:stretch>
            <a:fillRect/>
          </a:stretch>
        </p:blipFill>
        <p:spPr>
          <a:xfrm>
            <a:off x="1" y="4275984"/>
            <a:ext cx="3523376" cy="2582016"/>
          </a:xfrm>
          <a:prstGeom prst="rect">
            <a:avLst/>
          </a:prstGeom>
        </p:spPr>
      </p:pic>
      <p:pic>
        <p:nvPicPr>
          <p:cNvPr id="4" name="Picture 3">
            <a:extLst>
              <a:ext uri="{FF2B5EF4-FFF2-40B4-BE49-F238E27FC236}">
                <a16:creationId xmlns:a16="http://schemas.microsoft.com/office/drawing/2014/main" xmlns="" id="{2AB0484C-4C7B-486D-9F39-24E7E194F43C}"/>
              </a:ext>
            </a:extLst>
          </p:cNvPr>
          <p:cNvPicPr>
            <a:picLocks noChangeAspect="1"/>
          </p:cNvPicPr>
          <p:nvPr/>
        </p:nvPicPr>
        <p:blipFill>
          <a:blip r:embed="rId3"/>
          <a:stretch>
            <a:fillRect/>
          </a:stretch>
        </p:blipFill>
        <p:spPr>
          <a:xfrm>
            <a:off x="466479" y="857675"/>
            <a:ext cx="4390559" cy="2466936"/>
          </a:xfrm>
          <a:prstGeom prst="rect">
            <a:avLst/>
          </a:prstGeom>
        </p:spPr>
      </p:pic>
      <p:pic>
        <p:nvPicPr>
          <p:cNvPr id="7" name="Picture 6">
            <a:extLst>
              <a:ext uri="{FF2B5EF4-FFF2-40B4-BE49-F238E27FC236}">
                <a16:creationId xmlns:a16="http://schemas.microsoft.com/office/drawing/2014/main" xmlns="" id="{EF54EA7D-83E5-461A-8F58-F1F7E129009D}"/>
              </a:ext>
            </a:extLst>
          </p:cNvPr>
          <p:cNvPicPr>
            <a:picLocks noChangeAspect="1"/>
          </p:cNvPicPr>
          <p:nvPr/>
        </p:nvPicPr>
        <p:blipFill>
          <a:blip r:embed="rId4"/>
          <a:stretch>
            <a:fillRect/>
          </a:stretch>
        </p:blipFill>
        <p:spPr>
          <a:xfrm>
            <a:off x="6463811" y="1580242"/>
            <a:ext cx="5540048" cy="31244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xmlns="" id="{25248B54-4F08-48C6-AE6C-A814CD38A8A3}"/>
              </a:ext>
            </a:extLst>
          </p:cNvPr>
          <p:cNvPicPr>
            <a:picLocks noChangeAspect="1"/>
          </p:cNvPicPr>
          <p:nvPr/>
        </p:nvPicPr>
        <p:blipFill>
          <a:blip r:embed="rId5"/>
          <a:stretch>
            <a:fillRect/>
          </a:stretch>
        </p:blipFill>
        <p:spPr>
          <a:xfrm>
            <a:off x="3875714" y="4275984"/>
            <a:ext cx="3673745" cy="2444710"/>
          </a:xfrm>
          <a:prstGeom prst="rect">
            <a:avLst/>
          </a:prstGeom>
        </p:spPr>
      </p:pic>
      <p:pic>
        <p:nvPicPr>
          <p:cNvPr id="9" name="Picture 8">
            <a:extLst>
              <a:ext uri="{FF2B5EF4-FFF2-40B4-BE49-F238E27FC236}">
                <a16:creationId xmlns:a16="http://schemas.microsoft.com/office/drawing/2014/main" xmlns="" id="{D7C1925F-B6F0-42A4-99BF-0BD091EA2039}"/>
              </a:ext>
            </a:extLst>
          </p:cNvPr>
          <p:cNvPicPr>
            <a:picLocks noChangeAspect="1"/>
          </p:cNvPicPr>
          <p:nvPr/>
        </p:nvPicPr>
        <p:blipFill>
          <a:blip r:embed="rId6"/>
          <a:stretch>
            <a:fillRect/>
          </a:stretch>
        </p:blipFill>
        <p:spPr>
          <a:xfrm>
            <a:off x="4747587" y="2689633"/>
            <a:ext cx="2466975" cy="1847850"/>
          </a:xfrm>
          <a:prstGeom prst="rect">
            <a:avLst/>
          </a:prstGeom>
        </p:spPr>
      </p:pic>
    </p:spTree>
    <p:extLst>
      <p:ext uri="{BB962C8B-B14F-4D97-AF65-F5344CB8AC3E}">
        <p14:creationId xmlns:p14="http://schemas.microsoft.com/office/powerpoint/2010/main" val="417362341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F41F39-5A71-4C3B-951C-75A837D06248}"/>
              </a:ext>
            </a:extLst>
          </p:cNvPr>
          <p:cNvPicPr>
            <a:picLocks noChangeAspect="1"/>
          </p:cNvPicPr>
          <p:nvPr/>
        </p:nvPicPr>
        <p:blipFill rotWithShape="1">
          <a:blip r:embed="rId2"/>
          <a:srcRect l="1932" r="-3" b="-3"/>
          <a:stretch/>
        </p:blipFill>
        <p:spPr>
          <a:xfrm>
            <a:off x="7794519" y="3506112"/>
            <a:ext cx="439748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3" name="Picture 2">
            <a:extLst>
              <a:ext uri="{FF2B5EF4-FFF2-40B4-BE49-F238E27FC236}">
                <a16:creationId xmlns:a16="http://schemas.microsoft.com/office/drawing/2014/main" xmlns="" id="{5ACDDBD7-FBBC-497B-AE41-E906168BC046}"/>
              </a:ext>
            </a:extLst>
          </p:cNvPr>
          <p:cNvPicPr>
            <a:picLocks noChangeAspect="1"/>
          </p:cNvPicPr>
          <p:nvPr/>
        </p:nvPicPr>
        <p:blipFill rotWithShape="1">
          <a:blip r:embed="rId3"/>
          <a:srcRect l="15969"/>
          <a:stretch/>
        </p:blipFill>
        <p:spPr>
          <a:xfrm>
            <a:off x="20" y="10"/>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9" name="Picture 8">
            <a:extLst>
              <a:ext uri="{FF2B5EF4-FFF2-40B4-BE49-F238E27FC236}">
                <a16:creationId xmlns:a16="http://schemas.microsoft.com/office/drawing/2014/main" xmlns="" id="{A5E7FD4C-468C-4D20-B912-F4E6139A6774}"/>
              </a:ext>
            </a:extLst>
          </p:cNvPr>
          <p:cNvPicPr>
            <a:picLocks noChangeAspect="1"/>
          </p:cNvPicPr>
          <p:nvPr/>
        </p:nvPicPr>
        <p:blipFill rotWithShape="1">
          <a:blip r:embed="rId4">
            <a:extLst>
              <a:ext uri="{28A0092B-C50C-407E-A947-70E740481C1C}">
                <a14:useLocalDpi xmlns:a14="http://schemas.microsoft.com/office/drawing/2010/main" val="0"/>
              </a:ext>
            </a:extLst>
          </a:blip>
          <a:srcRect t="15755" r="-2" b="-2"/>
          <a:stretch/>
        </p:blipFill>
        <p:spPr>
          <a:xfrm>
            <a:off x="6168189" y="10"/>
            <a:ext cx="6023811"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25255616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3207CC6-EAA1-4BFF-A48A-DECAD89727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3">
            <a:extLst>
              <a:ext uri="{FF2B5EF4-FFF2-40B4-BE49-F238E27FC236}">
                <a16:creationId xmlns:a16="http://schemas.microsoft.com/office/drawing/2014/main" xmlns="" id="{B234A3DD-923D-4166-8B19-7DD589908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6">
            <a:extLst>
              <a:ext uri="{FF2B5EF4-FFF2-40B4-BE49-F238E27FC236}">
                <a16:creationId xmlns:a16="http://schemas.microsoft.com/office/drawing/2014/main" xmlns="" id="{F6ACA5AC-3C5D-4994-B40F-FC8349E4D6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2943407-0A2B-46E7-A64E-3F342184DFD8}"/>
              </a:ext>
            </a:extLst>
          </p:cNvPr>
          <p:cNvSpPr>
            <a:spLocks noGrp="1"/>
          </p:cNvSpPr>
          <p:nvPr>
            <p:ph type="title"/>
          </p:nvPr>
        </p:nvSpPr>
        <p:spPr>
          <a:xfrm>
            <a:off x="707571" y="1469572"/>
            <a:ext cx="6502853" cy="4408714"/>
          </a:xfrm>
        </p:spPr>
        <p:txBody>
          <a:bodyPr vert="horz" lIns="91440" tIns="45720" rIns="91440" bIns="45720" rtlCol="0" anchor="t">
            <a:noAutofit/>
          </a:bodyPr>
          <a:lstStyle/>
          <a:p>
            <a:r>
              <a:rPr lang="en-US" sz="4400" b="1" kern="1200" dirty="0">
                <a:solidFill>
                  <a:schemeClr val="tx1"/>
                </a:solidFill>
                <a:latin typeface="+mj-lt"/>
                <a:ea typeface="+mj-ea"/>
                <a:cs typeface="+mj-cs"/>
              </a:rPr>
              <a:t>We recall that Jesus, Mary, and Joseph sought refuge in Egypt and that St. Francis not only welcomed all peoples but also went beyond borders himself to visit and befriend the enemy and stranger. </a:t>
            </a:r>
          </a:p>
        </p:txBody>
      </p:sp>
    </p:spTree>
    <p:extLst>
      <p:ext uri="{BB962C8B-B14F-4D97-AF65-F5344CB8AC3E}">
        <p14:creationId xmlns:p14="http://schemas.microsoft.com/office/powerpoint/2010/main" val="1010869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xmlns="" id="{720EEC97-D793-4AE2-BB82-71E1673B27B2}"/>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408851279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0FE858-6354-444A-9DD0-93DEC43A3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8515" y="1439016"/>
            <a:ext cx="5605102" cy="4198415"/>
          </a:xfrm>
          <a:prstGeom prst="rect">
            <a:avLst/>
          </a:prstGeom>
        </p:spPr>
      </p:pic>
    </p:spTree>
    <p:extLst>
      <p:ext uri="{BB962C8B-B14F-4D97-AF65-F5344CB8AC3E}">
        <p14:creationId xmlns:p14="http://schemas.microsoft.com/office/powerpoint/2010/main" val="390222764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D09924F-B335-4DF9-90A1-0EF7F3996E4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5174"/>
          <a:stretch/>
        </p:blipFill>
        <p:spPr>
          <a:xfrm>
            <a:off x="1269872" y="1123527"/>
            <a:ext cx="6860001" cy="4604800"/>
          </a:xfrm>
          <a:prstGeom prst="rect">
            <a:avLst/>
          </a:prstGeom>
        </p:spPr>
      </p:pic>
    </p:spTree>
    <p:extLst>
      <p:ext uri="{BB962C8B-B14F-4D97-AF65-F5344CB8AC3E}">
        <p14:creationId xmlns:p14="http://schemas.microsoft.com/office/powerpoint/2010/main" val="425731558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7439ED0-433C-45A9-ABC7-297CE8174375}"/>
              </a:ext>
            </a:extLst>
          </p:cNvPr>
          <p:cNvPicPr>
            <a:picLocks noChangeAspect="1"/>
          </p:cNvPicPr>
          <p:nvPr/>
        </p:nvPicPr>
        <p:blipFill rotWithShape="1">
          <a:blip r:embed="rId2"/>
          <a:srcRect r="3" b="9259"/>
          <a:stretch/>
        </p:blipFill>
        <p:spPr>
          <a:xfrm>
            <a:off x="4296867" y="4"/>
            <a:ext cx="7884500" cy="7375989"/>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p:spPr>
      </p:pic>
      <p:pic>
        <p:nvPicPr>
          <p:cNvPr id="4" name="Picture 3">
            <a:extLst>
              <a:ext uri="{FF2B5EF4-FFF2-40B4-BE49-F238E27FC236}">
                <a16:creationId xmlns:a16="http://schemas.microsoft.com/office/drawing/2014/main" xmlns="" id="{2B91A99F-E8AF-49D8-A0E4-21BB8F823289}"/>
              </a:ext>
            </a:extLst>
          </p:cNvPr>
          <p:cNvPicPr>
            <a:picLocks noChangeAspect="1"/>
          </p:cNvPicPr>
          <p:nvPr/>
        </p:nvPicPr>
        <p:blipFill rotWithShape="1">
          <a:blip r:embed="rId3"/>
          <a:srcRect l="12911" r="12912"/>
          <a:stretch/>
        </p:blipFill>
        <p:spPr>
          <a:xfrm>
            <a:off x="7029627" y="2517288"/>
            <a:ext cx="5151740" cy="4340707"/>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p:spPr>
      </p:pic>
      <p:sp>
        <p:nvSpPr>
          <p:cNvPr id="5" name="Rectangle 4">
            <a:extLst>
              <a:ext uri="{FF2B5EF4-FFF2-40B4-BE49-F238E27FC236}">
                <a16:creationId xmlns:a16="http://schemas.microsoft.com/office/drawing/2014/main" xmlns="" id="{22D2A59A-29AC-4A83-BB23-7536F8B7CCA7}"/>
              </a:ext>
            </a:extLst>
          </p:cNvPr>
          <p:cNvSpPr/>
          <p:nvPr/>
        </p:nvSpPr>
        <p:spPr>
          <a:xfrm>
            <a:off x="636323" y="-31711"/>
            <a:ext cx="3218081" cy="6740307"/>
          </a:xfrm>
          <a:prstGeom prst="rect">
            <a:avLst/>
          </a:prstGeom>
        </p:spPr>
        <p:txBody>
          <a:bodyPr wrap="square">
            <a:spAutoFit/>
          </a:bodyPr>
          <a:lstStyle/>
          <a:p>
            <a:r>
              <a:rPr lang="en-US" sz="3600" dirty="0"/>
              <a:t>As Franciscans, we are urged to “support our neighbor in his [her] weakness as one would want to be supported were he [she] in a similar situation,” (Adm XVIII: 1). </a:t>
            </a:r>
          </a:p>
        </p:txBody>
      </p:sp>
    </p:spTree>
    <p:extLst>
      <p:ext uri="{BB962C8B-B14F-4D97-AF65-F5344CB8AC3E}">
        <p14:creationId xmlns:p14="http://schemas.microsoft.com/office/powerpoint/2010/main" val="146912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BC2AA19-2622-423D-A4C1-EE90FA7D1B6D}"/>
              </a:ext>
            </a:extLst>
          </p:cNvPr>
          <p:cNvSpPr>
            <a:spLocks noGrp="1"/>
          </p:cNvSpPr>
          <p:nvPr>
            <p:ph type="title"/>
          </p:nvPr>
        </p:nvSpPr>
        <p:spPr>
          <a:xfrm>
            <a:off x="838200" y="365125"/>
            <a:ext cx="10515600" cy="1325563"/>
          </a:xfrm>
        </p:spPr>
        <p:txBody>
          <a:bodyPr>
            <a:noAutofit/>
          </a:bodyPr>
          <a:lstStyle/>
          <a:p>
            <a:r>
              <a:rPr lang="en-US" sz="6000" b="1" dirty="0">
                <a:solidFill>
                  <a:srgbClr val="FFFFFF"/>
                </a:solidFill>
              </a:rPr>
              <a:t>Our baptismal mandate calls us to action and so we commit to:</a:t>
            </a:r>
          </a:p>
        </p:txBody>
      </p:sp>
      <p:graphicFrame>
        <p:nvGraphicFramePr>
          <p:cNvPr id="5" name="Content Placeholder 2">
            <a:extLst>
              <a:ext uri="{FF2B5EF4-FFF2-40B4-BE49-F238E27FC236}">
                <a16:creationId xmlns:a16="http://schemas.microsoft.com/office/drawing/2014/main" xmlns="" id="{F0F3D4F9-8CA8-4D21-BCF4-83ABE0799CA8}"/>
              </a:ext>
            </a:extLst>
          </p:cNvPr>
          <p:cNvGraphicFramePr>
            <a:graphicFrameLocks noGrp="1"/>
          </p:cNvGraphicFramePr>
          <p:nvPr>
            <p:ph idx="1"/>
            <p:extLst>
              <p:ext uri="{D42A27DB-BD31-4B8C-83A1-F6EECF244321}">
                <p14:modId xmlns:p14="http://schemas.microsoft.com/office/powerpoint/2010/main" val="1306788328"/>
              </p:ext>
            </p:extLst>
          </p:nvPr>
        </p:nvGraphicFramePr>
        <p:xfrm>
          <a:off x="838199" y="1825625"/>
          <a:ext cx="10579217"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gabriels oboe">
            <a:hlinkClick r:id="" action="ppaction://media"/>
            <a:extLst>
              <a:ext uri="{FF2B5EF4-FFF2-40B4-BE49-F238E27FC236}">
                <a16:creationId xmlns:a16="http://schemas.microsoft.com/office/drawing/2014/main" xmlns="" id="{E1FCFD25-6074-4C89-A270-28F857DE67C6}"/>
              </a:ext>
            </a:extLst>
          </p:cNvPr>
          <p:cNvPicPr>
            <a:picLocks noChangeAspect="1"/>
          </p:cNvPicPr>
          <p:nvPr>
            <a:audioFile r:link="rId1"/>
            <p:extLst>
              <p:ext uri="{DAA4B4D4-6D71-4841-9C94-3DE7FCFB9230}">
                <p14:media xmlns:p14="http://schemas.microsoft.com/office/powerpoint/2010/main" r:embed="rId2">
                  <p14:trim st="5092" end="11340.229"/>
                </p14:media>
              </p:ext>
            </p:extLst>
          </p:nvPr>
        </p:nvPicPr>
        <p:blipFill>
          <a:blip r:embed="rId9"/>
          <a:stretch>
            <a:fillRect/>
          </a:stretch>
        </p:blipFill>
        <p:spPr>
          <a:xfrm>
            <a:off x="664368" y="6176963"/>
            <a:ext cx="347663" cy="347663"/>
          </a:xfrm>
          <a:prstGeom prst="rect">
            <a:avLst/>
          </a:prstGeom>
        </p:spPr>
      </p:pic>
    </p:spTree>
    <p:extLst>
      <p:ext uri="{BB962C8B-B14F-4D97-AF65-F5344CB8AC3E}">
        <p14:creationId xmlns:p14="http://schemas.microsoft.com/office/powerpoint/2010/main" val="35973748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5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5DE944-C543-4C14-8AEA-63687269D3B3}"/>
              </a:ext>
            </a:extLst>
          </p:cNvPr>
          <p:cNvSpPr>
            <a:spLocks noGrp="1"/>
          </p:cNvSpPr>
          <p:nvPr>
            <p:ph type="title"/>
          </p:nvPr>
        </p:nvSpPr>
        <p:spPr>
          <a:xfrm>
            <a:off x="832608" y="163789"/>
            <a:ext cx="10515600" cy="1325563"/>
          </a:xfrm>
        </p:spPr>
        <p:txBody>
          <a:bodyPr/>
          <a:lstStyle/>
          <a:p>
            <a:pPr algn="ctr"/>
            <a:r>
              <a:rPr lang="en-US" b="1" dirty="0">
                <a:solidFill>
                  <a:srgbClr val="622428"/>
                </a:solidFill>
                <a:latin typeface="Verdana" panose="020B0604030504040204" pitchFamily="34" charset="0"/>
              </a:rPr>
              <a:t>By Breath</a:t>
            </a:r>
            <a:br>
              <a:rPr lang="en-US" b="1" dirty="0">
                <a:solidFill>
                  <a:srgbClr val="622428"/>
                </a:solidFill>
                <a:latin typeface="Verdana" panose="020B0604030504040204" pitchFamily="34" charset="0"/>
              </a:rPr>
            </a:br>
            <a:endParaRPr lang="en-US" dirty="0"/>
          </a:p>
        </p:txBody>
      </p:sp>
      <p:sp>
        <p:nvSpPr>
          <p:cNvPr id="3" name="Content Placeholder 2">
            <a:extLst>
              <a:ext uri="{FF2B5EF4-FFF2-40B4-BE49-F238E27FC236}">
                <a16:creationId xmlns:a16="http://schemas.microsoft.com/office/drawing/2014/main" xmlns="" id="{74741A0A-2E1D-4DEC-932C-CEDC12DFCBD5}"/>
              </a:ext>
            </a:extLst>
          </p:cNvPr>
          <p:cNvSpPr>
            <a:spLocks noGrp="1"/>
          </p:cNvSpPr>
          <p:nvPr>
            <p:ph idx="1"/>
          </p:nvPr>
        </p:nvSpPr>
        <p:spPr>
          <a:xfrm>
            <a:off x="83891" y="989901"/>
            <a:ext cx="12013034" cy="5771626"/>
          </a:xfrm>
        </p:spPr>
        <p:txBody>
          <a:bodyPr>
            <a:normAutofit lnSpcReduction="10000"/>
          </a:bodyPr>
          <a:lstStyle/>
          <a:p>
            <a:pPr marL="0" indent="0" algn="ctr">
              <a:buNone/>
            </a:pPr>
            <a:r>
              <a:rPr lang="en-US" sz="3600" b="1" dirty="0">
                <a:solidFill>
                  <a:srgbClr val="191919"/>
                </a:solidFill>
                <a:latin typeface="Verdana" panose="020B0604030504040204" pitchFamily="34" charset="0"/>
              </a:rPr>
              <a:t>By breath, by blood, by body, by spirit, we are all one</a:t>
            </a:r>
          </a:p>
          <a:p>
            <a:pPr marL="0" indent="0" algn="ctr">
              <a:buNone/>
            </a:pPr>
            <a:endParaRPr lang="en-US" sz="3600" dirty="0">
              <a:solidFill>
                <a:srgbClr val="191919"/>
              </a:solidFill>
              <a:latin typeface="Verdana" panose="020B0604030504040204" pitchFamily="34" charset="0"/>
            </a:endParaRPr>
          </a:p>
          <a:p>
            <a:pPr marL="0" indent="0" algn="ctr">
              <a:buNone/>
            </a:pPr>
            <a:r>
              <a:rPr lang="en-US" sz="3600" dirty="0">
                <a:solidFill>
                  <a:srgbClr val="191919"/>
                </a:solidFill>
                <a:latin typeface="Verdana" panose="020B0604030504040204" pitchFamily="34" charset="0"/>
              </a:rPr>
              <a:t>The air that is my breath is the air that you are breathing</a:t>
            </a:r>
          </a:p>
          <a:p>
            <a:pPr marL="0" indent="0" algn="ctr">
              <a:buNone/>
            </a:pPr>
            <a:r>
              <a:rPr lang="en-US" sz="3600" dirty="0">
                <a:solidFill>
                  <a:srgbClr val="191919"/>
                </a:solidFill>
                <a:latin typeface="Verdana" panose="020B0604030504040204" pitchFamily="34" charset="0"/>
              </a:rPr>
              <a:t>And the air that is your breath is the air that I am breathing</a:t>
            </a:r>
            <a:br>
              <a:rPr lang="en-US" sz="3600" dirty="0">
                <a:solidFill>
                  <a:srgbClr val="191919"/>
                </a:solidFill>
                <a:latin typeface="Verdana" panose="020B0604030504040204" pitchFamily="34" charset="0"/>
              </a:rPr>
            </a:br>
            <a:r>
              <a:rPr lang="en-US" sz="3600" dirty="0">
                <a:solidFill>
                  <a:srgbClr val="191919"/>
                </a:solidFill>
                <a:latin typeface="Verdana" panose="020B0604030504040204" pitchFamily="34" charset="0"/>
              </a:rPr>
              <a:t>The wind rising in my breast is the wind from the east, from the west</a:t>
            </a:r>
            <a:br>
              <a:rPr lang="en-US" sz="3600" dirty="0">
                <a:solidFill>
                  <a:srgbClr val="191919"/>
                </a:solidFill>
                <a:latin typeface="Verdana" panose="020B0604030504040204" pitchFamily="34" charset="0"/>
              </a:rPr>
            </a:br>
            <a:r>
              <a:rPr lang="en-US" sz="3600" dirty="0">
                <a:solidFill>
                  <a:srgbClr val="191919"/>
                </a:solidFill>
                <a:latin typeface="Verdana" panose="020B0604030504040204" pitchFamily="34" charset="0"/>
              </a:rPr>
              <a:t>From the north, from the south, breathing in, breathing out</a:t>
            </a:r>
          </a:p>
          <a:p>
            <a:pPr marL="0" indent="0" algn="ctr">
              <a:buNone/>
            </a:pPr>
            <a:endParaRPr lang="en-US" dirty="0">
              <a:solidFill>
                <a:srgbClr val="191919"/>
              </a:solidFill>
              <a:latin typeface="Verdana" panose="020B0604030504040204" pitchFamily="34" charset="0"/>
            </a:endParaRPr>
          </a:p>
          <a:p>
            <a:endParaRPr lang="en-US" dirty="0"/>
          </a:p>
        </p:txBody>
      </p:sp>
    </p:spTree>
    <p:extLst>
      <p:ext uri="{BB962C8B-B14F-4D97-AF65-F5344CB8AC3E}">
        <p14:creationId xmlns:p14="http://schemas.microsoft.com/office/powerpoint/2010/main" val="3484017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7FA4E09-27C3-4FAB-94D7-04FAAB6E6748}"/>
              </a:ext>
            </a:extLst>
          </p:cNvPr>
          <p:cNvSpPr>
            <a:spLocks noGrp="1"/>
          </p:cNvSpPr>
          <p:nvPr>
            <p:ph idx="1"/>
          </p:nvPr>
        </p:nvSpPr>
        <p:spPr>
          <a:xfrm>
            <a:off x="144011" y="192947"/>
            <a:ext cx="11903978" cy="6476301"/>
          </a:xfrm>
        </p:spPr>
        <p:txBody>
          <a:bodyPr>
            <a:normAutofit fontScale="92500" lnSpcReduction="10000"/>
          </a:bodyPr>
          <a:lstStyle/>
          <a:p>
            <a:pPr marL="0" indent="0" algn="ctr">
              <a:buNone/>
            </a:pPr>
            <a:r>
              <a:rPr lang="en-US" sz="4800" b="1" dirty="0"/>
              <a:t>By breath, by blood, by body, by spirit, we are all one</a:t>
            </a:r>
          </a:p>
          <a:p>
            <a:pPr marL="0" indent="0" algn="ctr">
              <a:buNone/>
            </a:pPr>
            <a:endParaRPr lang="en-US" sz="4800" dirty="0"/>
          </a:p>
          <a:p>
            <a:pPr marL="0" indent="0" algn="ctr">
              <a:buNone/>
            </a:pPr>
            <a:r>
              <a:rPr lang="en-US" sz="4800" dirty="0"/>
              <a:t>The water that is my blood, my sweat, tears from crying</a:t>
            </a:r>
            <a:br>
              <a:rPr lang="en-US" sz="4800" dirty="0"/>
            </a:br>
            <a:r>
              <a:rPr lang="en-US" sz="4800" dirty="0"/>
              <a:t>Is the water that is your blood, your sweat, tears from crying</a:t>
            </a:r>
            <a:br>
              <a:rPr lang="en-US" sz="4800" dirty="0"/>
            </a:br>
            <a:r>
              <a:rPr lang="en-US" sz="4800" dirty="0"/>
              <a:t>And the rising of the tide is in our veins and in the ocean wide</a:t>
            </a:r>
            <a:br>
              <a:rPr lang="en-US" sz="4800" dirty="0"/>
            </a:br>
            <a:r>
              <a:rPr lang="en-US" sz="4800" dirty="0"/>
              <a:t>We are in the rising steam, rushing river, running stream</a:t>
            </a:r>
          </a:p>
          <a:p>
            <a:endParaRPr lang="en-US" dirty="0"/>
          </a:p>
        </p:txBody>
      </p:sp>
    </p:spTree>
    <p:extLst>
      <p:ext uri="{BB962C8B-B14F-4D97-AF65-F5344CB8AC3E}">
        <p14:creationId xmlns:p14="http://schemas.microsoft.com/office/powerpoint/2010/main" val="2823948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0758D32-A11F-46E7-8FE6-DE939E25EF8D}"/>
              </a:ext>
            </a:extLst>
          </p:cNvPr>
          <p:cNvSpPr>
            <a:spLocks noGrp="1"/>
          </p:cNvSpPr>
          <p:nvPr>
            <p:ph idx="1"/>
          </p:nvPr>
        </p:nvSpPr>
        <p:spPr>
          <a:xfrm>
            <a:off x="187354" y="117446"/>
            <a:ext cx="11817291" cy="6677637"/>
          </a:xfrm>
        </p:spPr>
        <p:txBody>
          <a:bodyPr/>
          <a:lstStyle/>
          <a:p>
            <a:pPr marL="0" lvl="0" indent="0" algn="ctr">
              <a:buNone/>
            </a:pPr>
            <a:r>
              <a:rPr lang="en-US" sz="4400" b="1" dirty="0">
                <a:solidFill>
                  <a:prstClr val="black"/>
                </a:solidFill>
              </a:rPr>
              <a:t>By breath, by blood, by body, by spirit, we are all one</a:t>
            </a:r>
          </a:p>
          <a:p>
            <a:endParaRPr lang="en-US" dirty="0"/>
          </a:p>
        </p:txBody>
      </p:sp>
      <p:sp>
        <p:nvSpPr>
          <p:cNvPr id="4" name="Rectangle 3">
            <a:extLst>
              <a:ext uri="{FF2B5EF4-FFF2-40B4-BE49-F238E27FC236}">
                <a16:creationId xmlns:a16="http://schemas.microsoft.com/office/drawing/2014/main" xmlns="" id="{F007AFD1-C0F5-4644-BE6C-3B804817DD37}"/>
              </a:ext>
            </a:extLst>
          </p:cNvPr>
          <p:cNvSpPr/>
          <p:nvPr/>
        </p:nvSpPr>
        <p:spPr>
          <a:xfrm>
            <a:off x="187354" y="1946246"/>
            <a:ext cx="11817292" cy="4401205"/>
          </a:xfrm>
          <a:prstGeom prst="rect">
            <a:avLst/>
          </a:prstGeom>
        </p:spPr>
        <p:txBody>
          <a:bodyPr wrap="square">
            <a:spAutoFit/>
          </a:bodyPr>
          <a:lstStyle/>
          <a:p>
            <a:pPr algn="ctr"/>
            <a:r>
              <a:rPr lang="en-US" sz="4000" dirty="0"/>
              <a:t>The earth is dust, the earth is clay, </a:t>
            </a:r>
            <a:r>
              <a:rPr lang="en-US" sz="4000" dirty="0" err="1"/>
              <a:t>flow’rs</a:t>
            </a:r>
            <a:r>
              <a:rPr lang="en-US" sz="4000" dirty="0"/>
              <a:t> blossoming and fading</a:t>
            </a:r>
          </a:p>
          <a:p>
            <a:pPr algn="ctr"/>
            <a:r>
              <a:rPr lang="en-US" sz="4000" dirty="0"/>
              <a:t>We are dust and we are clay, we are blossoming and fading</a:t>
            </a:r>
          </a:p>
          <a:p>
            <a:pPr algn="ctr"/>
            <a:r>
              <a:rPr lang="en-US" sz="4000" dirty="0"/>
              <a:t>Every color, every sound, every place is holy ground</a:t>
            </a:r>
          </a:p>
          <a:p>
            <a:pPr algn="ctr"/>
            <a:r>
              <a:rPr lang="en-US" sz="4000" dirty="0"/>
              <a:t>Oh, every living thing, can you hear it laugh? Can you hear it sing?</a:t>
            </a:r>
          </a:p>
        </p:txBody>
      </p:sp>
    </p:spTree>
    <p:extLst>
      <p:ext uri="{BB962C8B-B14F-4D97-AF65-F5344CB8AC3E}">
        <p14:creationId xmlns:p14="http://schemas.microsoft.com/office/powerpoint/2010/main" val="863813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DC72A9B-8ADE-4506-88F7-31C71D18171C}"/>
              </a:ext>
            </a:extLst>
          </p:cNvPr>
          <p:cNvSpPr>
            <a:spLocks noGrp="1"/>
          </p:cNvSpPr>
          <p:nvPr>
            <p:ph idx="1"/>
          </p:nvPr>
        </p:nvSpPr>
        <p:spPr>
          <a:xfrm>
            <a:off x="1" y="1551963"/>
            <a:ext cx="12091332" cy="5192786"/>
          </a:xfrm>
        </p:spPr>
        <p:txBody>
          <a:bodyPr>
            <a:normAutofit fontScale="92500" lnSpcReduction="20000"/>
          </a:bodyPr>
          <a:lstStyle/>
          <a:p>
            <a:endParaRPr lang="en-US" dirty="0"/>
          </a:p>
          <a:p>
            <a:pPr marL="0" indent="0" algn="ctr">
              <a:buNone/>
            </a:pPr>
            <a:r>
              <a:rPr lang="en-US" sz="4400" dirty="0"/>
              <a:t>The fire in my heart, my soul flame burning</a:t>
            </a:r>
          </a:p>
          <a:p>
            <a:pPr marL="0" indent="0" algn="ctr">
              <a:buNone/>
            </a:pPr>
            <a:r>
              <a:rPr lang="en-US" sz="4400" dirty="0"/>
              <a:t>Is the fire in your heart, your soul flame burning</a:t>
            </a:r>
          </a:p>
          <a:p>
            <a:pPr marL="0" indent="0" algn="ctr">
              <a:buNone/>
            </a:pPr>
            <a:r>
              <a:rPr lang="en-US" sz="4400" dirty="0"/>
              <a:t>We are Spirit burning bright, by the light of day, in the dark of night</a:t>
            </a:r>
          </a:p>
          <a:p>
            <a:pPr marL="0" indent="0" algn="ctr">
              <a:buNone/>
            </a:pPr>
            <a:r>
              <a:rPr lang="en-US" sz="4400" dirty="0"/>
              <a:t>We are shining like the sun, and like the moon, </a:t>
            </a:r>
          </a:p>
          <a:p>
            <a:pPr marL="0" indent="0" algn="ctr">
              <a:buNone/>
            </a:pPr>
            <a:r>
              <a:rPr lang="en-US" sz="4400" dirty="0"/>
              <a:t>like the Holy One</a:t>
            </a:r>
          </a:p>
          <a:p>
            <a:pPr marL="0" indent="0" algn="ctr">
              <a:buNone/>
            </a:pPr>
            <a:endParaRPr lang="en-US" sz="4400" dirty="0"/>
          </a:p>
          <a:p>
            <a:pPr marL="0" indent="0" algn="ctr">
              <a:buNone/>
            </a:pPr>
            <a:r>
              <a:rPr lang="en-US" sz="4400" b="1" dirty="0"/>
              <a:t>By breath, by blood, by body, by spirit, we are all one</a:t>
            </a:r>
          </a:p>
        </p:txBody>
      </p:sp>
      <p:sp>
        <p:nvSpPr>
          <p:cNvPr id="5" name="Rectangle 4">
            <a:extLst>
              <a:ext uri="{FF2B5EF4-FFF2-40B4-BE49-F238E27FC236}">
                <a16:creationId xmlns:a16="http://schemas.microsoft.com/office/drawing/2014/main" xmlns="" id="{EA694CBC-9B8E-4189-80AD-756BB8F9A081}"/>
              </a:ext>
            </a:extLst>
          </p:cNvPr>
          <p:cNvSpPr/>
          <p:nvPr/>
        </p:nvSpPr>
        <p:spPr>
          <a:xfrm>
            <a:off x="100668" y="268448"/>
            <a:ext cx="11996257" cy="1463328"/>
          </a:xfrm>
          <a:prstGeom prst="rect">
            <a:avLst/>
          </a:prstGeom>
        </p:spPr>
        <p:txBody>
          <a:bodyPr wrap="square">
            <a:spAutoFit/>
          </a:bodyPr>
          <a:lstStyle/>
          <a:p>
            <a:pPr lvl="0" algn="ctr"/>
            <a:r>
              <a:rPr lang="en-US" sz="4400" b="1" dirty="0">
                <a:solidFill>
                  <a:prstClr val="black"/>
                </a:solidFill>
              </a:rPr>
              <a:t>By breath, by blood, by body, by spirit, we are all one</a:t>
            </a:r>
          </a:p>
        </p:txBody>
      </p:sp>
    </p:spTree>
    <p:extLst>
      <p:ext uri="{BB962C8B-B14F-4D97-AF65-F5344CB8AC3E}">
        <p14:creationId xmlns:p14="http://schemas.microsoft.com/office/powerpoint/2010/main" val="404703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3C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7C60A522-6499-4871-8F3D-2241F6836B8D}"/>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defTabSz="914400">
              <a:lnSpc>
                <a:spcPct val="90000"/>
              </a:lnSpc>
              <a:spcBef>
                <a:spcPct val="0"/>
              </a:spcBef>
              <a:spcAft>
                <a:spcPts val="600"/>
              </a:spcAft>
            </a:pPr>
            <a:r>
              <a:rPr lang="en-US" sz="2600" kern="1200">
                <a:solidFill>
                  <a:srgbClr val="FFFFFF"/>
                </a:solidFill>
                <a:latin typeface="+mj-lt"/>
                <a:ea typeface="+mj-ea"/>
                <a:cs typeface="+mj-cs"/>
              </a:rPr>
              <a:t>808 Days</a:t>
            </a:r>
          </a:p>
          <a:p>
            <a:pPr algn="ctr" defTabSz="914400">
              <a:lnSpc>
                <a:spcPct val="90000"/>
              </a:lnSpc>
              <a:spcBef>
                <a:spcPct val="0"/>
              </a:spcBef>
              <a:spcAft>
                <a:spcPts val="600"/>
              </a:spcAft>
            </a:pPr>
            <a:r>
              <a:rPr lang="en-US" sz="2600" kern="1200">
                <a:solidFill>
                  <a:srgbClr val="FFFFFF"/>
                </a:solidFill>
                <a:latin typeface="+mj-lt"/>
                <a:ea typeface="+mj-ea"/>
                <a:cs typeface="+mj-cs"/>
              </a:rPr>
              <a:t> in Detention</a:t>
            </a:r>
          </a:p>
        </p:txBody>
      </p:sp>
      <p:pic>
        <p:nvPicPr>
          <p:cNvPr id="5" name="Content Placeholder 4">
            <a:extLst>
              <a:ext uri="{FF2B5EF4-FFF2-40B4-BE49-F238E27FC236}">
                <a16:creationId xmlns:a16="http://schemas.microsoft.com/office/drawing/2014/main" xmlns="" id="{B2A9541B-0C96-4693-B670-69611E56D94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574"/>
          <a:stretch/>
        </p:blipFill>
        <p:spPr>
          <a:xfrm>
            <a:off x="4038600" y="1014753"/>
            <a:ext cx="7188199" cy="4825104"/>
          </a:xfrm>
          <a:prstGeom prst="rect">
            <a:avLst/>
          </a:prstGeom>
        </p:spPr>
      </p:pic>
    </p:spTree>
    <p:extLst>
      <p:ext uri="{BB962C8B-B14F-4D97-AF65-F5344CB8AC3E}">
        <p14:creationId xmlns:p14="http://schemas.microsoft.com/office/powerpoint/2010/main" val="315548035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DF7B46-1A31-4D3D-9361-CB88AE34D8A3}"/>
              </a:ext>
            </a:extLst>
          </p:cNvPr>
          <p:cNvPicPr>
            <a:picLocks noChangeAspect="1"/>
          </p:cNvPicPr>
          <p:nvPr/>
        </p:nvPicPr>
        <p:blipFill rotWithShape="1">
          <a:blip r:embed="rId2"/>
          <a:srcRect r="-3" b="12348"/>
          <a:stretch/>
        </p:blipFill>
        <p:spPr>
          <a:xfrm>
            <a:off x="5162052" y="3272588"/>
            <a:ext cx="6105382" cy="3585411"/>
          </a:xfrm>
          <a:prstGeom prst="rect">
            <a:avLst/>
          </a:prstGeom>
        </p:spPr>
      </p:pic>
      <p:pic>
        <p:nvPicPr>
          <p:cNvPr id="5" name="Content Placeholder 4">
            <a:extLst>
              <a:ext uri="{FF2B5EF4-FFF2-40B4-BE49-F238E27FC236}">
                <a16:creationId xmlns:a16="http://schemas.microsoft.com/office/drawing/2014/main" xmlns="" id="{844515C9-0A74-4AEA-8C4A-66BD27D7CD5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327" r="1" b="9237"/>
          <a:stretch/>
        </p:blipFill>
        <p:spPr>
          <a:xfrm>
            <a:off x="20" y="9"/>
            <a:ext cx="727989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2" name="Picture 1">
            <a:extLst>
              <a:ext uri="{FF2B5EF4-FFF2-40B4-BE49-F238E27FC236}">
                <a16:creationId xmlns:a16="http://schemas.microsoft.com/office/drawing/2014/main" xmlns="" id="{EBF22232-082D-4974-A6D8-CE2090F6FD26}"/>
              </a:ext>
            </a:extLst>
          </p:cNvPr>
          <p:cNvPicPr>
            <a:picLocks noChangeAspect="1"/>
          </p:cNvPicPr>
          <p:nvPr/>
        </p:nvPicPr>
        <p:blipFill rotWithShape="1">
          <a:blip r:embed="rId4"/>
          <a:srcRect l="15528" r="16530" b="2"/>
          <a:stretch/>
        </p:blipFill>
        <p:spPr>
          <a:xfrm>
            <a:off x="7458302" y="-22547"/>
            <a:ext cx="3809132" cy="3139531"/>
          </a:xfrm>
          <a:prstGeom prst="rect">
            <a:avLst/>
          </a:prstGeom>
        </p:spPr>
      </p:pic>
      <p:pic>
        <p:nvPicPr>
          <p:cNvPr id="4" name="Picture 3">
            <a:extLst>
              <a:ext uri="{FF2B5EF4-FFF2-40B4-BE49-F238E27FC236}">
                <a16:creationId xmlns:a16="http://schemas.microsoft.com/office/drawing/2014/main" xmlns="" id="{014A4BD6-D341-47CF-8321-6F9E7333C7CB}"/>
              </a:ext>
            </a:extLst>
          </p:cNvPr>
          <p:cNvPicPr>
            <a:picLocks noChangeAspect="1"/>
          </p:cNvPicPr>
          <p:nvPr/>
        </p:nvPicPr>
        <p:blipFill rotWithShape="1">
          <a:blip r:embed="rId5"/>
          <a:srcRect r="16714"/>
          <a:stretch/>
        </p:blipFill>
        <p:spPr>
          <a:xfrm>
            <a:off x="1" y="4065775"/>
            <a:ext cx="5001186" cy="2792224"/>
          </a:xfrm>
          <a:prstGeom prst="rect">
            <a:avLst/>
          </a:prstGeom>
        </p:spPr>
      </p:pic>
    </p:spTree>
    <p:extLst>
      <p:ext uri="{BB962C8B-B14F-4D97-AF65-F5344CB8AC3E}">
        <p14:creationId xmlns:p14="http://schemas.microsoft.com/office/powerpoint/2010/main" val="356128201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B5B4280-53A4-4963-8A61-F4D17B767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71194856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2CFD8515-116D-4BFC-B394-BBDF2AFD8843}"/>
              </a:ext>
            </a:extLst>
          </p:cNvPr>
          <p:cNvPicPr>
            <a:picLocks noGrp="1" noChangeAspect="1"/>
          </p:cNvPicPr>
          <p:nvPr>
            <p:ph idx="1"/>
          </p:nvPr>
        </p:nvPicPr>
        <p:blipFill rotWithShape="1">
          <a:blip r:embed="rId2"/>
          <a:srcRect t="6331" b="11552"/>
          <a:stretch/>
        </p:blipFill>
        <p:spPr>
          <a:xfrm>
            <a:off x="20" y="10"/>
            <a:ext cx="12191980" cy="6857990"/>
          </a:xfrm>
          <a:prstGeom prst="rect">
            <a:avLst/>
          </a:prstGeom>
        </p:spPr>
      </p:pic>
    </p:spTree>
    <p:extLst>
      <p:ext uri="{BB962C8B-B14F-4D97-AF65-F5344CB8AC3E}">
        <p14:creationId xmlns:p14="http://schemas.microsoft.com/office/powerpoint/2010/main" val="18232203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E0E05A8-8C03-4FE6-82E5-45C075126894}"/>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Tree>
    <p:extLst>
      <p:ext uri="{BB962C8B-B14F-4D97-AF65-F5344CB8AC3E}">
        <p14:creationId xmlns:p14="http://schemas.microsoft.com/office/powerpoint/2010/main" val="113857614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5D3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7BE1955A-269E-42CE-8922-F80849BF48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812" b="2919"/>
          <a:stretch/>
        </p:blipFill>
        <p:spPr>
          <a:xfrm>
            <a:off x="3786931" y="1407335"/>
            <a:ext cx="7188199" cy="4043329"/>
          </a:xfrm>
          <a:prstGeom prst="rect">
            <a:avLst/>
          </a:prstGeom>
          <a:ln w="155575">
            <a:solidFill>
              <a:srgbClr val="663300"/>
            </a:solidFill>
          </a:ln>
        </p:spPr>
      </p:pic>
    </p:spTree>
    <p:extLst>
      <p:ext uri="{BB962C8B-B14F-4D97-AF65-F5344CB8AC3E}">
        <p14:creationId xmlns:p14="http://schemas.microsoft.com/office/powerpoint/2010/main" val="214136570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17D0FDF-8B4E-42EF-ADA5-999EC42F6F6C}"/>
              </a:ext>
            </a:extLst>
          </p:cNvPr>
          <p:cNvSpPr>
            <a:spLocks noGrp="1"/>
          </p:cNvSpPr>
          <p:nvPr>
            <p:ph idx="1"/>
          </p:nvPr>
        </p:nvSpPr>
        <p:spPr>
          <a:xfrm>
            <a:off x="1179226" y="872046"/>
            <a:ext cx="9833548" cy="2945574"/>
          </a:xfrm>
        </p:spPr>
        <p:txBody>
          <a:bodyPr anchor="ctr">
            <a:normAutofit/>
          </a:bodyPr>
          <a:lstStyle/>
          <a:p>
            <a:pPr marL="0" indent="0" algn="ctr">
              <a:buNone/>
            </a:pPr>
            <a:r>
              <a:rPr lang="en-US" sz="5400" b="1" dirty="0">
                <a:solidFill>
                  <a:srgbClr val="FFFFFF"/>
                </a:solidFill>
              </a:rPr>
              <a:t>Pope Francis, calls “protecting the world’s migrants and refugees… a moral imperative.”</a:t>
            </a:r>
          </a:p>
        </p:txBody>
      </p:sp>
    </p:spTree>
    <p:extLst>
      <p:ext uri="{BB962C8B-B14F-4D97-AF65-F5344CB8AC3E}">
        <p14:creationId xmlns:p14="http://schemas.microsoft.com/office/powerpoint/2010/main" val="24282638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54</TotalTime>
  <Words>456</Words>
  <Application>Microsoft Office PowerPoint</Application>
  <PresentationFormat>Widescreen</PresentationFormat>
  <Paragraphs>39</Paragraphs>
  <Slides>27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recall that Jesus, Mary, and Joseph sought refuge in Egypt and that St. Francis not only welcomed all peoples but also went beyond borders himself to visit and befriend the enemy and stranger. </vt:lpstr>
      <vt:lpstr>PowerPoint Presentation</vt:lpstr>
      <vt:lpstr>PowerPoint Presentation</vt:lpstr>
      <vt:lpstr>PowerPoint Presentation</vt:lpstr>
      <vt:lpstr>Our baptismal mandate calls us to action and so we commit to:</vt:lpstr>
      <vt:lpstr>By Breath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reading from the book of Lamentations</dc:title>
  <dc:creator>Maryann Agnes Mueller</dc:creator>
  <cp:lastModifiedBy>Miriam Kennedy</cp:lastModifiedBy>
  <cp:revision>9</cp:revision>
  <dcterms:created xsi:type="dcterms:W3CDTF">2019-04-28T00:22:27Z</dcterms:created>
  <dcterms:modified xsi:type="dcterms:W3CDTF">2019-10-18T21:01:15Z</dcterms:modified>
</cp:coreProperties>
</file>