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91" r:id="rId3"/>
    <p:sldId id="282" r:id="rId4"/>
    <p:sldId id="257" r:id="rId5"/>
    <p:sldId id="258" r:id="rId6"/>
    <p:sldId id="286" r:id="rId7"/>
    <p:sldId id="264" r:id="rId8"/>
    <p:sldId id="260" r:id="rId9"/>
    <p:sldId id="266" r:id="rId10"/>
    <p:sldId id="267" r:id="rId11"/>
    <p:sldId id="268" r:id="rId12"/>
    <p:sldId id="283" r:id="rId13"/>
    <p:sldId id="261" r:id="rId14"/>
    <p:sldId id="269" r:id="rId15"/>
    <p:sldId id="284" r:id="rId16"/>
    <p:sldId id="270" r:id="rId17"/>
    <p:sldId id="262" r:id="rId18"/>
    <p:sldId id="263" r:id="rId19"/>
    <p:sldId id="272" r:id="rId20"/>
    <p:sldId id="273" r:id="rId21"/>
    <p:sldId id="275" r:id="rId22"/>
    <p:sldId id="276" r:id="rId23"/>
    <p:sldId id="277" r:id="rId24"/>
    <p:sldId id="278" r:id="rId25"/>
    <p:sldId id="280" r:id="rId26"/>
    <p:sldId id="281" r:id="rId27"/>
    <p:sldId id="279" r:id="rId28"/>
    <p:sldId id="285" r:id="rId29"/>
    <p:sldId id="287" r:id="rId30"/>
    <p:sldId id="288" r:id="rId31"/>
    <p:sldId id="289"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7"/>
    <p:restoredTop sz="93216"/>
  </p:normalViewPr>
  <p:slideViewPr>
    <p:cSldViewPr snapToGrid="0" snapToObjects="1">
      <p:cViewPr varScale="1">
        <p:scale>
          <a:sx n="66" d="100"/>
          <a:sy n="66" d="100"/>
        </p:scale>
        <p:origin x="8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895E9C2-906C-0940-AF73-3E1C907E95EB}" type="datetimeFigureOut">
              <a:rPr lang="en-US" smtClean="0"/>
              <a:t>8/30/18</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628CA6C-F696-6A49-B938-7969DF2D2B49}"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0340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95E9C2-906C-0940-AF73-3E1C907E95EB}" type="datetimeFigureOut">
              <a:rPr lang="en-US" smtClean="0"/>
              <a:t>8/30/18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232662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95E9C2-906C-0940-AF73-3E1C907E95EB}" type="datetimeFigureOut">
              <a:rPr lang="en-US" smtClean="0"/>
              <a:t>8/30/18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781203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95E9C2-906C-0940-AF73-3E1C907E95EB}" type="datetimeFigureOut">
              <a:rPr lang="en-US" smtClean="0"/>
              <a:t>8/30/18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8CA6C-F696-6A49-B938-7969DF2D2B49}"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4725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95E9C2-906C-0940-AF73-3E1C907E95EB}" type="datetimeFigureOut">
              <a:rPr lang="en-US" smtClean="0"/>
              <a:t>8/30/18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1435548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95E9C2-906C-0940-AF73-3E1C907E95EB}" type="datetimeFigureOut">
              <a:rPr lang="en-US" smtClean="0"/>
              <a:t>8/30/18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649830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95E9C2-906C-0940-AF73-3E1C907E95EB}" type="datetimeFigureOut">
              <a:rPr lang="en-US" smtClean="0"/>
              <a:t>8/30/18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1986928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5E9C2-906C-0940-AF73-3E1C907E95EB}" type="datetimeFigureOut">
              <a:rPr lang="en-US" smtClean="0"/>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1580322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5E9C2-906C-0940-AF73-3E1C907E95EB}" type="datetimeFigureOut">
              <a:rPr lang="en-US" smtClean="0"/>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53876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5E9C2-906C-0940-AF73-3E1C907E95EB}" type="datetimeFigureOut">
              <a:rPr lang="en-US" smtClean="0"/>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204704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5E9C2-906C-0940-AF73-3E1C907E95EB}" type="datetimeFigureOut">
              <a:rPr lang="en-US" smtClean="0"/>
              <a:t>8/30/18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2142370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95E9C2-906C-0940-AF73-3E1C907E95EB}" type="datetimeFigureOut">
              <a:rPr lang="en-US" smtClean="0"/>
              <a:t>8/30/18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211598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95E9C2-906C-0940-AF73-3E1C907E95EB}" type="datetimeFigureOut">
              <a:rPr lang="en-US" smtClean="0"/>
              <a:t>8/30/18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272198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95E9C2-906C-0940-AF73-3E1C907E95EB}" type="datetimeFigureOut">
              <a:rPr lang="en-US" smtClean="0"/>
              <a:t>8/30/18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357914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5E9C2-906C-0940-AF73-3E1C907E95EB}" type="datetimeFigureOut">
              <a:rPr lang="en-US" smtClean="0"/>
              <a:t>8/30/18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353393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95E9C2-906C-0940-AF73-3E1C907E95EB}" type="datetimeFigureOut">
              <a:rPr lang="en-US" smtClean="0"/>
              <a:t>8/30/18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240152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95E9C2-906C-0940-AF73-3E1C907E95EB}" type="datetimeFigureOut">
              <a:rPr lang="en-US" smtClean="0"/>
              <a:t>8/30/18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8CA6C-F696-6A49-B938-7969DF2D2B49}" type="slidenum">
              <a:rPr lang="en-US" smtClean="0"/>
              <a:t>‹#›</a:t>
            </a:fld>
            <a:endParaRPr lang="en-US"/>
          </a:p>
        </p:txBody>
      </p:sp>
    </p:spTree>
    <p:extLst>
      <p:ext uri="{BB962C8B-B14F-4D97-AF65-F5344CB8AC3E}">
        <p14:creationId xmlns:p14="http://schemas.microsoft.com/office/powerpoint/2010/main" val="391282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895E9C2-906C-0940-AF73-3E1C907E95EB}" type="datetimeFigureOut">
              <a:rPr lang="en-US" smtClean="0"/>
              <a:t>8/30/18</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628CA6C-F696-6A49-B938-7969DF2D2B49}" type="slidenum">
              <a:rPr lang="en-US" smtClean="0"/>
              <a:t>‹#›</a:t>
            </a:fld>
            <a:endParaRPr lang="en-US"/>
          </a:p>
        </p:txBody>
      </p:sp>
    </p:spTree>
    <p:extLst>
      <p:ext uri="{BB962C8B-B14F-4D97-AF65-F5344CB8AC3E}">
        <p14:creationId xmlns:p14="http://schemas.microsoft.com/office/powerpoint/2010/main" val="2102246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61F7-5475-A34C-9B0B-F46C677CD99B}"/>
              </a:ext>
            </a:extLst>
          </p:cNvPr>
          <p:cNvSpPr>
            <a:spLocks noGrp="1"/>
          </p:cNvSpPr>
          <p:nvPr>
            <p:ph type="ctrTitle"/>
          </p:nvPr>
        </p:nvSpPr>
        <p:spPr>
          <a:xfrm rot="21420000">
            <a:off x="279162" y="-21227"/>
            <a:ext cx="10386534" cy="1574538"/>
          </a:xfrm>
        </p:spPr>
        <p:txBody>
          <a:bodyPr>
            <a:normAutofit/>
          </a:bodyPr>
          <a:lstStyle/>
          <a:p>
            <a:r>
              <a:rPr lang="en-US" sz="7000" dirty="0"/>
              <a:t>Your will be done on earth</a:t>
            </a:r>
          </a:p>
        </p:txBody>
      </p:sp>
      <p:sp>
        <p:nvSpPr>
          <p:cNvPr id="3" name="Subtitle 2">
            <a:extLst>
              <a:ext uri="{FF2B5EF4-FFF2-40B4-BE49-F238E27FC236}">
                <a16:creationId xmlns:a16="http://schemas.microsoft.com/office/drawing/2014/main" id="{09FD0382-2B20-D847-AC05-294DE6D8BB15}"/>
              </a:ext>
            </a:extLst>
          </p:cNvPr>
          <p:cNvSpPr>
            <a:spLocks noGrp="1"/>
          </p:cNvSpPr>
          <p:nvPr>
            <p:ph type="subTitle" idx="1"/>
          </p:nvPr>
        </p:nvSpPr>
        <p:spPr>
          <a:xfrm rot="21420000">
            <a:off x="22805" y="1483388"/>
            <a:ext cx="10573147" cy="3093054"/>
          </a:xfrm>
        </p:spPr>
        <p:txBody>
          <a:bodyPr/>
          <a:lstStyle/>
          <a:p>
            <a:r>
              <a:rPr lang="en-US" b="1" dirty="0"/>
              <a:t>as in heaven: </a:t>
            </a:r>
            <a:r>
              <a:rPr lang="en-US" dirty="0"/>
              <a:t>That we may love You with our whole heart </a:t>
            </a:r>
          </a:p>
          <a:p>
            <a:r>
              <a:rPr lang="en-US" dirty="0"/>
              <a:t>by always thinking of You, with our whole soul, </a:t>
            </a:r>
          </a:p>
          <a:p>
            <a:r>
              <a:rPr lang="en-US" dirty="0"/>
              <a:t>by always desiring You, with our whole mind </a:t>
            </a:r>
          </a:p>
          <a:p>
            <a:r>
              <a:rPr lang="en-US" dirty="0"/>
              <a:t>by always directing all our intentions to You,</a:t>
            </a:r>
          </a:p>
          <a:p>
            <a:r>
              <a:rPr lang="en-US" dirty="0"/>
              <a:t>and by seeking Your glory in everything.</a:t>
            </a:r>
          </a:p>
        </p:txBody>
      </p:sp>
      <p:pic>
        <p:nvPicPr>
          <p:cNvPr id="8" name="Picture 7">
            <a:extLst>
              <a:ext uri="{FF2B5EF4-FFF2-40B4-BE49-F238E27FC236}">
                <a16:creationId xmlns:a16="http://schemas.microsoft.com/office/drawing/2014/main" id="{1BDF7CA9-9F7B-D540-B742-0C7F7F4E93A7}"/>
              </a:ext>
            </a:extLst>
          </p:cNvPr>
          <p:cNvPicPr>
            <a:picLocks noChangeAspect="1"/>
          </p:cNvPicPr>
          <p:nvPr/>
        </p:nvPicPr>
        <p:blipFill>
          <a:blip r:embed="rId2"/>
          <a:stretch>
            <a:fillRect/>
          </a:stretch>
        </p:blipFill>
        <p:spPr>
          <a:xfrm rot="21383267">
            <a:off x="3294747" y="3728282"/>
            <a:ext cx="2562369" cy="33160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2632956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5C9-B15A-0E4B-84FE-9C836DCCEE64}"/>
              </a:ext>
            </a:extLst>
          </p:cNvPr>
          <p:cNvSpPr>
            <a:spLocks noGrp="1"/>
          </p:cNvSpPr>
          <p:nvPr>
            <p:ph type="title"/>
          </p:nvPr>
        </p:nvSpPr>
        <p:spPr>
          <a:xfrm>
            <a:off x="685800" y="899483"/>
            <a:ext cx="10396882" cy="1151965"/>
          </a:xfrm>
        </p:spPr>
        <p:txBody>
          <a:bodyPr/>
          <a:lstStyle/>
          <a:p>
            <a:r>
              <a:rPr lang="en-US" dirty="0"/>
              <a:t>SOME CONCRETE PROBLEMS </a:t>
            </a:r>
          </a:p>
        </p:txBody>
      </p:sp>
      <p:sp>
        <p:nvSpPr>
          <p:cNvPr id="3" name="Content Placeholder 2">
            <a:extLst>
              <a:ext uri="{FF2B5EF4-FFF2-40B4-BE49-F238E27FC236}">
                <a16:creationId xmlns:a16="http://schemas.microsoft.com/office/drawing/2014/main" id="{77F7D80C-BB64-5441-84A6-64694C5A7BCB}"/>
              </a:ext>
            </a:extLst>
          </p:cNvPr>
          <p:cNvSpPr>
            <a:spLocks noGrp="1"/>
          </p:cNvSpPr>
          <p:nvPr>
            <p:ph sz="quarter" idx="13"/>
          </p:nvPr>
        </p:nvSpPr>
        <p:spPr>
          <a:xfrm>
            <a:off x="685800" y="1475466"/>
            <a:ext cx="10927080" cy="3899119"/>
          </a:xfrm>
        </p:spPr>
        <p:txBody>
          <a:bodyPr>
            <a:noAutofit/>
          </a:bodyPr>
          <a:lstStyle/>
          <a:p>
            <a:r>
              <a:rPr lang="en-US" sz="3000" dirty="0"/>
              <a:t>INSUFFICIENT FRATERNAL AND PASTORAL ACCOMPANIMENT OF FRATERNITIES</a:t>
            </a:r>
          </a:p>
          <a:p>
            <a:r>
              <a:rPr lang="en-US" sz="3000" dirty="0"/>
              <a:t>INSUFFICIENT INVOLVEMENT with LOCAL CHURCHES AND THE UNIVERSAL CHURCH.</a:t>
            </a:r>
          </a:p>
        </p:txBody>
      </p:sp>
      <p:pic>
        <p:nvPicPr>
          <p:cNvPr id="4" name="Picture 3">
            <a:extLst>
              <a:ext uri="{FF2B5EF4-FFF2-40B4-BE49-F238E27FC236}">
                <a16:creationId xmlns:a16="http://schemas.microsoft.com/office/drawing/2014/main" id="{9BA1A209-934D-1D45-8EBF-1A2A65020614}"/>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120020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5C9-B15A-0E4B-84FE-9C836DCCEE64}"/>
              </a:ext>
            </a:extLst>
          </p:cNvPr>
          <p:cNvSpPr>
            <a:spLocks noGrp="1"/>
          </p:cNvSpPr>
          <p:nvPr>
            <p:ph type="title"/>
          </p:nvPr>
        </p:nvSpPr>
        <p:spPr>
          <a:xfrm>
            <a:off x="685800" y="323501"/>
            <a:ext cx="10396882" cy="1151965"/>
          </a:xfrm>
        </p:spPr>
        <p:txBody>
          <a:bodyPr/>
          <a:lstStyle/>
          <a:p>
            <a:r>
              <a:rPr lang="en-US" dirty="0"/>
              <a:t>SOME CONCRETE PROBLEMS </a:t>
            </a:r>
          </a:p>
        </p:txBody>
      </p:sp>
      <p:sp>
        <p:nvSpPr>
          <p:cNvPr id="3" name="Content Placeholder 2">
            <a:extLst>
              <a:ext uri="{FF2B5EF4-FFF2-40B4-BE49-F238E27FC236}">
                <a16:creationId xmlns:a16="http://schemas.microsoft.com/office/drawing/2014/main" id="{77F7D80C-BB64-5441-84A6-64694C5A7BCB}"/>
              </a:ext>
            </a:extLst>
          </p:cNvPr>
          <p:cNvSpPr>
            <a:spLocks noGrp="1"/>
          </p:cNvSpPr>
          <p:nvPr>
            <p:ph sz="quarter" idx="13"/>
          </p:nvPr>
        </p:nvSpPr>
        <p:spPr>
          <a:xfrm>
            <a:off x="685800" y="1475466"/>
            <a:ext cx="10927080" cy="3899119"/>
          </a:xfrm>
        </p:spPr>
        <p:txBody>
          <a:bodyPr>
            <a:noAutofit/>
          </a:bodyPr>
          <a:lstStyle/>
          <a:p>
            <a:r>
              <a:rPr lang="en-US" sz="3000" dirty="0"/>
              <a:t>INSUFFICIENT INTERACTION WITH THE REST OF THE FRANCISCAN FAMILY.</a:t>
            </a:r>
          </a:p>
          <a:p>
            <a:r>
              <a:rPr lang="en-US" sz="3000" dirty="0"/>
              <a:t>LACK OF VERTICAL AND HORIZONTAL COMMUNICATION. </a:t>
            </a:r>
          </a:p>
          <a:p>
            <a:r>
              <a:rPr lang="en-US" sz="3000" dirty="0"/>
              <a:t>LACK OF UNDERSTANDING OF THE NATURE OF THE OFS-YOUFRA RELATIONSHIP. </a:t>
            </a:r>
          </a:p>
        </p:txBody>
      </p:sp>
      <p:pic>
        <p:nvPicPr>
          <p:cNvPr id="4" name="Picture 3">
            <a:extLst>
              <a:ext uri="{FF2B5EF4-FFF2-40B4-BE49-F238E27FC236}">
                <a16:creationId xmlns:a16="http://schemas.microsoft.com/office/drawing/2014/main" id="{9BA1A209-934D-1D45-8EBF-1A2A65020614}"/>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197961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E194-BFFB-1E40-A8E0-BCDA23477C2A}"/>
              </a:ext>
            </a:extLst>
          </p:cNvPr>
          <p:cNvSpPr>
            <a:spLocks noGrp="1"/>
          </p:cNvSpPr>
          <p:nvPr>
            <p:ph type="title"/>
          </p:nvPr>
        </p:nvSpPr>
        <p:spPr/>
        <p:txBody>
          <a:bodyPr>
            <a:normAutofit fontScale="90000"/>
          </a:bodyPr>
          <a:lstStyle/>
          <a:p>
            <a:r>
              <a:rPr lang="en-US" dirty="0"/>
              <a:t>So… Are any of these problems also true at the national level in the </a:t>
            </a:r>
            <a:r>
              <a:rPr lang="en-US" dirty="0" err="1"/>
              <a:t>usa</a:t>
            </a:r>
            <a:r>
              <a:rPr lang="en-US" dirty="0"/>
              <a:t>? </a:t>
            </a:r>
          </a:p>
        </p:txBody>
      </p:sp>
      <p:sp>
        <p:nvSpPr>
          <p:cNvPr id="3" name="Content Placeholder 2">
            <a:extLst>
              <a:ext uri="{FF2B5EF4-FFF2-40B4-BE49-F238E27FC236}">
                <a16:creationId xmlns:a16="http://schemas.microsoft.com/office/drawing/2014/main" id="{7943765C-40BB-B14C-8E2C-3C93BEBF43F4}"/>
              </a:ext>
            </a:extLst>
          </p:cNvPr>
          <p:cNvSpPr>
            <a:spLocks noGrp="1"/>
          </p:cNvSpPr>
          <p:nvPr>
            <p:ph sz="quarter" idx="13"/>
          </p:nvPr>
        </p:nvSpPr>
        <p:spPr/>
        <p:txBody>
          <a:bodyPr>
            <a:normAutofit/>
          </a:bodyPr>
          <a:lstStyle/>
          <a:p>
            <a:pPr marL="0" indent="0">
              <a:buNone/>
            </a:pPr>
            <a:r>
              <a:rPr lang="en-US" sz="5000" i="1" dirty="0"/>
              <a:t>If so, how do we, as Formators address these issues in the </a:t>
            </a:r>
            <a:r>
              <a:rPr lang="en-US" sz="5000" i="1" dirty="0" err="1"/>
              <a:t>usa</a:t>
            </a:r>
            <a:r>
              <a:rPr lang="en-US" sz="5000" i="1" dirty="0"/>
              <a:t>? … because these </a:t>
            </a:r>
            <a:r>
              <a:rPr lang="en-US" sz="5000" i="1" u="sng" dirty="0"/>
              <a:t>are</a:t>
            </a:r>
            <a:r>
              <a:rPr lang="en-US" sz="5000" i="1" dirty="0"/>
              <a:t> formation issues!</a:t>
            </a:r>
          </a:p>
        </p:txBody>
      </p:sp>
    </p:spTree>
    <p:extLst>
      <p:ext uri="{BB962C8B-B14F-4D97-AF65-F5344CB8AC3E}">
        <p14:creationId xmlns:p14="http://schemas.microsoft.com/office/powerpoint/2010/main" val="3363192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5C9-B15A-0E4B-84FE-9C836DCCEE64}"/>
              </a:ext>
            </a:extLst>
          </p:cNvPr>
          <p:cNvSpPr>
            <a:spLocks noGrp="1"/>
          </p:cNvSpPr>
          <p:nvPr>
            <p:ph type="title"/>
          </p:nvPr>
        </p:nvSpPr>
        <p:spPr/>
        <p:txBody>
          <a:bodyPr/>
          <a:lstStyle/>
          <a:p>
            <a:r>
              <a:rPr lang="en-US" dirty="0"/>
              <a:t>Minister General’s Report </a:t>
            </a:r>
          </a:p>
        </p:txBody>
      </p:sp>
      <p:sp>
        <p:nvSpPr>
          <p:cNvPr id="3" name="Content Placeholder 2">
            <a:extLst>
              <a:ext uri="{FF2B5EF4-FFF2-40B4-BE49-F238E27FC236}">
                <a16:creationId xmlns:a16="http://schemas.microsoft.com/office/drawing/2014/main" id="{77F7D80C-BB64-5441-84A6-64694C5A7BCB}"/>
              </a:ext>
            </a:extLst>
          </p:cNvPr>
          <p:cNvSpPr>
            <a:spLocks noGrp="1"/>
          </p:cNvSpPr>
          <p:nvPr>
            <p:ph sz="quarter" idx="13"/>
          </p:nvPr>
        </p:nvSpPr>
        <p:spPr>
          <a:xfrm>
            <a:off x="411480" y="1363851"/>
            <a:ext cx="11087100" cy="4587497"/>
          </a:xfrm>
        </p:spPr>
        <p:txBody>
          <a:bodyPr>
            <a:normAutofit/>
          </a:bodyPr>
          <a:lstStyle/>
          <a:p>
            <a:pPr marL="0" indent="0">
              <a:buNone/>
            </a:pPr>
            <a:r>
              <a:rPr lang="en-US" sz="3800" dirty="0"/>
              <a:t>Problems AT the national fraternity LEVEL: Appeals</a:t>
            </a:r>
          </a:p>
          <a:p>
            <a:pPr marL="0" indent="0">
              <a:buNone/>
            </a:pPr>
            <a:r>
              <a:rPr lang="en-US" sz="3000" cap="none" dirty="0"/>
              <a:t>“During the triennial, many - in our view, too many appeals - have arrived at the presidency, presenting problems and seeking support that, in the first place, </a:t>
            </a:r>
            <a:r>
              <a:rPr lang="en-US" sz="3000" u="sng" cap="none" dirty="0"/>
              <a:t>should never occur</a:t>
            </a:r>
            <a:r>
              <a:rPr lang="en-US" sz="3000" cap="none" dirty="0"/>
              <a:t>, and should certainly not appear at the highest level of the order, without having tried to resolve them, in the spirit of subsidiarity, at a lower level.” </a:t>
            </a:r>
          </a:p>
        </p:txBody>
      </p:sp>
      <p:pic>
        <p:nvPicPr>
          <p:cNvPr id="4" name="Picture 3">
            <a:extLst>
              <a:ext uri="{FF2B5EF4-FFF2-40B4-BE49-F238E27FC236}">
                <a16:creationId xmlns:a16="http://schemas.microsoft.com/office/drawing/2014/main" id="{9BA1A209-934D-1D45-8EBF-1A2A65020614}"/>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175122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5C9-B15A-0E4B-84FE-9C836DCCEE64}"/>
              </a:ext>
            </a:extLst>
          </p:cNvPr>
          <p:cNvSpPr>
            <a:spLocks noGrp="1"/>
          </p:cNvSpPr>
          <p:nvPr>
            <p:ph type="title"/>
          </p:nvPr>
        </p:nvSpPr>
        <p:spPr/>
        <p:txBody>
          <a:bodyPr/>
          <a:lstStyle/>
          <a:p>
            <a:r>
              <a:rPr lang="en-US" dirty="0"/>
              <a:t>Minister General’s Report </a:t>
            </a:r>
          </a:p>
        </p:txBody>
      </p:sp>
      <p:sp>
        <p:nvSpPr>
          <p:cNvPr id="3" name="Content Placeholder 2">
            <a:extLst>
              <a:ext uri="{FF2B5EF4-FFF2-40B4-BE49-F238E27FC236}">
                <a16:creationId xmlns:a16="http://schemas.microsoft.com/office/drawing/2014/main" id="{77F7D80C-BB64-5441-84A6-64694C5A7BCB}"/>
              </a:ext>
            </a:extLst>
          </p:cNvPr>
          <p:cNvSpPr>
            <a:spLocks noGrp="1"/>
          </p:cNvSpPr>
          <p:nvPr>
            <p:ph sz="quarter" idx="13"/>
          </p:nvPr>
        </p:nvSpPr>
        <p:spPr>
          <a:xfrm>
            <a:off x="685801" y="1389810"/>
            <a:ext cx="11087100" cy="4282569"/>
          </a:xfrm>
        </p:spPr>
        <p:txBody>
          <a:bodyPr>
            <a:normAutofit/>
          </a:bodyPr>
          <a:lstStyle/>
          <a:p>
            <a:pPr marL="0" indent="0">
              <a:buNone/>
            </a:pPr>
            <a:r>
              <a:rPr lang="en-US" sz="3800" dirty="0"/>
              <a:t>Problems AT the national fraternity LEVEL: </a:t>
            </a:r>
          </a:p>
          <a:p>
            <a:pPr marL="0" indent="0">
              <a:buNone/>
            </a:pPr>
            <a:r>
              <a:rPr lang="en-US" sz="3000" cap="none" dirty="0"/>
              <a:t>The roots of these conflicts are:  </a:t>
            </a:r>
            <a:r>
              <a:rPr lang="en-US" sz="3000" u="sng" cap="none" dirty="0"/>
              <a:t>lack of knowledge of our spirituality</a:t>
            </a:r>
            <a:r>
              <a:rPr lang="en-US" sz="3000" cap="none" dirty="0"/>
              <a:t>, </a:t>
            </a:r>
            <a:r>
              <a:rPr lang="en-US" sz="3000" u="sng" cap="none" dirty="0"/>
              <a:t>improper legislation, </a:t>
            </a:r>
            <a:r>
              <a:rPr lang="en-US" sz="3000" cap="none" dirty="0"/>
              <a:t>strong personalities, authoritarianism. Centralism on the part of those responsible for animating and guiding the fraternities, lack of communion or cooperation.</a:t>
            </a:r>
          </a:p>
        </p:txBody>
      </p:sp>
      <p:pic>
        <p:nvPicPr>
          <p:cNvPr id="4" name="Picture 3">
            <a:extLst>
              <a:ext uri="{FF2B5EF4-FFF2-40B4-BE49-F238E27FC236}">
                <a16:creationId xmlns:a16="http://schemas.microsoft.com/office/drawing/2014/main" id="{9BA1A209-934D-1D45-8EBF-1A2A65020614}"/>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312180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67F45-0B8B-284B-9EB2-18B93767A6C1}"/>
              </a:ext>
            </a:extLst>
          </p:cNvPr>
          <p:cNvSpPr>
            <a:spLocks noGrp="1"/>
          </p:cNvSpPr>
          <p:nvPr>
            <p:ph type="title"/>
          </p:nvPr>
        </p:nvSpPr>
        <p:spPr>
          <a:xfrm>
            <a:off x="685801" y="2488017"/>
            <a:ext cx="10396882" cy="710714"/>
          </a:xfrm>
        </p:spPr>
        <p:txBody>
          <a:bodyPr>
            <a:normAutofit fontScale="90000"/>
          </a:bodyPr>
          <a:lstStyle/>
          <a:p>
            <a:pPr algn="ctr"/>
            <a:r>
              <a:rPr lang="en-US" dirty="0"/>
              <a:t>Should these concerns </a:t>
            </a:r>
            <a:br>
              <a:rPr lang="en-US" dirty="0"/>
            </a:br>
            <a:r>
              <a:rPr lang="en-US" dirty="0"/>
              <a:t>be addressed </a:t>
            </a:r>
            <a:br>
              <a:rPr lang="en-US" dirty="0"/>
            </a:br>
            <a:r>
              <a:rPr lang="en-US" dirty="0"/>
              <a:t>in our national formation program?</a:t>
            </a:r>
          </a:p>
        </p:txBody>
      </p:sp>
    </p:spTree>
    <p:extLst>
      <p:ext uri="{BB962C8B-B14F-4D97-AF65-F5344CB8AC3E}">
        <p14:creationId xmlns:p14="http://schemas.microsoft.com/office/powerpoint/2010/main" val="21913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5C9-B15A-0E4B-84FE-9C836DCCEE64}"/>
              </a:ext>
            </a:extLst>
          </p:cNvPr>
          <p:cNvSpPr>
            <a:spLocks noGrp="1"/>
          </p:cNvSpPr>
          <p:nvPr>
            <p:ph type="title"/>
          </p:nvPr>
        </p:nvSpPr>
        <p:spPr>
          <a:xfrm>
            <a:off x="685801" y="309966"/>
            <a:ext cx="10396882" cy="1162373"/>
          </a:xfrm>
        </p:spPr>
        <p:txBody>
          <a:bodyPr/>
          <a:lstStyle/>
          <a:p>
            <a:r>
              <a:rPr lang="en-US" dirty="0"/>
              <a:t>Minister General’s Report </a:t>
            </a:r>
          </a:p>
        </p:txBody>
      </p:sp>
      <p:sp>
        <p:nvSpPr>
          <p:cNvPr id="3" name="Content Placeholder 2">
            <a:extLst>
              <a:ext uri="{FF2B5EF4-FFF2-40B4-BE49-F238E27FC236}">
                <a16:creationId xmlns:a16="http://schemas.microsoft.com/office/drawing/2014/main" id="{77F7D80C-BB64-5441-84A6-64694C5A7BCB}"/>
              </a:ext>
            </a:extLst>
          </p:cNvPr>
          <p:cNvSpPr>
            <a:spLocks noGrp="1"/>
          </p:cNvSpPr>
          <p:nvPr>
            <p:ph sz="quarter" idx="13"/>
          </p:nvPr>
        </p:nvSpPr>
        <p:spPr>
          <a:xfrm>
            <a:off x="685801" y="2061275"/>
            <a:ext cx="11087100" cy="3967565"/>
          </a:xfrm>
        </p:spPr>
        <p:txBody>
          <a:bodyPr>
            <a:normAutofit/>
          </a:bodyPr>
          <a:lstStyle/>
          <a:p>
            <a:pPr marL="0" indent="0">
              <a:buNone/>
            </a:pPr>
            <a:r>
              <a:rPr lang="en-US" sz="3000" dirty="0"/>
              <a:t>Formation Commission (VISION)</a:t>
            </a:r>
          </a:p>
          <a:p>
            <a:pPr marL="0" indent="0">
              <a:buNone/>
            </a:pPr>
            <a:r>
              <a:rPr lang="en-US" sz="3000" cap="none" dirty="0"/>
              <a:t>The major task of the commission is to provide formation materials and to help the efforts of the national fraternities in forming the formators. </a:t>
            </a:r>
            <a:r>
              <a:rPr lang="en-US" sz="3000" cap="none" dirty="0">
                <a:solidFill>
                  <a:schemeClr val="accent1"/>
                </a:solidFill>
              </a:rPr>
              <a:t>(Should we at national be doing the same for regional?)</a:t>
            </a:r>
          </a:p>
          <a:p>
            <a:pPr marL="0" indent="0">
              <a:buNone/>
            </a:pPr>
            <a:endParaRPr lang="en-US" sz="3200" cap="none" dirty="0"/>
          </a:p>
          <a:p>
            <a:endParaRPr lang="en-US" sz="3000" cap="none" dirty="0"/>
          </a:p>
        </p:txBody>
      </p:sp>
      <p:pic>
        <p:nvPicPr>
          <p:cNvPr id="4" name="Picture 3">
            <a:extLst>
              <a:ext uri="{FF2B5EF4-FFF2-40B4-BE49-F238E27FC236}">
                <a16:creationId xmlns:a16="http://schemas.microsoft.com/office/drawing/2014/main" id="{9BA1A209-934D-1D45-8EBF-1A2A65020614}"/>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2483658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5C9-B15A-0E4B-84FE-9C836DCCEE64}"/>
              </a:ext>
            </a:extLst>
          </p:cNvPr>
          <p:cNvSpPr>
            <a:spLocks noGrp="1"/>
          </p:cNvSpPr>
          <p:nvPr>
            <p:ph type="title"/>
          </p:nvPr>
        </p:nvSpPr>
        <p:spPr>
          <a:xfrm>
            <a:off x="685801" y="980270"/>
            <a:ext cx="10396882" cy="724546"/>
          </a:xfrm>
        </p:spPr>
        <p:txBody>
          <a:bodyPr>
            <a:normAutofit fontScale="90000"/>
          </a:bodyPr>
          <a:lstStyle/>
          <a:p>
            <a:r>
              <a:rPr lang="en-US" dirty="0"/>
              <a:t>Conclusive Document: Decision</a:t>
            </a:r>
            <a:br>
              <a:rPr lang="en-US" dirty="0"/>
            </a:br>
            <a:r>
              <a:rPr lang="en-US" dirty="0"/>
              <a:t>General Chapter - 2017</a:t>
            </a:r>
            <a:br>
              <a:rPr lang="en-US" dirty="0"/>
            </a:br>
            <a:endParaRPr lang="en-US" dirty="0"/>
          </a:p>
        </p:txBody>
      </p:sp>
      <p:sp>
        <p:nvSpPr>
          <p:cNvPr id="3" name="Content Placeholder 2">
            <a:extLst>
              <a:ext uri="{FF2B5EF4-FFF2-40B4-BE49-F238E27FC236}">
                <a16:creationId xmlns:a16="http://schemas.microsoft.com/office/drawing/2014/main" id="{77F7D80C-BB64-5441-84A6-64694C5A7BCB}"/>
              </a:ext>
            </a:extLst>
          </p:cNvPr>
          <p:cNvSpPr>
            <a:spLocks noGrp="1"/>
          </p:cNvSpPr>
          <p:nvPr>
            <p:ph sz="quarter" idx="13"/>
          </p:nvPr>
        </p:nvSpPr>
        <p:spPr>
          <a:xfrm>
            <a:off x="685800" y="1913860"/>
            <a:ext cx="10394707" cy="3827721"/>
          </a:xfrm>
        </p:spPr>
        <p:txBody>
          <a:bodyPr>
            <a:normAutofit fontScale="92500" lnSpcReduction="10000"/>
          </a:bodyPr>
          <a:lstStyle/>
          <a:p>
            <a:pPr marL="0" indent="0">
              <a:buNone/>
            </a:pPr>
            <a:r>
              <a:rPr lang="en-US" sz="3000" dirty="0"/>
              <a:t>Formation</a:t>
            </a:r>
          </a:p>
          <a:p>
            <a:pPr marL="0" indent="0">
              <a:buNone/>
            </a:pPr>
            <a:r>
              <a:rPr lang="en-US" sz="3000" cap="none" dirty="0"/>
              <a:t>A permanent international secretariat for OFS formation will be established to coordinate the work of both initial and ongoing formation at the international level so as to deepen the Secular Franciscan’s identity and sense of belonging to the OFS..</a:t>
            </a:r>
          </a:p>
          <a:p>
            <a:pPr marL="0" indent="0">
              <a:buNone/>
            </a:pPr>
            <a:r>
              <a:rPr lang="en-US" sz="3000" i="1" cap="none" dirty="0">
                <a:solidFill>
                  <a:schemeClr val="accent1"/>
                </a:solidFill>
              </a:rPr>
              <a:t>Should we, at the National level, also have  such a commission  with the same goals?</a:t>
            </a:r>
          </a:p>
          <a:p>
            <a:endParaRPr lang="en-US" dirty="0"/>
          </a:p>
        </p:txBody>
      </p:sp>
      <p:pic>
        <p:nvPicPr>
          <p:cNvPr id="4" name="Picture 3">
            <a:extLst>
              <a:ext uri="{FF2B5EF4-FFF2-40B4-BE49-F238E27FC236}">
                <a16:creationId xmlns:a16="http://schemas.microsoft.com/office/drawing/2014/main" id="{9BA1A209-934D-1D45-8EBF-1A2A65020614}"/>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260787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5C9-B15A-0E4B-84FE-9C836DCCEE64}"/>
              </a:ext>
            </a:extLst>
          </p:cNvPr>
          <p:cNvSpPr>
            <a:spLocks noGrp="1"/>
          </p:cNvSpPr>
          <p:nvPr>
            <p:ph type="title"/>
          </p:nvPr>
        </p:nvSpPr>
        <p:spPr/>
        <p:txBody>
          <a:bodyPr>
            <a:normAutofit fontScale="90000"/>
          </a:bodyPr>
          <a:lstStyle/>
          <a:p>
            <a:r>
              <a:rPr lang="en-US" dirty="0"/>
              <a:t>Terms of Reference:   </a:t>
            </a:r>
            <a:br>
              <a:rPr lang="en-US" dirty="0"/>
            </a:br>
            <a:r>
              <a:rPr lang="en-US" dirty="0"/>
              <a:t>International Formation Office </a:t>
            </a:r>
          </a:p>
        </p:txBody>
      </p:sp>
      <p:sp>
        <p:nvSpPr>
          <p:cNvPr id="3" name="Content Placeholder 2">
            <a:extLst>
              <a:ext uri="{FF2B5EF4-FFF2-40B4-BE49-F238E27FC236}">
                <a16:creationId xmlns:a16="http://schemas.microsoft.com/office/drawing/2014/main" id="{77F7D80C-BB64-5441-84A6-64694C5A7BCB}"/>
              </a:ext>
            </a:extLst>
          </p:cNvPr>
          <p:cNvSpPr>
            <a:spLocks noGrp="1"/>
          </p:cNvSpPr>
          <p:nvPr>
            <p:ph sz="quarter" idx="13"/>
          </p:nvPr>
        </p:nvSpPr>
        <p:spPr/>
        <p:txBody>
          <a:bodyPr>
            <a:normAutofit fontScale="92500" lnSpcReduction="20000"/>
          </a:bodyPr>
          <a:lstStyle/>
          <a:p>
            <a:pPr marL="0" indent="0">
              <a:buNone/>
            </a:pPr>
            <a:r>
              <a:rPr lang="en-US" sz="3000" dirty="0"/>
              <a:t>Introduction</a:t>
            </a:r>
          </a:p>
          <a:p>
            <a:pPr marL="0" indent="0">
              <a:buNone/>
            </a:pPr>
            <a:r>
              <a:rPr lang="en-US" sz="3000" cap="none" dirty="0"/>
              <a:t>“…there is a need to find new, original and effective ways to offer formation, especially initial formation, with uniformity and cohesion, worthy of an order extended throughout the world, an order that is called to develop a fundamental role of a mature apostolate that is accredited by the church, in collaboration and in concert with the rest of the Franciscan family.” (conclusions, general chapter 2002) </a:t>
            </a:r>
          </a:p>
          <a:p>
            <a:endParaRPr lang="en-US" dirty="0"/>
          </a:p>
        </p:txBody>
      </p:sp>
      <p:pic>
        <p:nvPicPr>
          <p:cNvPr id="4" name="Picture 3">
            <a:extLst>
              <a:ext uri="{FF2B5EF4-FFF2-40B4-BE49-F238E27FC236}">
                <a16:creationId xmlns:a16="http://schemas.microsoft.com/office/drawing/2014/main" id="{9BA1A209-934D-1D45-8EBF-1A2A65020614}"/>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1603575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5C9-B15A-0E4B-84FE-9C836DCCEE64}"/>
              </a:ext>
            </a:extLst>
          </p:cNvPr>
          <p:cNvSpPr>
            <a:spLocks noGrp="1"/>
          </p:cNvSpPr>
          <p:nvPr>
            <p:ph type="title"/>
          </p:nvPr>
        </p:nvSpPr>
        <p:spPr/>
        <p:txBody>
          <a:bodyPr>
            <a:normAutofit fontScale="90000"/>
          </a:bodyPr>
          <a:lstStyle/>
          <a:p>
            <a:r>
              <a:rPr lang="en-US" dirty="0"/>
              <a:t>Terms of Reference:   </a:t>
            </a:r>
            <a:br>
              <a:rPr lang="en-US" dirty="0"/>
            </a:br>
            <a:r>
              <a:rPr lang="en-US" dirty="0"/>
              <a:t>International Formation Office </a:t>
            </a:r>
          </a:p>
        </p:txBody>
      </p:sp>
      <p:sp>
        <p:nvSpPr>
          <p:cNvPr id="3" name="Content Placeholder 2">
            <a:extLst>
              <a:ext uri="{FF2B5EF4-FFF2-40B4-BE49-F238E27FC236}">
                <a16:creationId xmlns:a16="http://schemas.microsoft.com/office/drawing/2014/main" id="{77F7D80C-BB64-5441-84A6-64694C5A7BCB}"/>
              </a:ext>
            </a:extLst>
          </p:cNvPr>
          <p:cNvSpPr>
            <a:spLocks noGrp="1"/>
          </p:cNvSpPr>
          <p:nvPr>
            <p:ph sz="quarter" idx="13"/>
          </p:nvPr>
        </p:nvSpPr>
        <p:spPr/>
        <p:txBody>
          <a:bodyPr>
            <a:normAutofit/>
          </a:bodyPr>
          <a:lstStyle/>
          <a:p>
            <a:pPr marL="0" indent="0">
              <a:buNone/>
            </a:pPr>
            <a:r>
              <a:rPr lang="en-US" sz="3000" cap="none" dirty="0"/>
              <a:t>Introduction</a:t>
            </a:r>
          </a:p>
          <a:p>
            <a:pPr marL="0" indent="0">
              <a:buNone/>
            </a:pPr>
            <a:r>
              <a:rPr lang="en-US" sz="3000" cap="none" dirty="0"/>
              <a:t>… implement formation with basic content that is similar for the whole order. It could then be adapted to the social, cultural and religious context according to the needs and realities of each national fraternity.  </a:t>
            </a:r>
          </a:p>
          <a:p>
            <a:endParaRPr lang="en-US" dirty="0"/>
          </a:p>
        </p:txBody>
      </p:sp>
      <p:pic>
        <p:nvPicPr>
          <p:cNvPr id="4" name="Picture 3">
            <a:extLst>
              <a:ext uri="{FF2B5EF4-FFF2-40B4-BE49-F238E27FC236}">
                <a16:creationId xmlns:a16="http://schemas.microsoft.com/office/drawing/2014/main" id="{9BA1A209-934D-1D45-8EBF-1A2A65020614}"/>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146818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61F7-5475-A34C-9B0B-F46C677CD99B}"/>
              </a:ext>
            </a:extLst>
          </p:cNvPr>
          <p:cNvSpPr>
            <a:spLocks noGrp="1"/>
          </p:cNvSpPr>
          <p:nvPr>
            <p:ph type="ctrTitle"/>
          </p:nvPr>
        </p:nvSpPr>
        <p:spPr>
          <a:xfrm rot="21420000">
            <a:off x="931460" y="-38308"/>
            <a:ext cx="9755187" cy="2391739"/>
          </a:xfrm>
        </p:spPr>
        <p:txBody>
          <a:bodyPr/>
          <a:lstStyle/>
          <a:p>
            <a:r>
              <a:rPr lang="en-US" dirty="0"/>
              <a:t>Realities of the Order</a:t>
            </a:r>
          </a:p>
        </p:txBody>
      </p:sp>
      <p:sp>
        <p:nvSpPr>
          <p:cNvPr id="3" name="Subtitle 2">
            <a:extLst>
              <a:ext uri="{FF2B5EF4-FFF2-40B4-BE49-F238E27FC236}">
                <a16:creationId xmlns:a16="http://schemas.microsoft.com/office/drawing/2014/main" id="{09FD0382-2B20-D847-AC05-294DE6D8BB15}"/>
              </a:ext>
            </a:extLst>
          </p:cNvPr>
          <p:cNvSpPr>
            <a:spLocks noGrp="1"/>
          </p:cNvSpPr>
          <p:nvPr>
            <p:ph type="subTitle" idx="1"/>
          </p:nvPr>
        </p:nvSpPr>
        <p:spPr>
          <a:xfrm rot="21420000">
            <a:off x="36997" y="2572253"/>
            <a:ext cx="10573147" cy="1456911"/>
          </a:xfrm>
        </p:spPr>
        <p:txBody>
          <a:bodyPr/>
          <a:lstStyle/>
          <a:p>
            <a:r>
              <a:rPr lang="en-US" dirty="0"/>
              <a:t>National visioning workshop </a:t>
            </a:r>
          </a:p>
          <a:p>
            <a:r>
              <a:rPr lang="en-US" dirty="0"/>
              <a:t>How do the realities of the Order apply to </a:t>
            </a:r>
            <a:r>
              <a:rPr lang="en-US" dirty="0" err="1">
                <a:solidFill>
                  <a:schemeClr val="accent1"/>
                </a:solidFill>
              </a:rPr>
              <a:t>us</a:t>
            </a:r>
            <a:r>
              <a:rPr lang="en-US" dirty="0" err="1"/>
              <a:t>a</a:t>
            </a:r>
            <a:r>
              <a:rPr lang="en-US" dirty="0"/>
              <a:t>?</a:t>
            </a:r>
          </a:p>
          <a:p>
            <a:r>
              <a:rPr lang="en-US" dirty="0"/>
              <a:t>August 2018</a:t>
            </a:r>
          </a:p>
        </p:txBody>
      </p:sp>
      <p:pic>
        <p:nvPicPr>
          <p:cNvPr id="8" name="Picture 7">
            <a:extLst>
              <a:ext uri="{FF2B5EF4-FFF2-40B4-BE49-F238E27FC236}">
                <a16:creationId xmlns:a16="http://schemas.microsoft.com/office/drawing/2014/main" id="{1BDF7CA9-9F7B-D540-B742-0C7F7F4E93A7}"/>
              </a:ext>
            </a:extLst>
          </p:cNvPr>
          <p:cNvPicPr>
            <a:picLocks noChangeAspect="1"/>
          </p:cNvPicPr>
          <p:nvPr/>
        </p:nvPicPr>
        <p:blipFill>
          <a:blip r:embed="rId2"/>
          <a:stretch>
            <a:fillRect/>
          </a:stretch>
        </p:blipFill>
        <p:spPr>
          <a:xfrm rot="21383267">
            <a:off x="3294747" y="3728282"/>
            <a:ext cx="2562369" cy="33160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959534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4CED-F95A-5F40-A529-09CF07F050E5}"/>
              </a:ext>
            </a:extLst>
          </p:cNvPr>
          <p:cNvSpPr>
            <a:spLocks noGrp="1"/>
          </p:cNvSpPr>
          <p:nvPr>
            <p:ph type="title"/>
          </p:nvPr>
        </p:nvSpPr>
        <p:spPr/>
        <p:txBody>
          <a:bodyPr>
            <a:normAutofit fontScale="90000"/>
          </a:bodyPr>
          <a:lstStyle/>
          <a:p>
            <a:r>
              <a:rPr lang="en-US" dirty="0"/>
              <a:t>Terms of Reference: Composition</a:t>
            </a:r>
            <a:br>
              <a:rPr lang="en-US" dirty="0"/>
            </a:br>
            <a:endParaRPr lang="en-US" dirty="0"/>
          </a:p>
        </p:txBody>
      </p:sp>
      <p:sp>
        <p:nvSpPr>
          <p:cNvPr id="3" name="Content Placeholder 2">
            <a:extLst>
              <a:ext uri="{FF2B5EF4-FFF2-40B4-BE49-F238E27FC236}">
                <a16:creationId xmlns:a16="http://schemas.microsoft.com/office/drawing/2014/main" id="{0B8804F5-896B-F045-A4E5-931A2AFFAE73}"/>
              </a:ext>
            </a:extLst>
          </p:cNvPr>
          <p:cNvSpPr>
            <a:spLocks noGrp="1"/>
          </p:cNvSpPr>
          <p:nvPr>
            <p:ph sz="quarter" idx="13"/>
          </p:nvPr>
        </p:nvSpPr>
        <p:spPr>
          <a:xfrm>
            <a:off x="685801" y="1379095"/>
            <a:ext cx="10394707" cy="3769859"/>
          </a:xfrm>
        </p:spPr>
        <p:txBody>
          <a:bodyPr>
            <a:noAutofit/>
          </a:bodyPr>
          <a:lstStyle/>
          <a:p>
            <a:pPr marL="0" indent="0">
              <a:buNone/>
            </a:pPr>
            <a:r>
              <a:rPr lang="en-US" sz="3000" cap="none" dirty="0"/>
              <a:t>The ideal number of people for this </a:t>
            </a:r>
            <a:r>
              <a:rPr lang="en-US" sz="3000" u="sng" cap="none" dirty="0"/>
              <a:t>Office or Secretariat of International Formation</a:t>
            </a:r>
            <a:r>
              <a:rPr lang="en-US" sz="3000" cap="none" dirty="0"/>
              <a:t> would be five brothers/sisters, among them would be a Spiritual Assistant. We should have permanent collaborators and temporary ones. Among these members there should also be a qualified </a:t>
            </a:r>
            <a:r>
              <a:rPr lang="en-US" sz="3000" cap="none" dirty="0" err="1"/>
              <a:t>YouFra</a:t>
            </a:r>
            <a:r>
              <a:rPr lang="en-US" sz="3000" cap="none" dirty="0"/>
              <a:t> member. </a:t>
            </a:r>
          </a:p>
          <a:p>
            <a:pPr marL="0" indent="0">
              <a:buNone/>
            </a:pPr>
            <a:r>
              <a:rPr lang="en-US" sz="2400" i="1" cap="none" dirty="0">
                <a:solidFill>
                  <a:schemeClr val="accent1"/>
                </a:solidFill>
              </a:rPr>
              <a:t>(Could this also be a national model?)</a:t>
            </a:r>
            <a:endParaRPr lang="en-US" sz="2400" i="1" dirty="0">
              <a:solidFill>
                <a:schemeClr val="accent1"/>
              </a:solidFill>
            </a:endParaRPr>
          </a:p>
        </p:txBody>
      </p:sp>
      <p:pic>
        <p:nvPicPr>
          <p:cNvPr id="4" name="Picture 3">
            <a:extLst>
              <a:ext uri="{FF2B5EF4-FFF2-40B4-BE49-F238E27FC236}">
                <a16:creationId xmlns:a16="http://schemas.microsoft.com/office/drawing/2014/main" id="{D8CD1027-0E7D-5B43-827C-64AD51442179}"/>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3052491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4CED-F95A-5F40-A529-09CF07F050E5}"/>
              </a:ext>
            </a:extLst>
          </p:cNvPr>
          <p:cNvSpPr>
            <a:spLocks noGrp="1"/>
          </p:cNvSpPr>
          <p:nvPr>
            <p:ph type="title"/>
          </p:nvPr>
        </p:nvSpPr>
        <p:spPr>
          <a:xfrm>
            <a:off x="685801" y="281354"/>
            <a:ext cx="10396882" cy="1556411"/>
          </a:xfrm>
        </p:spPr>
        <p:txBody>
          <a:bodyPr/>
          <a:lstStyle/>
          <a:p>
            <a:r>
              <a:rPr lang="en-US" dirty="0"/>
              <a:t>Terms of reference: Mission</a:t>
            </a:r>
          </a:p>
        </p:txBody>
      </p:sp>
      <p:sp>
        <p:nvSpPr>
          <p:cNvPr id="3" name="Content Placeholder 2">
            <a:extLst>
              <a:ext uri="{FF2B5EF4-FFF2-40B4-BE49-F238E27FC236}">
                <a16:creationId xmlns:a16="http://schemas.microsoft.com/office/drawing/2014/main" id="{0B8804F5-896B-F045-A4E5-931A2AFFAE73}"/>
              </a:ext>
            </a:extLst>
          </p:cNvPr>
          <p:cNvSpPr>
            <a:spLocks noGrp="1"/>
          </p:cNvSpPr>
          <p:nvPr>
            <p:ph sz="quarter" idx="13"/>
          </p:nvPr>
        </p:nvSpPr>
        <p:spPr>
          <a:xfrm>
            <a:off x="685801" y="2013612"/>
            <a:ext cx="10394707" cy="3536820"/>
          </a:xfrm>
        </p:spPr>
        <p:txBody>
          <a:bodyPr>
            <a:noAutofit/>
          </a:bodyPr>
          <a:lstStyle/>
          <a:p>
            <a:pPr marL="0" indent="0">
              <a:buNone/>
            </a:pPr>
            <a:r>
              <a:rPr lang="en-US" sz="3000" cap="none" dirty="0"/>
              <a:t>Basic formation does not change, and in a world order, Christian-Franciscan formation should be shared fundamentally everywhere. .. We should not forget that we need a certain coherence between initial and on-going formation. .. The contents of formation should not change each time the councils change …</a:t>
            </a:r>
          </a:p>
          <a:p>
            <a:pPr marL="0" indent="0">
              <a:buNone/>
            </a:pPr>
            <a:endParaRPr lang="en-US" sz="3000" cap="none" dirty="0"/>
          </a:p>
        </p:txBody>
      </p:sp>
      <p:pic>
        <p:nvPicPr>
          <p:cNvPr id="4" name="Picture 3">
            <a:extLst>
              <a:ext uri="{FF2B5EF4-FFF2-40B4-BE49-F238E27FC236}">
                <a16:creationId xmlns:a16="http://schemas.microsoft.com/office/drawing/2014/main" id="{D8CD1027-0E7D-5B43-827C-64AD51442179}"/>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4120894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4CED-F95A-5F40-A529-09CF07F050E5}"/>
              </a:ext>
            </a:extLst>
          </p:cNvPr>
          <p:cNvSpPr>
            <a:spLocks noGrp="1"/>
          </p:cNvSpPr>
          <p:nvPr>
            <p:ph type="title"/>
          </p:nvPr>
        </p:nvSpPr>
        <p:spPr>
          <a:xfrm>
            <a:off x="685801" y="509954"/>
            <a:ext cx="10396882" cy="1327811"/>
          </a:xfrm>
        </p:spPr>
        <p:txBody>
          <a:bodyPr/>
          <a:lstStyle/>
          <a:p>
            <a:r>
              <a:rPr lang="en-US" dirty="0"/>
              <a:t>Terms of Reference: Mission</a:t>
            </a:r>
          </a:p>
        </p:txBody>
      </p:sp>
      <p:sp>
        <p:nvSpPr>
          <p:cNvPr id="3" name="Content Placeholder 2">
            <a:extLst>
              <a:ext uri="{FF2B5EF4-FFF2-40B4-BE49-F238E27FC236}">
                <a16:creationId xmlns:a16="http://schemas.microsoft.com/office/drawing/2014/main" id="{0B8804F5-896B-F045-A4E5-931A2AFFAE73}"/>
              </a:ext>
            </a:extLst>
          </p:cNvPr>
          <p:cNvSpPr>
            <a:spLocks noGrp="1"/>
          </p:cNvSpPr>
          <p:nvPr>
            <p:ph sz="quarter" idx="13"/>
          </p:nvPr>
        </p:nvSpPr>
        <p:spPr>
          <a:xfrm>
            <a:off x="685800" y="1635369"/>
            <a:ext cx="10394707" cy="3739217"/>
          </a:xfrm>
        </p:spPr>
        <p:txBody>
          <a:bodyPr>
            <a:noAutofit/>
          </a:bodyPr>
          <a:lstStyle/>
          <a:p>
            <a:pPr marL="0" indent="0">
              <a:buNone/>
            </a:pPr>
            <a:r>
              <a:rPr lang="en-US" sz="3000" cap="none" dirty="0"/>
              <a:t>In formation, we must ensure continuity. Formators who are well prepared at all levels … are a fundamental resource. We must invest in formators </a:t>
            </a:r>
            <a:r>
              <a:rPr lang="en-US" sz="3000" cap="none" dirty="0">
                <a:solidFill>
                  <a:schemeClr val="accent1"/>
                </a:solidFill>
              </a:rPr>
              <a:t>(and, perhaps, not elect them), </a:t>
            </a:r>
            <a:r>
              <a:rPr lang="en-US" sz="3000" cap="none" dirty="0"/>
              <a:t>be it in local fraternities as in other levels... Formation is not “political.” It is life, and it is founded upon sacred scripture, revelation, theology, spirituality, history, the law and the magisterium of the church. and … these things do not change. </a:t>
            </a:r>
          </a:p>
        </p:txBody>
      </p:sp>
      <p:pic>
        <p:nvPicPr>
          <p:cNvPr id="4" name="Picture 3">
            <a:extLst>
              <a:ext uri="{FF2B5EF4-FFF2-40B4-BE49-F238E27FC236}">
                <a16:creationId xmlns:a16="http://schemas.microsoft.com/office/drawing/2014/main" id="{D8CD1027-0E7D-5B43-827C-64AD51442179}"/>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419541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4CED-F95A-5F40-A529-09CF07F050E5}"/>
              </a:ext>
            </a:extLst>
          </p:cNvPr>
          <p:cNvSpPr>
            <a:spLocks noGrp="1"/>
          </p:cNvSpPr>
          <p:nvPr>
            <p:ph type="title"/>
          </p:nvPr>
        </p:nvSpPr>
        <p:spPr>
          <a:xfrm>
            <a:off x="685800" y="228600"/>
            <a:ext cx="10396882" cy="1151965"/>
          </a:xfrm>
        </p:spPr>
        <p:txBody>
          <a:bodyPr>
            <a:normAutofit fontScale="90000"/>
          </a:bodyPr>
          <a:lstStyle/>
          <a:p>
            <a:r>
              <a:rPr lang="en-US" dirty="0"/>
              <a:t>Terms of reference: General Objective</a:t>
            </a:r>
          </a:p>
        </p:txBody>
      </p:sp>
      <p:sp>
        <p:nvSpPr>
          <p:cNvPr id="3" name="Content Placeholder 2">
            <a:extLst>
              <a:ext uri="{FF2B5EF4-FFF2-40B4-BE49-F238E27FC236}">
                <a16:creationId xmlns:a16="http://schemas.microsoft.com/office/drawing/2014/main" id="{0B8804F5-896B-F045-A4E5-931A2AFFAE73}"/>
              </a:ext>
            </a:extLst>
          </p:cNvPr>
          <p:cNvSpPr>
            <a:spLocks noGrp="1"/>
          </p:cNvSpPr>
          <p:nvPr>
            <p:ph sz="quarter" idx="13"/>
          </p:nvPr>
        </p:nvSpPr>
        <p:spPr>
          <a:xfrm>
            <a:off x="685800" y="1212112"/>
            <a:ext cx="10394707" cy="4423144"/>
          </a:xfrm>
        </p:spPr>
        <p:txBody>
          <a:bodyPr>
            <a:noAutofit/>
          </a:bodyPr>
          <a:lstStyle/>
          <a:p>
            <a:pPr marL="0" indent="0">
              <a:buNone/>
            </a:pPr>
            <a:r>
              <a:rPr lang="en-US" sz="2400" cap="none" dirty="0"/>
              <a:t>To create an International Formation Office with the following guidelines:</a:t>
            </a:r>
          </a:p>
          <a:p>
            <a:r>
              <a:rPr lang="en-US" sz="2400" cap="none" dirty="0"/>
              <a:t>The coordinator should have responsibilities which would be shared with the other members of the office according to their capabilities and experiences .</a:t>
            </a:r>
          </a:p>
          <a:p>
            <a:r>
              <a:rPr lang="en-US" sz="2400" cap="none" dirty="0"/>
              <a:t>The permanent members should write, propose themes, presentations, projects and concrete programs of a general and local nature in order to help the national fraternities in their work in their own countries. </a:t>
            </a:r>
          </a:p>
          <a:p>
            <a:r>
              <a:rPr lang="en-US" sz="2400" cap="none" dirty="0"/>
              <a:t>To share ideas and suggestions from the national fraternities. </a:t>
            </a:r>
          </a:p>
        </p:txBody>
      </p:sp>
      <p:pic>
        <p:nvPicPr>
          <p:cNvPr id="4" name="Picture 3">
            <a:extLst>
              <a:ext uri="{FF2B5EF4-FFF2-40B4-BE49-F238E27FC236}">
                <a16:creationId xmlns:a16="http://schemas.microsoft.com/office/drawing/2014/main" id="{D8CD1027-0E7D-5B43-827C-64AD51442179}"/>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89752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4CED-F95A-5F40-A529-09CF07F050E5}"/>
              </a:ext>
            </a:extLst>
          </p:cNvPr>
          <p:cNvSpPr>
            <a:spLocks noGrp="1"/>
          </p:cNvSpPr>
          <p:nvPr>
            <p:ph type="title"/>
          </p:nvPr>
        </p:nvSpPr>
        <p:spPr>
          <a:xfrm>
            <a:off x="685800" y="685800"/>
            <a:ext cx="10826645" cy="1151965"/>
          </a:xfrm>
        </p:spPr>
        <p:txBody>
          <a:bodyPr>
            <a:normAutofit fontScale="90000"/>
          </a:bodyPr>
          <a:lstStyle/>
          <a:p>
            <a:r>
              <a:rPr lang="en-US" dirty="0"/>
              <a:t>Terms of reference: SPECIFIC OBJECTIVES</a:t>
            </a:r>
            <a:br>
              <a:rPr lang="en-US" dirty="0"/>
            </a:br>
            <a:endParaRPr lang="en-US" dirty="0"/>
          </a:p>
        </p:txBody>
      </p:sp>
      <p:sp>
        <p:nvSpPr>
          <p:cNvPr id="3" name="Content Placeholder 2">
            <a:extLst>
              <a:ext uri="{FF2B5EF4-FFF2-40B4-BE49-F238E27FC236}">
                <a16:creationId xmlns:a16="http://schemas.microsoft.com/office/drawing/2014/main" id="{0B8804F5-896B-F045-A4E5-931A2AFFAE73}"/>
              </a:ext>
            </a:extLst>
          </p:cNvPr>
          <p:cNvSpPr>
            <a:spLocks noGrp="1"/>
          </p:cNvSpPr>
          <p:nvPr>
            <p:ph sz="quarter" idx="13"/>
          </p:nvPr>
        </p:nvSpPr>
        <p:spPr>
          <a:xfrm>
            <a:off x="685800" y="1446028"/>
            <a:ext cx="10394707" cy="3928558"/>
          </a:xfrm>
        </p:spPr>
        <p:txBody>
          <a:bodyPr>
            <a:normAutofit/>
          </a:bodyPr>
          <a:lstStyle/>
          <a:p>
            <a:pPr marL="0" indent="0">
              <a:buNone/>
            </a:pPr>
            <a:r>
              <a:rPr lang="en-US" dirty="0"/>
              <a:t> </a:t>
            </a:r>
          </a:p>
          <a:p>
            <a:pPr marL="0" indent="0">
              <a:buNone/>
            </a:pPr>
            <a:r>
              <a:rPr lang="en-US" sz="3000" cap="none" dirty="0"/>
              <a:t>To establish continuity in the journey to become a Secular Franciscan</a:t>
            </a:r>
          </a:p>
          <a:p>
            <a:r>
              <a:rPr lang="en-US" sz="3000" cap="none" dirty="0"/>
              <a:t>To offer a total program, but leaving open the agenda (different cultures, social and ecclesial realities ...) based on the General Constitutions and the CIOFS formation manual</a:t>
            </a:r>
          </a:p>
          <a:p>
            <a:pPr marL="0" indent="0">
              <a:buNone/>
            </a:pPr>
            <a:endParaRPr lang="en-US" dirty="0"/>
          </a:p>
        </p:txBody>
      </p:sp>
      <p:pic>
        <p:nvPicPr>
          <p:cNvPr id="4" name="Picture 3">
            <a:extLst>
              <a:ext uri="{FF2B5EF4-FFF2-40B4-BE49-F238E27FC236}">
                <a16:creationId xmlns:a16="http://schemas.microsoft.com/office/drawing/2014/main" id="{D8CD1027-0E7D-5B43-827C-64AD51442179}"/>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1897921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4CED-F95A-5F40-A529-09CF07F050E5}"/>
              </a:ext>
            </a:extLst>
          </p:cNvPr>
          <p:cNvSpPr>
            <a:spLocks noGrp="1"/>
          </p:cNvSpPr>
          <p:nvPr>
            <p:ph type="title"/>
          </p:nvPr>
        </p:nvSpPr>
        <p:spPr>
          <a:xfrm>
            <a:off x="685800" y="685800"/>
            <a:ext cx="10826645" cy="1151965"/>
          </a:xfrm>
        </p:spPr>
        <p:txBody>
          <a:bodyPr>
            <a:normAutofit fontScale="90000"/>
          </a:bodyPr>
          <a:lstStyle/>
          <a:p>
            <a:r>
              <a:rPr lang="en-US" dirty="0"/>
              <a:t>Terms of reference: SPECIFIC OBJECTIVES</a:t>
            </a:r>
            <a:br>
              <a:rPr lang="en-US" dirty="0"/>
            </a:br>
            <a:endParaRPr lang="en-US" dirty="0"/>
          </a:p>
        </p:txBody>
      </p:sp>
      <p:sp>
        <p:nvSpPr>
          <p:cNvPr id="3" name="Content Placeholder 2">
            <a:extLst>
              <a:ext uri="{FF2B5EF4-FFF2-40B4-BE49-F238E27FC236}">
                <a16:creationId xmlns:a16="http://schemas.microsoft.com/office/drawing/2014/main" id="{0B8804F5-896B-F045-A4E5-931A2AFFAE73}"/>
              </a:ext>
            </a:extLst>
          </p:cNvPr>
          <p:cNvSpPr>
            <a:spLocks noGrp="1"/>
          </p:cNvSpPr>
          <p:nvPr>
            <p:ph sz="quarter" idx="13"/>
          </p:nvPr>
        </p:nvSpPr>
        <p:spPr>
          <a:xfrm>
            <a:off x="685800" y="685800"/>
            <a:ext cx="10394707" cy="4688785"/>
          </a:xfrm>
        </p:spPr>
        <p:txBody>
          <a:bodyPr>
            <a:normAutofit/>
          </a:bodyPr>
          <a:lstStyle/>
          <a:p>
            <a:pPr marL="0" indent="0">
              <a:buNone/>
            </a:pPr>
            <a:r>
              <a:rPr lang="en-US" dirty="0"/>
              <a:t> </a:t>
            </a:r>
          </a:p>
          <a:p>
            <a:pPr marL="0" indent="0">
              <a:buNone/>
            </a:pPr>
            <a:r>
              <a:rPr lang="en-US" sz="3000" cap="none" dirty="0"/>
              <a:t>To collaborate with on-going formation</a:t>
            </a:r>
          </a:p>
          <a:p>
            <a:r>
              <a:rPr lang="en-US" sz="3000" cap="none" dirty="0"/>
              <a:t>In the development of formation material (agendas, specific booklets, power points and videos…)</a:t>
            </a:r>
          </a:p>
          <a:p>
            <a:r>
              <a:rPr lang="en-US" sz="3000" cap="none" dirty="0"/>
              <a:t>To create information on the cloud (a type of library) where we keep all material that is developed and make it available to those responsible for formation and the national ministers. </a:t>
            </a:r>
          </a:p>
        </p:txBody>
      </p:sp>
      <p:pic>
        <p:nvPicPr>
          <p:cNvPr id="4" name="Picture 3">
            <a:extLst>
              <a:ext uri="{FF2B5EF4-FFF2-40B4-BE49-F238E27FC236}">
                <a16:creationId xmlns:a16="http://schemas.microsoft.com/office/drawing/2014/main" id="{D8CD1027-0E7D-5B43-827C-64AD51442179}"/>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1694667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4CED-F95A-5F40-A529-09CF07F050E5}"/>
              </a:ext>
            </a:extLst>
          </p:cNvPr>
          <p:cNvSpPr>
            <a:spLocks noGrp="1"/>
          </p:cNvSpPr>
          <p:nvPr>
            <p:ph type="title"/>
          </p:nvPr>
        </p:nvSpPr>
        <p:spPr>
          <a:xfrm>
            <a:off x="685800" y="685800"/>
            <a:ext cx="10826645" cy="1151965"/>
          </a:xfrm>
        </p:spPr>
        <p:txBody>
          <a:bodyPr>
            <a:normAutofit fontScale="90000"/>
          </a:bodyPr>
          <a:lstStyle/>
          <a:p>
            <a:r>
              <a:rPr lang="en-US" dirty="0"/>
              <a:t>Terms of reference: SPECIFIC OBJECTIVES</a:t>
            </a:r>
            <a:br>
              <a:rPr lang="en-US" dirty="0"/>
            </a:br>
            <a:endParaRPr lang="en-US" dirty="0"/>
          </a:p>
        </p:txBody>
      </p:sp>
      <p:sp>
        <p:nvSpPr>
          <p:cNvPr id="3" name="Content Placeholder 2">
            <a:extLst>
              <a:ext uri="{FF2B5EF4-FFF2-40B4-BE49-F238E27FC236}">
                <a16:creationId xmlns:a16="http://schemas.microsoft.com/office/drawing/2014/main" id="{0B8804F5-896B-F045-A4E5-931A2AFFAE73}"/>
              </a:ext>
            </a:extLst>
          </p:cNvPr>
          <p:cNvSpPr>
            <a:spLocks noGrp="1"/>
          </p:cNvSpPr>
          <p:nvPr>
            <p:ph sz="quarter" idx="13"/>
          </p:nvPr>
        </p:nvSpPr>
        <p:spPr>
          <a:xfrm>
            <a:off x="685800" y="685800"/>
            <a:ext cx="10394707" cy="5034343"/>
          </a:xfrm>
        </p:spPr>
        <p:txBody>
          <a:bodyPr>
            <a:normAutofit fontScale="47500" lnSpcReduction="20000"/>
          </a:bodyPr>
          <a:lstStyle/>
          <a:p>
            <a:pPr marL="0" indent="0">
              <a:buNone/>
            </a:pPr>
            <a:r>
              <a:rPr lang="en-US" dirty="0"/>
              <a:t> </a:t>
            </a:r>
          </a:p>
          <a:p>
            <a:pPr marL="0" indent="0">
              <a:buNone/>
            </a:pPr>
            <a:r>
              <a:rPr lang="en-US" sz="6300" cap="none" dirty="0"/>
              <a:t>To create a formation school</a:t>
            </a:r>
          </a:p>
          <a:p>
            <a:r>
              <a:rPr lang="en-US" sz="6300" cap="none" dirty="0"/>
              <a:t> to help organize courses for formation for formators</a:t>
            </a:r>
          </a:p>
          <a:p>
            <a:r>
              <a:rPr lang="en-US" sz="6300" cap="none" dirty="0"/>
              <a:t> to improve and multiply the formation courses. To suggest ideas, recommend and send material for workshops</a:t>
            </a:r>
          </a:p>
          <a:p>
            <a:r>
              <a:rPr lang="en-US" sz="6300" cap="none" dirty="0"/>
              <a:t> traveling formation schools</a:t>
            </a:r>
          </a:p>
          <a:p>
            <a:r>
              <a:rPr lang="en-US" sz="6300" cap="none" dirty="0"/>
              <a:t> formation scholarships to form brothers and sisters on very specific themes</a:t>
            </a:r>
          </a:p>
        </p:txBody>
      </p:sp>
      <p:pic>
        <p:nvPicPr>
          <p:cNvPr id="4" name="Picture 3">
            <a:extLst>
              <a:ext uri="{FF2B5EF4-FFF2-40B4-BE49-F238E27FC236}">
                <a16:creationId xmlns:a16="http://schemas.microsoft.com/office/drawing/2014/main" id="{D8CD1027-0E7D-5B43-827C-64AD51442179}"/>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109647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64CED-F95A-5F40-A529-09CF07F050E5}"/>
              </a:ext>
            </a:extLst>
          </p:cNvPr>
          <p:cNvSpPr>
            <a:spLocks noGrp="1"/>
          </p:cNvSpPr>
          <p:nvPr>
            <p:ph type="title"/>
          </p:nvPr>
        </p:nvSpPr>
        <p:spPr/>
        <p:txBody>
          <a:bodyPr/>
          <a:lstStyle/>
          <a:p>
            <a:r>
              <a:rPr lang="en-US" dirty="0"/>
              <a:t>Terms of reference: conclusion</a:t>
            </a:r>
          </a:p>
        </p:txBody>
      </p:sp>
      <p:sp>
        <p:nvSpPr>
          <p:cNvPr id="3" name="Content Placeholder 2">
            <a:extLst>
              <a:ext uri="{FF2B5EF4-FFF2-40B4-BE49-F238E27FC236}">
                <a16:creationId xmlns:a16="http://schemas.microsoft.com/office/drawing/2014/main" id="{0B8804F5-896B-F045-A4E5-931A2AFFAE73}"/>
              </a:ext>
            </a:extLst>
          </p:cNvPr>
          <p:cNvSpPr>
            <a:spLocks noGrp="1"/>
          </p:cNvSpPr>
          <p:nvPr>
            <p:ph sz="quarter" idx="13"/>
          </p:nvPr>
        </p:nvSpPr>
        <p:spPr/>
        <p:txBody>
          <a:bodyPr>
            <a:normAutofit/>
          </a:bodyPr>
          <a:lstStyle/>
          <a:p>
            <a:pPr marL="0" indent="0">
              <a:buNone/>
            </a:pPr>
            <a:r>
              <a:rPr lang="en-US" sz="3000" cap="none" dirty="0"/>
              <a:t>The life of formation … has as its principal objective to develop one’s vocation during one’s whole life, and this life of formation and prayer should take me to the mission -- to evangelize.</a:t>
            </a:r>
          </a:p>
          <a:p>
            <a:pPr marL="0" indent="0">
              <a:buNone/>
            </a:pPr>
            <a:endParaRPr lang="en-US" dirty="0"/>
          </a:p>
          <a:p>
            <a:endParaRPr lang="en-US" dirty="0"/>
          </a:p>
        </p:txBody>
      </p:sp>
      <p:pic>
        <p:nvPicPr>
          <p:cNvPr id="4" name="Picture 3">
            <a:extLst>
              <a:ext uri="{FF2B5EF4-FFF2-40B4-BE49-F238E27FC236}">
                <a16:creationId xmlns:a16="http://schemas.microsoft.com/office/drawing/2014/main" id="{D8CD1027-0E7D-5B43-827C-64AD51442179}"/>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3774122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1F53-F389-0F4B-8936-58880890E709}"/>
              </a:ext>
            </a:extLst>
          </p:cNvPr>
          <p:cNvSpPr>
            <a:spLocks noGrp="1"/>
          </p:cNvSpPr>
          <p:nvPr>
            <p:ph type="title"/>
          </p:nvPr>
        </p:nvSpPr>
        <p:spPr>
          <a:xfrm>
            <a:off x="687396" y="1805940"/>
            <a:ext cx="10396882" cy="2421003"/>
          </a:xfrm>
        </p:spPr>
        <p:txBody>
          <a:bodyPr>
            <a:normAutofit fontScale="90000"/>
          </a:bodyPr>
          <a:lstStyle/>
          <a:p>
            <a:r>
              <a:rPr lang="en-US" sz="4800" i="1" dirty="0"/>
              <a:t>H</a:t>
            </a:r>
            <a:r>
              <a:rPr lang="en-US" sz="4800" i="1" cap="none" dirty="0"/>
              <a:t>ow do we, at the national level, take this message to heart and implement a formation commission with goals and objectives that are true to the mission and vision of the whole order? </a:t>
            </a:r>
            <a:br>
              <a:rPr lang="en-US" sz="4800" i="1" cap="none" dirty="0"/>
            </a:br>
            <a:r>
              <a:rPr lang="en-US" sz="4800" i="1" cap="none" dirty="0"/>
              <a:t> </a:t>
            </a:r>
            <a:br>
              <a:rPr lang="en-US" sz="5000" i="1" cap="none" dirty="0"/>
            </a:br>
            <a:r>
              <a:rPr lang="en-US" sz="4000" cap="none" dirty="0">
                <a:solidFill>
                  <a:schemeClr val="tx1"/>
                </a:solidFill>
              </a:rPr>
              <a:t>We do not have to use the same models or approaches, but we should maintain  the continuity of the message. This is our task.</a:t>
            </a:r>
            <a:br>
              <a:rPr lang="en-US" sz="4000" cap="none" dirty="0">
                <a:solidFill>
                  <a:schemeClr val="tx1"/>
                </a:solidFill>
              </a:rPr>
            </a:br>
            <a:endParaRPr lang="en-US" sz="4000" dirty="0">
              <a:solidFill>
                <a:schemeClr val="tx1"/>
              </a:solidFill>
            </a:endParaRPr>
          </a:p>
        </p:txBody>
      </p:sp>
      <p:pic>
        <p:nvPicPr>
          <p:cNvPr id="4" name="Picture 3">
            <a:extLst>
              <a:ext uri="{FF2B5EF4-FFF2-40B4-BE49-F238E27FC236}">
                <a16:creationId xmlns:a16="http://schemas.microsoft.com/office/drawing/2014/main" id="{226D53D5-FEDB-3B42-89E2-FC8452DDE6C0}"/>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1042492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1F53-F389-0F4B-8936-58880890E709}"/>
              </a:ext>
            </a:extLst>
          </p:cNvPr>
          <p:cNvSpPr>
            <a:spLocks noGrp="1"/>
          </p:cNvSpPr>
          <p:nvPr>
            <p:ph type="title"/>
          </p:nvPr>
        </p:nvSpPr>
        <p:spPr>
          <a:xfrm>
            <a:off x="687396" y="845389"/>
            <a:ext cx="10396882" cy="1189151"/>
          </a:xfrm>
        </p:spPr>
        <p:txBody>
          <a:bodyPr>
            <a:normAutofit fontScale="90000"/>
          </a:bodyPr>
          <a:lstStyle/>
          <a:p>
            <a:r>
              <a:rPr lang="en-US" sz="5000" i="1" dirty="0"/>
              <a:t>regional realities: Annual reports</a:t>
            </a:r>
            <a:br>
              <a:rPr lang="en-US" sz="5000" i="1" dirty="0"/>
            </a:br>
            <a:endParaRPr lang="en-US" sz="4400" dirty="0">
              <a:solidFill>
                <a:schemeClr val="tx1"/>
              </a:solidFill>
            </a:endParaRPr>
          </a:p>
        </p:txBody>
      </p:sp>
      <p:pic>
        <p:nvPicPr>
          <p:cNvPr id="4" name="Picture 3">
            <a:extLst>
              <a:ext uri="{FF2B5EF4-FFF2-40B4-BE49-F238E27FC236}">
                <a16:creationId xmlns:a16="http://schemas.microsoft.com/office/drawing/2014/main" id="{226D53D5-FEDB-3B42-89E2-FC8452DDE6C0}"/>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
        <p:nvSpPr>
          <p:cNvPr id="3" name="TextBox 2">
            <a:extLst>
              <a:ext uri="{FF2B5EF4-FFF2-40B4-BE49-F238E27FC236}">
                <a16:creationId xmlns:a16="http://schemas.microsoft.com/office/drawing/2014/main" id="{A2B1BBC6-F835-E845-9A42-5B7087F820A4}"/>
              </a:ext>
            </a:extLst>
          </p:cNvPr>
          <p:cNvSpPr txBox="1"/>
          <p:nvPr/>
        </p:nvSpPr>
        <p:spPr>
          <a:xfrm>
            <a:off x="687396" y="1618605"/>
            <a:ext cx="10424160" cy="2769989"/>
          </a:xfrm>
          <a:prstGeom prst="rect">
            <a:avLst/>
          </a:prstGeom>
          <a:noFill/>
        </p:spPr>
        <p:txBody>
          <a:bodyPr wrap="square" rtlCol="0">
            <a:spAutoFit/>
          </a:bodyPr>
          <a:lstStyle/>
          <a:p>
            <a:r>
              <a:rPr lang="en-US" sz="3600" dirty="0"/>
              <a:t>• Some of our new leaders lack the depth of experience</a:t>
            </a:r>
          </a:p>
          <a:p>
            <a:r>
              <a:rPr lang="en-US" sz="3600" dirty="0"/>
              <a:t>• Large area to serve</a:t>
            </a:r>
          </a:p>
          <a:p>
            <a:r>
              <a:rPr lang="en-US" sz="3600" dirty="0"/>
              <a:t>• Aging members; dwindling numbers</a:t>
            </a:r>
          </a:p>
          <a:p>
            <a:r>
              <a:rPr lang="en-US" sz="3600" dirty="0"/>
              <a:t>• Declining Spiritual Assistants (friars/religious) </a:t>
            </a:r>
          </a:p>
          <a:p>
            <a:endParaRPr lang="en-US" sz="3000" dirty="0"/>
          </a:p>
        </p:txBody>
      </p:sp>
    </p:spTree>
    <p:extLst>
      <p:ext uri="{BB962C8B-B14F-4D97-AF65-F5344CB8AC3E}">
        <p14:creationId xmlns:p14="http://schemas.microsoft.com/office/powerpoint/2010/main" val="3952333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5BD1-1093-3F45-9A26-FB75EA7D346C}"/>
              </a:ext>
            </a:extLst>
          </p:cNvPr>
          <p:cNvSpPr>
            <a:spLocks noGrp="1"/>
          </p:cNvSpPr>
          <p:nvPr>
            <p:ph type="title"/>
          </p:nvPr>
        </p:nvSpPr>
        <p:spPr/>
        <p:txBody>
          <a:bodyPr/>
          <a:lstStyle/>
          <a:p>
            <a:r>
              <a:rPr lang="en-US" dirty="0"/>
              <a:t>five documents: Highlights</a:t>
            </a:r>
          </a:p>
        </p:txBody>
      </p:sp>
      <p:sp>
        <p:nvSpPr>
          <p:cNvPr id="3" name="Content Placeholder 2">
            <a:extLst>
              <a:ext uri="{FF2B5EF4-FFF2-40B4-BE49-F238E27FC236}">
                <a16:creationId xmlns:a16="http://schemas.microsoft.com/office/drawing/2014/main" id="{CBE8E6CD-04A1-604C-BE1D-1D836AF9B2F1}"/>
              </a:ext>
            </a:extLst>
          </p:cNvPr>
          <p:cNvSpPr>
            <a:spLocks noGrp="1"/>
          </p:cNvSpPr>
          <p:nvPr>
            <p:ph sz="quarter" idx="13"/>
          </p:nvPr>
        </p:nvSpPr>
        <p:spPr>
          <a:xfrm>
            <a:off x="685801" y="1837765"/>
            <a:ext cx="10394707" cy="3311189"/>
          </a:xfrm>
        </p:spPr>
        <p:txBody>
          <a:bodyPr>
            <a:normAutofit/>
          </a:bodyPr>
          <a:lstStyle/>
          <a:p>
            <a:r>
              <a:rPr lang="en-US" sz="3000" dirty="0"/>
              <a:t>Management of the Order – Initial report</a:t>
            </a:r>
          </a:p>
          <a:p>
            <a:r>
              <a:rPr lang="en-US" sz="3000" dirty="0"/>
              <a:t>Minister General’s Report – General Chapter - 2017</a:t>
            </a:r>
          </a:p>
          <a:p>
            <a:r>
              <a:rPr lang="en-US" sz="3000" dirty="0"/>
              <a:t>Conclusive document – General chapter - 2017</a:t>
            </a:r>
          </a:p>
          <a:p>
            <a:r>
              <a:rPr lang="en-US" sz="3000" dirty="0"/>
              <a:t>Terms of reference – formation</a:t>
            </a:r>
          </a:p>
          <a:p>
            <a:r>
              <a:rPr lang="en-US" sz="3000" dirty="0"/>
              <a:t>Regional annual reports</a:t>
            </a:r>
          </a:p>
        </p:txBody>
      </p:sp>
      <p:pic>
        <p:nvPicPr>
          <p:cNvPr id="5" name="Picture 4">
            <a:extLst>
              <a:ext uri="{FF2B5EF4-FFF2-40B4-BE49-F238E27FC236}">
                <a16:creationId xmlns:a16="http://schemas.microsoft.com/office/drawing/2014/main" id="{7319F636-3066-8947-B37E-921FECE074AF}"/>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4151708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1F53-F389-0F4B-8936-58880890E709}"/>
              </a:ext>
            </a:extLst>
          </p:cNvPr>
          <p:cNvSpPr>
            <a:spLocks noGrp="1"/>
          </p:cNvSpPr>
          <p:nvPr>
            <p:ph type="title"/>
          </p:nvPr>
        </p:nvSpPr>
        <p:spPr>
          <a:xfrm>
            <a:off x="687396" y="845389"/>
            <a:ext cx="10396882" cy="1189151"/>
          </a:xfrm>
        </p:spPr>
        <p:txBody>
          <a:bodyPr>
            <a:normAutofit fontScale="90000"/>
          </a:bodyPr>
          <a:lstStyle/>
          <a:p>
            <a:r>
              <a:rPr lang="en-US" sz="5000" i="1" dirty="0"/>
              <a:t>Regional needs: Annual reports</a:t>
            </a:r>
            <a:br>
              <a:rPr lang="en-US" sz="5000" i="1" dirty="0"/>
            </a:br>
            <a:endParaRPr lang="en-US" sz="4400" dirty="0">
              <a:solidFill>
                <a:schemeClr val="tx1"/>
              </a:solidFill>
            </a:endParaRPr>
          </a:p>
        </p:txBody>
      </p:sp>
      <p:pic>
        <p:nvPicPr>
          <p:cNvPr id="4" name="Picture 3">
            <a:extLst>
              <a:ext uri="{FF2B5EF4-FFF2-40B4-BE49-F238E27FC236}">
                <a16:creationId xmlns:a16="http://schemas.microsoft.com/office/drawing/2014/main" id="{226D53D5-FEDB-3B42-89E2-FC8452DDE6C0}"/>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
        <p:nvSpPr>
          <p:cNvPr id="3" name="TextBox 2">
            <a:extLst>
              <a:ext uri="{FF2B5EF4-FFF2-40B4-BE49-F238E27FC236}">
                <a16:creationId xmlns:a16="http://schemas.microsoft.com/office/drawing/2014/main" id="{A2B1BBC6-F835-E845-9A42-5B7087F820A4}"/>
              </a:ext>
            </a:extLst>
          </p:cNvPr>
          <p:cNvSpPr txBox="1"/>
          <p:nvPr/>
        </p:nvSpPr>
        <p:spPr>
          <a:xfrm>
            <a:off x="687396" y="1618605"/>
            <a:ext cx="10906506" cy="2862322"/>
          </a:xfrm>
          <a:prstGeom prst="rect">
            <a:avLst/>
          </a:prstGeom>
          <a:noFill/>
        </p:spPr>
        <p:txBody>
          <a:bodyPr wrap="square" rtlCol="0">
            <a:spAutoFit/>
          </a:bodyPr>
          <a:lstStyle/>
          <a:p>
            <a:r>
              <a:rPr lang="en-US" sz="3000" dirty="0"/>
              <a:t>• </a:t>
            </a:r>
            <a:r>
              <a:rPr lang="en-US" sz="3600" dirty="0"/>
              <a:t>Ministry to youth</a:t>
            </a:r>
          </a:p>
          <a:p>
            <a:r>
              <a:rPr lang="en-US" sz="3600" dirty="0"/>
              <a:t>• Better ways to bring people together and bridge  </a:t>
            </a:r>
          </a:p>
          <a:p>
            <a:r>
              <a:rPr lang="en-US" sz="3600" dirty="0"/>
              <a:t>   distances.</a:t>
            </a:r>
          </a:p>
          <a:p>
            <a:r>
              <a:rPr lang="en-US" sz="3600" dirty="0"/>
              <a:t>• New technology and social media outreach</a:t>
            </a:r>
          </a:p>
          <a:p>
            <a:r>
              <a:rPr lang="en-US" sz="3600" dirty="0"/>
              <a:t>• Formation for secular spiritual assistants</a:t>
            </a:r>
          </a:p>
        </p:txBody>
      </p:sp>
    </p:spTree>
    <p:extLst>
      <p:ext uri="{BB962C8B-B14F-4D97-AF65-F5344CB8AC3E}">
        <p14:creationId xmlns:p14="http://schemas.microsoft.com/office/powerpoint/2010/main" val="3309740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1F53-F389-0F4B-8936-58880890E709}"/>
              </a:ext>
            </a:extLst>
          </p:cNvPr>
          <p:cNvSpPr>
            <a:spLocks noGrp="1"/>
          </p:cNvSpPr>
          <p:nvPr>
            <p:ph type="title"/>
          </p:nvPr>
        </p:nvSpPr>
        <p:spPr>
          <a:xfrm>
            <a:off x="687396" y="845389"/>
            <a:ext cx="10396882" cy="1189151"/>
          </a:xfrm>
        </p:spPr>
        <p:txBody>
          <a:bodyPr>
            <a:normAutofit fontScale="90000"/>
          </a:bodyPr>
          <a:lstStyle/>
          <a:p>
            <a:r>
              <a:rPr lang="en-US" sz="5000" i="1" dirty="0"/>
              <a:t>In view of all that we have heard, we need to ask the question:</a:t>
            </a:r>
            <a:br>
              <a:rPr lang="en-US" sz="5000" i="1" dirty="0"/>
            </a:br>
            <a:endParaRPr lang="en-US" sz="4400" dirty="0">
              <a:solidFill>
                <a:schemeClr val="tx1"/>
              </a:solidFill>
            </a:endParaRPr>
          </a:p>
        </p:txBody>
      </p:sp>
      <p:pic>
        <p:nvPicPr>
          <p:cNvPr id="4" name="Picture 3">
            <a:extLst>
              <a:ext uri="{FF2B5EF4-FFF2-40B4-BE49-F238E27FC236}">
                <a16:creationId xmlns:a16="http://schemas.microsoft.com/office/drawing/2014/main" id="{226D53D5-FEDB-3B42-89E2-FC8452DDE6C0}"/>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
        <p:nvSpPr>
          <p:cNvPr id="3" name="TextBox 2">
            <a:extLst>
              <a:ext uri="{FF2B5EF4-FFF2-40B4-BE49-F238E27FC236}">
                <a16:creationId xmlns:a16="http://schemas.microsoft.com/office/drawing/2014/main" id="{A2B1BBC6-F835-E845-9A42-5B7087F820A4}"/>
              </a:ext>
            </a:extLst>
          </p:cNvPr>
          <p:cNvSpPr txBox="1"/>
          <p:nvPr/>
        </p:nvSpPr>
        <p:spPr>
          <a:xfrm>
            <a:off x="687396" y="1618605"/>
            <a:ext cx="10906506" cy="3323987"/>
          </a:xfrm>
          <a:prstGeom prst="rect">
            <a:avLst/>
          </a:prstGeom>
          <a:noFill/>
        </p:spPr>
        <p:txBody>
          <a:bodyPr wrap="square" rtlCol="0">
            <a:spAutoFit/>
          </a:bodyPr>
          <a:lstStyle/>
          <a:p>
            <a:endParaRPr lang="en-US" sz="3000" dirty="0"/>
          </a:p>
          <a:p>
            <a:r>
              <a:rPr lang="en-US" sz="3600" dirty="0"/>
              <a:t>“Who are we meant to become? … Who is God calling us to become?” In our visioning, we have to consider “the identity and well-being of both the community and the individual. (They) are important and interconnected.”</a:t>
            </a:r>
          </a:p>
          <a:p>
            <a:r>
              <a:rPr lang="en-US" sz="3600" dirty="0"/>
              <a:t>                                                                                                -- Ted Dunn</a:t>
            </a:r>
          </a:p>
        </p:txBody>
      </p:sp>
    </p:spTree>
    <p:extLst>
      <p:ext uri="{BB962C8B-B14F-4D97-AF65-F5344CB8AC3E}">
        <p14:creationId xmlns:p14="http://schemas.microsoft.com/office/powerpoint/2010/main" val="1017106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1F53-F389-0F4B-8936-58880890E709}"/>
              </a:ext>
            </a:extLst>
          </p:cNvPr>
          <p:cNvSpPr>
            <a:spLocks noGrp="1"/>
          </p:cNvSpPr>
          <p:nvPr>
            <p:ph type="title"/>
          </p:nvPr>
        </p:nvSpPr>
        <p:spPr>
          <a:xfrm>
            <a:off x="687396" y="845389"/>
            <a:ext cx="10396882" cy="1189151"/>
          </a:xfrm>
        </p:spPr>
        <p:txBody>
          <a:bodyPr>
            <a:normAutofit fontScale="90000"/>
          </a:bodyPr>
          <a:lstStyle/>
          <a:p>
            <a:r>
              <a:rPr lang="en-US" sz="5000" i="1" dirty="0"/>
              <a:t>Going forward we should remember…</a:t>
            </a:r>
            <a:br>
              <a:rPr lang="en-US" sz="5000" i="1" dirty="0"/>
            </a:br>
            <a:endParaRPr lang="en-US" sz="4400" dirty="0">
              <a:solidFill>
                <a:schemeClr val="tx1"/>
              </a:solidFill>
            </a:endParaRPr>
          </a:p>
        </p:txBody>
      </p:sp>
      <p:pic>
        <p:nvPicPr>
          <p:cNvPr id="4" name="Picture 3">
            <a:extLst>
              <a:ext uri="{FF2B5EF4-FFF2-40B4-BE49-F238E27FC236}">
                <a16:creationId xmlns:a16="http://schemas.microsoft.com/office/drawing/2014/main" id="{226D53D5-FEDB-3B42-89E2-FC8452DDE6C0}"/>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
        <p:nvSpPr>
          <p:cNvPr id="3" name="TextBox 2">
            <a:extLst>
              <a:ext uri="{FF2B5EF4-FFF2-40B4-BE49-F238E27FC236}">
                <a16:creationId xmlns:a16="http://schemas.microsoft.com/office/drawing/2014/main" id="{A2B1BBC6-F835-E845-9A42-5B7087F820A4}"/>
              </a:ext>
            </a:extLst>
          </p:cNvPr>
          <p:cNvSpPr txBox="1"/>
          <p:nvPr/>
        </p:nvSpPr>
        <p:spPr>
          <a:xfrm>
            <a:off x="687396" y="1618605"/>
            <a:ext cx="10906506" cy="2769989"/>
          </a:xfrm>
          <a:prstGeom prst="rect">
            <a:avLst/>
          </a:prstGeom>
          <a:noFill/>
        </p:spPr>
        <p:txBody>
          <a:bodyPr wrap="square" rtlCol="0">
            <a:spAutoFit/>
          </a:bodyPr>
          <a:lstStyle/>
          <a:p>
            <a:endParaRPr lang="en-US" sz="3000" dirty="0"/>
          </a:p>
          <a:p>
            <a:r>
              <a:rPr lang="en-US" sz="3600" dirty="0"/>
              <a:t>Transformational visions begin with an acute understanding of these painful realities and all-out assault on a status quo. </a:t>
            </a:r>
          </a:p>
          <a:p>
            <a:r>
              <a:rPr lang="en-US" sz="3600" dirty="0"/>
              <a:t>                                                                               -- Ted Dunn</a:t>
            </a:r>
          </a:p>
        </p:txBody>
      </p:sp>
    </p:spTree>
    <p:extLst>
      <p:ext uri="{BB962C8B-B14F-4D97-AF65-F5344CB8AC3E}">
        <p14:creationId xmlns:p14="http://schemas.microsoft.com/office/powerpoint/2010/main" val="343802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A9976-BD88-0E46-91DB-483439576FC1}"/>
              </a:ext>
            </a:extLst>
          </p:cNvPr>
          <p:cNvSpPr>
            <a:spLocks noGrp="1"/>
          </p:cNvSpPr>
          <p:nvPr>
            <p:ph type="title"/>
          </p:nvPr>
        </p:nvSpPr>
        <p:spPr>
          <a:xfrm>
            <a:off x="685800" y="1020915"/>
            <a:ext cx="10396882" cy="1151965"/>
          </a:xfrm>
        </p:spPr>
        <p:txBody>
          <a:bodyPr>
            <a:normAutofit fontScale="90000"/>
          </a:bodyPr>
          <a:lstStyle/>
          <a:p>
            <a:r>
              <a:rPr lang="en-US" dirty="0"/>
              <a:t>HOW SHOULD AN ORDER LIKE THE OFS BE MANAGED AT ALL ITS LEVELS? </a:t>
            </a:r>
            <a:br>
              <a:rPr lang="en-US" dirty="0"/>
            </a:br>
            <a:endParaRPr lang="en-US" b="1" dirty="0"/>
          </a:p>
        </p:txBody>
      </p:sp>
      <p:sp>
        <p:nvSpPr>
          <p:cNvPr id="3" name="Content Placeholder 2">
            <a:extLst>
              <a:ext uri="{FF2B5EF4-FFF2-40B4-BE49-F238E27FC236}">
                <a16:creationId xmlns:a16="http://schemas.microsoft.com/office/drawing/2014/main" id="{E8C29F17-E16C-4642-9F10-E01622D18D37}"/>
              </a:ext>
            </a:extLst>
          </p:cNvPr>
          <p:cNvSpPr>
            <a:spLocks noGrp="1"/>
          </p:cNvSpPr>
          <p:nvPr>
            <p:ph sz="quarter" idx="13"/>
          </p:nvPr>
        </p:nvSpPr>
        <p:spPr>
          <a:xfrm>
            <a:off x="685800" y="1020915"/>
            <a:ext cx="10394707" cy="4353671"/>
          </a:xfrm>
        </p:spPr>
        <p:txBody>
          <a:bodyPr>
            <a:normAutofit/>
          </a:bodyPr>
          <a:lstStyle/>
          <a:p>
            <a:pPr marL="0" indent="0">
              <a:buNone/>
            </a:pPr>
            <a:r>
              <a:rPr lang="en-US" sz="4000" dirty="0"/>
              <a:t>Reflection on the identity </a:t>
            </a:r>
          </a:p>
          <a:p>
            <a:pPr marL="0" indent="0">
              <a:buNone/>
            </a:pPr>
            <a:r>
              <a:rPr lang="en-US" sz="4000" dirty="0"/>
              <a:t>and nature of the OFS</a:t>
            </a:r>
          </a:p>
          <a:p>
            <a:pPr marL="0" indent="0">
              <a:buNone/>
            </a:pPr>
            <a:r>
              <a:rPr lang="en-US" sz="2800" i="1" dirty="0"/>
              <a:t>Benedetto Lino, OFS</a:t>
            </a:r>
          </a:p>
        </p:txBody>
      </p:sp>
      <p:pic>
        <p:nvPicPr>
          <p:cNvPr id="4" name="Picture 3">
            <a:extLst>
              <a:ext uri="{FF2B5EF4-FFF2-40B4-BE49-F238E27FC236}">
                <a16:creationId xmlns:a16="http://schemas.microsoft.com/office/drawing/2014/main" id="{44E2F85E-DEA3-6448-922F-C34D8B30E3F3}"/>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160204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5C9-B15A-0E4B-84FE-9C836DCCEE64}"/>
              </a:ext>
            </a:extLst>
          </p:cNvPr>
          <p:cNvSpPr>
            <a:spLocks noGrp="1"/>
          </p:cNvSpPr>
          <p:nvPr>
            <p:ph type="title"/>
          </p:nvPr>
        </p:nvSpPr>
        <p:spPr>
          <a:xfrm>
            <a:off x="685801" y="1068573"/>
            <a:ext cx="10396882" cy="2057400"/>
          </a:xfrm>
        </p:spPr>
        <p:txBody>
          <a:bodyPr>
            <a:normAutofit fontScale="90000"/>
          </a:bodyPr>
          <a:lstStyle/>
          <a:p>
            <a:r>
              <a:rPr lang="en-US" dirty="0"/>
              <a:t>FUNDAMENTAL PROBLEMS</a:t>
            </a:r>
            <a:br>
              <a:rPr lang="en-US" dirty="0"/>
            </a:br>
            <a:r>
              <a:rPr lang="en-US" dirty="0"/>
              <a:t>“</a:t>
            </a:r>
            <a:r>
              <a:rPr lang="en-US" sz="4400" i="1" dirty="0"/>
              <a:t>which prevent the order to fully develop into what it should be.”</a:t>
            </a:r>
            <a:br>
              <a:rPr lang="en-US" sz="4400" i="1" dirty="0"/>
            </a:br>
            <a:endParaRPr lang="en-US" sz="4400" i="1" dirty="0"/>
          </a:p>
        </p:txBody>
      </p:sp>
      <p:sp>
        <p:nvSpPr>
          <p:cNvPr id="3" name="Content Placeholder 2">
            <a:extLst>
              <a:ext uri="{FF2B5EF4-FFF2-40B4-BE49-F238E27FC236}">
                <a16:creationId xmlns:a16="http://schemas.microsoft.com/office/drawing/2014/main" id="{77F7D80C-BB64-5441-84A6-64694C5A7BCB}"/>
              </a:ext>
            </a:extLst>
          </p:cNvPr>
          <p:cNvSpPr>
            <a:spLocks noGrp="1"/>
          </p:cNvSpPr>
          <p:nvPr>
            <p:ph sz="quarter" idx="13"/>
          </p:nvPr>
        </p:nvSpPr>
        <p:spPr>
          <a:xfrm>
            <a:off x="685801" y="2446020"/>
            <a:ext cx="10394707" cy="3158088"/>
          </a:xfrm>
        </p:spPr>
        <p:txBody>
          <a:bodyPr/>
          <a:lstStyle/>
          <a:p>
            <a:r>
              <a:rPr lang="en-US" sz="3000" i="1" dirty="0"/>
              <a:t>Let us ask ourselves: </a:t>
            </a:r>
            <a:r>
              <a:rPr lang="en-US" sz="3200" i="1" dirty="0"/>
              <a:t>Are any of the problems, which will be mentioned, also true at the national level in the </a:t>
            </a:r>
            <a:r>
              <a:rPr lang="en-US" sz="3200" i="1" dirty="0" err="1"/>
              <a:t>usa</a:t>
            </a:r>
            <a:r>
              <a:rPr lang="en-US" sz="3200" i="1" dirty="0"/>
              <a:t>?  And, if So, are they formation issues?</a:t>
            </a:r>
            <a:endParaRPr lang="en-US" sz="3000" i="1" dirty="0"/>
          </a:p>
          <a:p>
            <a:endParaRPr lang="en-US" dirty="0"/>
          </a:p>
        </p:txBody>
      </p:sp>
      <p:pic>
        <p:nvPicPr>
          <p:cNvPr id="4" name="Picture 3">
            <a:extLst>
              <a:ext uri="{FF2B5EF4-FFF2-40B4-BE49-F238E27FC236}">
                <a16:creationId xmlns:a16="http://schemas.microsoft.com/office/drawing/2014/main" id="{9BA1A209-934D-1D45-8EBF-1A2A65020614}"/>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2090353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5C9-B15A-0E4B-84FE-9C836DCCEE64}"/>
              </a:ext>
            </a:extLst>
          </p:cNvPr>
          <p:cNvSpPr>
            <a:spLocks noGrp="1"/>
          </p:cNvSpPr>
          <p:nvPr>
            <p:ph type="title"/>
          </p:nvPr>
        </p:nvSpPr>
        <p:spPr>
          <a:xfrm>
            <a:off x="685801" y="685800"/>
            <a:ext cx="10396882" cy="2057400"/>
          </a:xfrm>
        </p:spPr>
        <p:txBody>
          <a:bodyPr>
            <a:normAutofit fontScale="90000"/>
          </a:bodyPr>
          <a:lstStyle/>
          <a:p>
            <a:r>
              <a:rPr lang="en-US" dirty="0"/>
              <a:t>FUNDAMENTAL PROBLEMS</a:t>
            </a:r>
            <a:br>
              <a:rPr lang="en-US" dirty="0"/>
            </a:br>
            <a:r>
              <a:rPr lang="en-US" sz="4400" i="1" dirty="0"/>
              <a:t>which prevent the order to fully develop into what it should be.</a:t>
            </a:r>
            <a:br>
              <a:rPr lang="en-US" sz="4400" i="1" dirty="0"/>
            </a:br>
            <a:endParaRPr lang="en-US" sz="4400" i="1" dirty="0"/>
          </a:p>
        </p:txBody>
      </p:sp>
      <p:sp>
        <p:nvSpPr>
          <p:cNvPr id="3" name="Content Placeholder 2">
            <a:extLst>
              <a:ext uri="{FF2B5EF4-FFF2-40B4-BE49-F238E27FC236}">
                <a16:creationId xmlns:a16="http://schemas.microsoft.com/office/drawing/2014/main" id="{77F7D80C-BB64-5441-84A6-64694C5A7BCB}"/>
              </a:ext>
            </a:extLst>
          </p:cNvPr>
          <p:cNvSpPr>
            <a:spLocks noGrp="1"/>
          </p:cNvSpPr>
          <p:nvPr>
            <p:ph sz="quarter" idx="13"/>
          </p:nvPr>
        </p:nvSpPr>
        <p:spPr>
          <a:xfrm>
            <a:off x="685801" y="2446020"/>
            <a:ext cx="10394707" cy="3158088"/>
          </a:xfrm>
        </p:spPr>
        <p:txBody>
          <a:bodyPr/>
          <a:lstStyle/>
          <a:p>
            <a:r>
              <a:rPr lang="en-US" sz="3000" dirty="0"/>
              <a:t>LACK OF UNDERSTANDING OF THE COMMITMENTS WE MADE WITH OUR PROFESSION.</a:t>
            </a:r>
          </a:p>
          <a:p>
            <a:r>
              <a:rPr lang="en-US" sz="3000" dirty="0"/>
              <a:t>LACK OF COMMITMENT OF MANY PROFESSED MEMBERS TO ENTER INTO A SERIOUS CONVERSION JOURNEY.</a:t>
            </a:r>
          </a:p>
          <a:p>
            <a:endParaRPr lang="en-US" dirty="0"/>
          </a:p>
        </p:txBody>
      </p:sp>
      <p:pic>
        <p:nvPicPr>
          <p:cNvPr id="4" name="Picture 3">
            <a:extLst>
              <a:ext uri="{FF2B5EF4-FFF2-40B4-BE49-F238E27FC236}">
                <a16:creationId xmlns:a16="http://schemas.microsoft.com/office/drawing/2014/main" id="{9BA1A209-934D-1D45-8EBF-1A2A65020614}"/>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399248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5C9-B15A-0E4B-84FE-9C836DCCEE64}"/>
              </a:ext>
            </a:extLst>
          </p:cNvPr>
          <p:cNvSpPr>
            <a:spLocks noGrp="1"/>
          </p:cNvSpPr>
          <p:nvPr>
            <p:ph type="title"/>
          </p:nvPr>
        </p:nvSpPr>
        <p:spPr>
          <a:xfrm>
            <a:off x="685801" y="685800"/>
            <a:ext cx="10396882" cy="2057400"/>
          </a:xfrm>
        </p:spPr>
        <p:txBody>
          <a:bodyPr>
            <a:normAutofit fontScale="90000"/>
          </a:bodyPr>
          <a:lstStyle/>
          <a:p>
            <a:r>
              <a:rPr lang="en-US" dirty="0"/>
              <a:t>FUNDAMENTAL PROBLEMS</a:t>
            </a:r>
            <a:br>
              <a:rPr lang="en-US" dirty="0"/>
            </a:br>
            <a:r>
              <a:rPr lang="en-US" sz="4400" i="1" dirty="0"/>
              <a:t>which prevent the order to fully develop into what it should be.</a:t>
            </a:r>
            <a:br>
              <a:rPr lang="en-US" sz="4400" i="1" dirty="0"/>
            </a:br>
            <a:endParaRPr lang="en-US" sz="4400" i="1" dirty="0"/>
          </a:p>
        </p:txBody>
      </p:sp>
      <p:sp>
        <p:nvSpPr>
          <p:cNvPr id="3" name="Content Placeholder 2">
            <a:extLst>
              <a:ext uri="{FF2B5EF4-FFF2-40B4-BE49-F238E27FC236}">
                <a16:creationId xmlns:a16="http://schemas.microsoft.com/office/drawing/2014/main" id="{77F7D80C-BB64-5441-84A6-64694C5A7BCB}"/>
              </a:ext>
            </a:extLst>
          </p:cNvPr>
          <p:cNvSpPr>
            <a:spLocks noGrp="1"/>
          </p:cNvSpPr>
          <p:nvPr>
            <p:ph sz="quarter" idx="13"/>
          </p:nvPr>
        </p:nvSpPr>
        <p:spPr>
          <a:xfrm>
            <a:off x="685800" y="822960"/>
            <a:ext cx="11201400" cy="7086600"/>
          </a:xfrm>
        </p:spPr>
        <p:txBody>
          <a:bodyPr/>
          <a:lstStyle/>
          <a:p>
            <a:r>
              <a:rPr lang="en-US" sz="2800" dirty="0"/>
              <a:t>IGNORANCE OF THE SACRED SCRIPTURES, THE WRITINGS OF SAINT FRANCIS, THE ESSENTIAL TEXTS OF FRANCISCAN SPIRITUALITY, THE OFS RULE, THE GENERAL CONSTITUTIONS, THE RITUAL.</a:t>
            </a:r>
          </a:p>
          <a:p>
            <a:r>
              <a:rPr lang="en-US" sz="2800" dirty="0"/>
              <a:t>ABSENCE,OR LACK, OF ORGANIZATIONAL STRUCTUR</a:t>
            </a:r>
            <a:r>
              <a:rPr lang="en-US" sz="3000" dirty="0"/>
              <a:t>ES. </a:t>
            </a:r>
            <a:endParaRPr lang="en-US" sz="3000" i="1" dirty="0">
              <a:solidFill>
                <a:schemeClr val="accent1"/>
              </a:solidFill>
            </a:endParaRPr>
          </a:p>
          <a:p>
            <a:endParaRPr lang="en-US" dirty="0"/>
          </a:p>
          <a:p>
            <a:endParaRPr lang="en-US" dirty="0"/>
          </a:p>
        </p:txBody>
      </p:sp>
      <p:pic>
        <p:nvPicPr>
          <p:cNvPr id="4" name="Picture 3">
            <a:extLst>
              <a:ext uri="{FF2B5EF4-FFF2-40B4-BE49-F238E27FC236}">
                <a16:creationId xmlns:a16="http://schemas.microsoft.com/office/drawing/2014/main" id="{9BA1A209-934D-1D45-8EBF-1A2A65020614}"/>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86458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5C9-B15A-0E4B-84FE-9C836DCCEE64}"/>
              </a:ext>
            </a:extLst>
          </p:cNvPr>
          <p:cNvSpPr>
            <a:spLocks noGrp="1"/>
          </p:cNvSpPr>
          <p:nvPr>
            <p:ph type="title"/>
          </p:nvPr>
        </p:nvSpPr>
        <p:spPr>
          <a:xfrm>
            <a:off x="685801" y="685800"/>
            <a:ext cx="10396882" cy="1377596"/>
          </a:xfrm>
        </p:spPr>
        <p:txBody>
          <a:bodyPr>
            <a:normAutofit fontScale="90000"/>
          </a:bodyPr>
          <a:lstStyle/>
          <a:p>
            <a:r>
              <a:rPr lang="en-US" dirty="0"/>
              <a:t>SOME CONCRETE PROBLEMS – DO WE AT THE NATIONAL LEVEL IDENTIFY? </a:t>
            </a:r>
          </a:p>
        </p:txBody>
      </p:sp>
      <p:sp>
        <p:nvSpPr>
          <p:cNvPr id="3" name="Content Placeholder 2">
            <a:extLst>
              <a:ext uri="{FF2B5EF4-FFF2-40B4-BE49-F238E27FC236}">
                <a16:creationId xmlns:a16="http://schemas.microsoft.com/office/drawing/2014/main" id="{77F7D80C-BB64-5441-84A6-64694C5A7BCB}"/>
              </a:ext>
            </a:extLst>
          </p:cNvPr>
          <p:cNvSpPr>
            <a:spLocks noGrp="1"/>
          </p:cNvSpPr>
          <p:nvPr>
            <p:ph sz="quarter" idx="13"/>
          </p:nvPr>
        </p:nvSpPr>
        <p:spPr/>
        <p:txBody>
          <a:bodyPr>
            <a:normAutofit/>
          </a:bodyPr>
          <a:lstStyle/>
          <a:p>
            <a:r>
              <a:rPr lang="en-US" sz="3000" dirty="0"/>
              <a:t>LACK OF COOPERATION. authoritative MINISTERS</a:t>
            </a:r>
          </a:p>
          <a:p>
            <a:r>
              <a:rPr lang="en-US" sz="3000" dirty="0"/>
              <a:t>LACK OF FINANCIAL RESOURCES</a:t>
            </a:r>
          </a:p>
          <a:p>
            <a:r>
              <a:rPr lang="en-US" sz="3000" dirty="0"/>
              <a:t>EXHAUSTING WORKLOADS</a:t>
            </a:r>
          </a:p>
          <a:p>
            <a:r>
              <a:rPr lang="en-US" sz="3000" dirty="0"/>
              <a:t>INSUFFICIENT INVOLVEMENT OF NON-ELECTED MEMBERS.</a:t>
            </a:r>
          </a:p>
        </p:txBody>
      </p:sp>
      <p:pic>
        <p:nvPicPr>
          <p:cNvPr id="4" name="Picture 3">
            <a:extLst>
              <a:ext uri="{FF2B5EF4-FFF2-40B4-BE49-F238E27FC236}">
                <a16:creationId xmlns:a16="http://schemas.microsoft.com/office/drawing/2014/main" id="{9BA1A209-934D-1D45-8EBF-1A2A65020614}"/>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267512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05C9-B15A-0E4B-84FE-9C836DCCEE64}"/>
              </a:ext>
            </a:extLst>
          </p:cNvPr>
          <p:cNvSpPr>
            <a:spLocks noGrp="1"/>
          </p:cNvSpPr>
          <p:nvPr>
            <p:ph type="title"/>
          </p:nvPr>
        </p:nvSpPr>
        <p:spPr/>
        <p:txBody>
          <a:bodyPr/>
          <a:lstStyle/>
          <a:p>
            <a:r>
              <a:rPr lang="en-US" dirty="0"/>
              <a:t>SOME CONCRETE PROBLEMS </a:t>
            </a:r>
          </a:p>
        </p:txBody>
      </p:sp>
      <p:sp>
        <p:nvSpPr>
          <p:cNvPr id="3" name="Content Placeholder 2">
            <a:extLst>
              <a:ext uri="{FF2B5EF4-FFF2-40B4-BE49-F238E27FC236}">
                <a16:creationId xmlns:a16="http://schemas.microsoft.com/office/drawing/2014/main" id="{77F7D80C-BB64-5441-84A6-64694C5A7BCB}"/>
              </a:ext>
            </a:extLst>
          </p:cNvPr>
          <p:cNvSpPr>
            <a:spLocks noGrp="1"/>
          </p:cNvSpPr>
          <p:nvPr>
            <p:ph sz="quarter" idx="13"/>
          </p:nvPr>
        </p:nvSpPr>
        <p:spPr>
          <a:xfrm>
            <a:off x="685801" y="1837765"/>
            <a:ext cx="11018520" cy="3311189"/>
          </a:xfrm>
        </p:spPr>
        <p:txBody>
          <a:bodyPr>
            <a:noAutofit/>
          </a:bodyPr>
          <a:lstStyle/>
          <a:p>
            <a:r>
              <a:rPr lang="en-US" sz="3000" dirty="0"/>
              <a:t>LACK OF PERMANENT STRUCTURES TO SUPPORT THE FUNCTIONS OF THE ORDER WHICH DEMAND CONSISTENCY AND CONTINUITY. </a:t>
            </a:r>
            <a:endParaRPr lang="en-US" sz="3000" i="1" dirty="0">
              <a:solidFill>
                <a:schemeClr val="accent1"/>
              </a:solidFill>
            </a:endParaRPr>
          </a:p>
          <a:p>
            <a:r>
              <a:rPr lang="en-US" sz="3000" dirty="0"/>
              <a:t>LACK OF WELL PREPARED AND AVAILABLE PERSONS.</a:t>
            </a:r>
          </a:p>
          <a:p>
            <a:r>
              <a:rPr lang="en-US" sz="3000" dirty="0"/>
              <a:t>LACK OF FORMATION TO GUIDE and ANIMATE PROSPECTIVE FRATERNITY LEADERS.</a:t>
            </a:r>
          </a:p>
        </p:txBody>
      </p:sp>
      <p:pic>
        <p:nvPicPr>
          <p:cNvPr id="4" name="Picture 3">
            <a:extLst>
              <a:ext uri="{FF2B5EF4-FFF2-40B4-BE49-F238E27FC236}">
                <a16:creationId xmlns:a16="http://schemas.microsoft.com/office/drawing/2014/main" id="{9BA1A209-934D-1D45-8EBF-1A2A65020614}"/>
              </a:ext>
            </a:extLst>
          </p:cNvPr>
          <p:cNvPicPr>
            <a:picLocks noChangeAspect="1"/>
          </p:cNvPicPr>
          <p:nvPr/>
        </p:nvPicPr>
        <p:blipFill>
          <a:blip r:embed="rId2"/>
          <a:stretch>
            <a:fillRect/>
          </a:stretch>
        </p:blipFill>
        <p:spPr>
          <a:xfrm>
            <a:off x="0" y="4391222"/>
            <a:ext cx="2474046" cy="3201706"/>
          </a:xfrm>
          <a:prstGeom prst="rect">
            <a:avLst/>
          </a:prstGeom>
          <a:effectLst>
            <a:reflection blurRad="889000" stA="34000" endPos="65000" dist="850900" dir="5400000" sy="-100000" algn="bl" rotWithShape="0"/>
          </a:effectLst>
          <a:scene3d>
            <a:camera prst="orthographicFront"/>
            <a:lightRig rig="threePt" dir="t"/>
          </a:scene3d>
          <a:sp3d>
            <a:bevelT w="12700"/>
          </a:sp3d>
        </p:spPr>
      </p:pic>
    </p:spTree>
    <p:extLst>
      <p:ext uri="{BB962C8B-B14F-4D97-AF65-F5344CB8AC3E}">
        <p14:creationId xmlns:p14="http://schemas.microsoft.com/office/powerpoint/2010/main" val="36488122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{B1FA2023-6131-8649-8F0F-1BA5088F6FAA}tf10001077</Template>
  <TotalTime>8840</TotalTime>
  <Words>1330</Words>
  <Application>Microsoft Macintosh PowerPoint</Application>
  <PresentationFormat>Widescreen</PresentationFormat>
  <Paragraphs>116</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Impact</vt:lpstr>
      <vt:lpstr>Main Event</vt:lpstr>
      <vt:lpstr>Your will be done on earth</vt:lpstr>
      <vt:lpstr>Realities of the Order</vt:lpstr>
      <vt:lpstr>five documents: Highlights</vt:lpstr>
      <vt:lpstr>HOW SHOULD AN ORDER LIKE THE OFS BE MANAGED AT ALL ITS LEVELS?  </vt:lpstr>
      <vt:lpstr>FUNDAMENTAL PROBLEMS “which prevent the order to fully develop into what it should be.” </vt:lpstr>
      <vt:lpstr>FUNDAMENTAL PROBLEMS which prevent the order to fully develop into what it should be. </vt:lpstr>
      <vt:lpstr>FUNDAMENTAL PROBLEMS which prevent the order to fully develop into what it should be. </vt:lpstr>
      <vt:lpstr>SOME CONCRETE PROBLEMS – DO WE AT THE NATIONAL LEVEL IDENTIFY? </vt:lpstr>
      <vt:lpstr>SOME CONCRETE PROBLEMS </vt:lpstr>
      <vt:lpstr>SOME CONCRETE PROBLEMS </vt:lpstr>
      <vt:lpstr>SOME CONCRETE PROBLEMS </vt:lpstr>
      <vt:lpstr>So… Are any of these problems also true at the national level in the usa? </vt:lpstr>
      <vt:lpstr>Minister General’s Report </vt:lpstr>
      <vt:lpstr>Minister General’s Report </vt:lpstr>
      <vt:lpstr>Should these concerns  be addressed  in our national formation program?</vt:lpstr>
      <vt:lpstr>Minister General’s Report </vt:lpstr>
      <vt:lpstr>Conclusive Document: Decision General Chapter - 2017 </vt:lpstr>
      <vt:lpstr>Terms of Reference:    International Formation Office </vt:lpstr>
      <vt:lpstr>Terms of Reference:    International Formation Office </vt:lpstr>
      <vt:lpstr>Terms of Reference: Composition </vt:lpstr>
      <vt:lpstr>Terms of reference: Mission</vt:lpstr>
      <vt:lpstr>Terms of Reference: Mission</vt:lpstr>
      <vt:lpstr>Terms of reference: General Objective</vt:lpstr>
      <vt:lpstr>Terms of reference: SPECIFIC OBJECTIVES </vt:lpstr>
      <vt:lpstr>Terms of reference: SPECIFIC OBJECTIVES </vt:lpstr>
      <vt:lpstr>Terms of reference: SPECIFIC OBJECTIVES </vt:lpstr>
      <vt:lpstr>Terms of reference: conclusion</vt:lpstr>
      <vt:lpstr>How do we, at the national level, take this message to heart and implement a formation commission with goals and objectives that are true to the mission and vision of the whole order?    We do not have to use the same models or approaches, but we should maintain  the continuity of the message. This is our task. </vt:lpstr>
      <vt:lpstr>regional realities: Annual reports </vt:lpstr>
      <vt:lpstr>Regional needs: Annual reports </vt:lpstr>
      <vt:lpstr>In view of all that we have heard, we need to ask the question: </vt:lpstr>
      <vt:lpstr>Going forward we should remember… </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Realities of the Order</dc:title>
  <dc:creator>Robert Stronach</dc:creator>
  <cp:lastModifiedBy>Robert Stronach</cp:lastModifiedBy>
  <cp:revision>72</cp:revision>
  <dcterms:created xsi:type="dcterms:W3CDTF">2018-08-25T15:16:07Z</dcterms:created>
  <dcterms:modified xsi:type="dcterms:W3CDTF">2018-08-31T18:46:52Z</dcterms:modified>
</cp:coreProperties>
</file>