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75" r:id="rId3"/>
    <p:sldId id="302" r:id="rId4"/>
    <p:sldId id="298" r:id="rId5"/>
    <p:sldId id="289" r:id="rId6"/>
    <p:sldId id="295" r:id="rId7"/>
    <p:sldId id="299" r:id="rId8"/>
    <p:sldId id="301" r:id="rId9"/>
    <p:sldId id="294" r:id="rId10"/>
    <p:sldId id="279" r:id="rId11"/>
    <p:sldId id="272" r:id="rId12"/>
    <p:sldId id="290"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64" autoAdjust="0"/>
    <p:restoredTop sz="93922" autoAdjust="0"/>
  </p:normalViewPr>
  <p:slideViewPr>
    <p:cSldViewPr snapToGrid="0">
      <p:cViewPr varScale="1">
        <p:scale>
          <a:sx n="73" d="100"/>
          <a:sy n="73" d="100"/>
        </p:scale>
        <p:origin x="-666" y="-102"/>
      </p:cViewPr>
      <p:guideLst>
        <p:guide orient="horz" pos="2160"/>
        <p:guide pos="3840"/>
      </p:guideLst>
    </p:cSldViewPr>
  </p:slideViewPr>
  <p:outlineViewPr>
    <p:cViewPr>
      <p:scale>
        <a:sx n="33" d="100"/>
        <a:sy n="33" d="100"/>
      </p:scale>
      <p:origin x="0" y="-1056"/>
    </p:cViewPr>
  </p:outlineViewPr>
  <p:notesTextViewPr>
    <p:cViewPr>
      <p:scale>
        <a:sx n="1" d="1"/>
        <a:sy n="1" d="1"/>
      </p:scale>
      <p:origin x="0" y="0"/>
    </p:cViewPr>
  </p:notesTextViewPr>
  <p:sorterViewPr>
    <p:cViewPr>
      <p:scale>
        <a:sx n="110" d="100"/>
        <a:sy n="110" d="100"/>
      </p:scale>
      <p:origin x="0" y="-292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DD6D3-398E-47D6-80A2-E6B5364D1F12}" type="datetimeFigureOut">
              <a:rPr lang="en-US" smtClean="0"/>
              <a:pPr/>
              <a:t>12/13/2019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F372E-C2C8-4053-B03B-8B5D4F3CA8F4}" type="slidenum">
              <a:rPr lang="en-US" smtClean="0"/>
              <a:pPr/>
              <a:t>‹#›</a:t>
            </a:fld>
            <a:endParaRPr lang="en-US"/>
          </a:p>
        </p:txBody>
      </p:sp>
    </p:spTree>
    <p:extLst>
      <p:ext uri="{BB962C8B-B14F-4D97-AF65-F5344CB8AC3E}">
        <p14:creationId xmlns="" xmlns:p14="http://schemas.microsoft.com/office/powerpoint/2010/main" val="355324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.“Contemplating” is about “looking.” You turn your gaze toward God </a:t>
            </a:r>
          </a:p>
          <a:p>
            <a:endParaRPr lang="en-US" sz="1200" b="0" i="0" kern="1200" dirty="0">
              <a:solidFill>
                <a:schemeClr val="tx1"/>
              </a:solidFill>
              <a:effectLst/>
              <a:latin typeface="+mn-lt"/>
              <a:ea typeface="+mn-ea"/>
              <a:cs typeface="+mn-cs"/>
            </a:endParaRPr>
          </a:p>
          <a:p>
            <a:r>
              <a:rPr lang="en-US" sz="1200" dirty="0"/>
              <a:t>Contemplative</a:t>
            </a:r>
          </a:p>
          <a:p>
            <a:r>
              <a:rPr lang="en-US" sz="1200" dirty="0"/>
              <a:t>Vivid</a:t>
            </a:r>
          </a:p>
          <a:p>
            <a:r>
              <a:rPr lang="en-US" sz="1200" dirty="0"/>
              <a:t>Passionate</a:t>
            </a:r>
          </a:p>
          <a:p>
            <a:r>
              <a:rPr lang="en-US" sz="1200" dirty="0"/>
              <a:t>Draws close to Jesus</a:t>
            </a:r>
          </a:p>
          <a:p>
            <a:r>
              <a:rPr lang="en-US" sz="1200" dirty="0"/>
              <a:t>Feels His Embrace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keeping our eyes focused on Jesus: looking, listening, becoming mercy, all of us </a:t>
            </a:r>
            <a:r>
              <a:rPr lang="en-US" sz="1200" b="1" i="0" kern="1200" dirty="0">
                <a:solidFill>
                  <a:schemeClr val="tx1"/>
                </a:solidFill>
                <a:effectLst/>
                <a:latin typeface="+mn-lt"/>
                <a:ea typeface="+mn-ea"/>
                <a:cs typeface="+mn-cs"/>
              </a:rPr>
              <a:t>modeling and mirroring the gospel path</a:t>
            </a:r>
          </a:p>
          <a:p>
            <a:endParaRPr lang="en-US" dirty="0"/>
          </a:p>
          <a:p>
            <a:r>
              <a:rPr lang="en-US" dirty="0"/>
              <a:t>a movement of circling Christ at the center</a:t>
            </a:r>
          </a:p>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2</a:t>
            </a:fld>
            <a:endParaRPr lang="en-US"/>
          </a:p>
        </p:txBody>
      </p:sp>
    </p:spTree>
    <p:extLst>
      <p:ext uri="{BB962C8B-B14F-4D97-AF65-F5344CB8AC3E}">
        <p14:creationId xmlns="" xmlns:p14="http://schemas.microsoft.com/office/powerpoint/2010/main" val="3240977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12</a:t>
            </a:fld>
            <a:endParaRPr lang="en-US"/>
          </a:p>
        </p:txBody>
      </p:sp>
    </p:spTree>
    <p:extLst>
      <p:ext uri="{BB962C8B-B14F-4D97-AF65-F5344CB8AC3E}">
        <p14:creationId xmlns="" xmlns:p14="http://schemas.microsoft.com/office/powerpoint/2010/main" val="165305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Sharing and Wrap up 10 minutes Share what you experienced with the person next to you –  Reflective questions for consideration. </a:t>
            </a:r>
          </a:p>
          <a:p>
            <a:endParaRPr lang="en-US" dirty="0"/>
          </a:p>
          <a:p>
            <a:r>
              <a:rPr lang="en-US" dirty="0"/>
              <a:t>Choose a Question(s) to Discuss with Your Partner</a:t>
            </a:r>
          </a:p>
        </p:txBody>
      </p:sp>
      <p:sp>
        <p:nvSpPr>
          <p:cNvPr id="4" name="Slide Number Placeholder 3"/>
          <p:cNvSpPr>
            <a:spLocks noGrp="1"/>
          </p:cNvSpPr>
          <p:nvPr>
            <p:ph type="sldNum" sz="quarter" idx="5"/>
          </p:nvPr>
        </p:nvSpPr>
        <p:spPr/>
        <p:txBody>
          <a:bodyPr/>
          <a:lstStyle/>
          <a:p>
            <a:fld id="{80AF372E-C2C8-4053-B03B-8B5D4F3CA8F4}" type="slidenum">
              <a:rPr lang="en-US" smtClean="0"/>
              <a:pPr/>
              <a:t>13</a:t>
            </a:fld>
            <a:endParaRPr lang="en-US"/>
          </a:p>
        </p:txBody>
      </p:sp>
    </p:spTree>
    <p:extLst>
      <p:ext uri="{BB962C8B-B14F-4D97-AF65-F5344CB8AC3E}">
        <p14:creationId xmlns="" xmlns:p14="http://schemas.microsoft.com/office/powerpoint/2010/main" val="312373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.“Contemplating” is about “looking.” You turn your gaze toward God </a:t>
            </a:r>
          </a:p>
          <a:p>
            <a:endParaRPr lang="en-US" sz="1200" b="0" i="0" kern="1200" dirty="0">
              <a:solidFill>
                <a:schemeClr val="tx1"/>
              </a:solidFill>
              <a:effectLst/>
              <a:latin typeface="+mn-lt"/>
              <a:ea typeface="+mn-ea"/>
              <a:cs typeface="+mn-cs"/>
            </a:endParaRPr>
          </a:p>
          <a:p>
            <a:r>
              <a:rPr lang="en-US" sz="1200" dirty="0"/>
              <a:t>Contemplative</a:t>
            </a:r>
          </a:p>
          <a:p>
            <a:r>
              <a:rPr lang="en-US" sz="1200" dirty="0"/>
              <a:t>Vivid</a:t>
            </a:r>
          </a:p>
          <a:p>
            <a:r>
              <a:rPr lang="en-US" sz="1200" dirty="0"/>
              <a:t>Passionate</a:t>
            </a:r>
          </a:p>
          <a:p>
            <a:r>
              <a:rPr lang="en-US" sz="1200" dirty="0"/>
              <a:t>Draws close to Jesus</a:t>
            </a:r>
          </a:p>
          <a:p>
            <a:r>
              <a:rPr lang="en-US" sz="1200" dirty="0"/>
              <a:t>Feels His Embrace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keeping our eyes focused on Jesus: looking, listening, becoming mercy, all of us </a:t>
            </a:r>
            <a:r>
              <a:rPr lang="en-US" sz="1200" b="1" i="0" kern="1200" dirty="0">
                <a:solidFill>
                  <a:schemeClr val="tx1"/>
                </a:solidFill>
                <a:effectLst/>
                <a:latin typeface="+mn-lt"/>
                <a:ea typeface="+mn-ea"/>
                <a:cs typeface="+mn-cs"/>
              </a:rPr>
              <a:t>modeling and mirroring the gospel path</a:t>
            </a:r>
          </a:p>
          <a:p>
            <a:endParaRPr lang="en-US" dirty="0"/>
          </a:p>
          <a:p>
            <a:r>
              <a:rPr lang="en-US" dirty="0"/>
              <a:t>a movement of circling Christ at the center</a:t>
            </a:r>
          </a:p>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3</a:t>
            </a:fld>
            <a:endParaRPr lang="en-US"/>
          </a:p>
        </p:txBody>
      </p:sp>
    </p:spTree>
    <p:extLst>
      <p:ext uri="{BB962C8B-B14F-4D97-AF65-F5344CB8AC3E}">
        <p14:creationId xmlns="" xmlns:p14="http://schemas.microsoft.com/office/powerpoint/2010/main" val="324097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and Wrap up 10 minutes Share what you experienced with the person next to you –  Reflective questions for consideration. </a:t>
            </a:r>
          </a:p>
          <a:p>
            <a:endParaRPr lang="en-US" dirty="0"/>
          </a:p>
          <a:p>
            <a:r>
              <a:rPr lang="en-US" dirty="0"/>
              <a:t>Choose a Question(s) to Discuss with Your Partner</a:t>
            </a:r>
          </a:p>
          <a:p>
            <a:endParaRPr lang="en-US" dirty="0"/>
          </a:p>
          <a:p>
            <a:pPr>
              <a:spcAft>
                <a:spcPts val="1200"/>
              </a:spcAft>
            </a:pPr>
            <a:r>
              <a:rPr lang="en-US" sz="1200" dirty="0"/>
              <a:t>What touched you during this prayer?</a:t>
            </a:r>
          </a:p>
          <a:p>
            <a:pPr>
              <a:spcAft>
                <a:spcPts val="1200"/>
              </a:spcAft>
            </a:pPr>
            <a:r>
              <a:rPr lang="en-US" sz="1200" dirty="0"/>
              <a:t>What insight or reaction did you experience? How did you respond?</a:t>
            </a:r>
          </a:p>
          <a:p>
            <a:pPr>
              <a:spcAft>
                <a:spcPts val="1200"/>
              </a:spcAft>
            </a:pPr>
            <a:r>
              <a:rPr lang="en-US" sz="1200" dirty="0"/>
              <a:t>Do you think this Way of Prayer will make an impact on you own prayer life? Your evangelical life? If so, how?</a:t>
            </a:r>
          </a:p>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4</a:t>
            </a:fld>
            <a:endParaRPr lang="en-US"/>
          </a:p>
        </p:txBody>
      </p:sp>
    </p:spTree>
    <p:extLst>
      <p:ext uri="{BB962C8B-B14F-4D97-AF65-F5344CB8AC3E}">
        <p14:creationId xmlns="" xmlns:p14="http://schemas.microsoft.com/office/powerpoint/2010/main" val="120232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and Wrap up 10 minutes Share what you experienced with the person next to you –  Reflective questions for consideration. </a:t>
            </a:r>
          </a:p>
          <a:p>
            <a:endParaRPr lang="en-US" dirty="0"/>
          </a:p>
          <a:p>
            <a:r>
              <a:rPr lang="en-US" dirty="0"/>
              <a:t>Choose a Question(s) to Discuss with Your Partner</a:t>
            </a:r>
          </a:p>
          <a:p>
            <a:endParaRPr lang="en-US" dirty="0"/>
          </a:p>
          <a:p>
            <a:pPr>
              <a:spcAft>
                <a:spcPts val="1200"/>
              </a:spcAft>
            </a:pPr>
            <a:r>
              <a:rPr lang="en-US" sz="1200" dirty="0"/>
              <a:t>What touched you during this prayer?</a:t>
            </a:r>
          </a:p>
          <a:p>
            <a:pPr>
              <a:spcAft>
                <a:spcPts val="1200"/>
              </a:spcAft>
            </a:pPr>
            <a:r>
              <a:rPr lang="en-US" sz="1200" dirty="0"/>
              <a:t>What insight or reaction did you experience? How did you respond?</a:t>
            </a:r>
          </a:p>
          <a:p>
            <a:pPr>
              <a:spcAft>
                <a:spcPts val="1200"/>
              </a:spcAft>
            </a:pPr>
            <a:r>
              <a:rPr lang="en-US" sz="1200" dirty="0"/>
              <a:t>Do you think this Way of Prayer will make an impact on you own prayer life? Your evangelical life? If so, how?</a:t>
            </a:r>
          </a:p>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6</a:t>
            </a:fld>
            <a:endParaRPr lang="en-US"/>
          </a:p>
        </p:txBody>
      </p:sp>
    </p:spTree>
    <p:extLst>
      <p:ext uri="{BB962C8B-B14F-4D97-AF65-F5344CB8AC3E}">
        <p14:creationId xmlns="" xmlns:p14="http://schemas.microsoft.com/office/powerpoint/2010/main" val="1228348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Sharing and Wrap up 10 minutes Share what you experienced with the person next to you –  Reflective questions for consideration. </a:t>
            </a:r>
          </a:p>
          <a:p>
            <a:endParaRPr lang="en-US" dirty="0"/>
          </a:p>
          <a:p>
            <a:r>
              <a:rPr lang="en-US" dirty="0"/>
              <a:t>Choose a Question(s) to Discuss with Your Partner</a:t>
            </a:r>
          </a:p>
          <a:p>
            <a:endParaRPr lang="en-US" dirty="0"/>
          </a:p>
          <a:p>
            <a:pPr>
              <a:spcAft>
                <a:spcPts val="1200"/>
              </a:spcAft>
            </a:pPr>
            <a:r>
              <a:rPr lang="en-US" sz="1200" dirty="0"/>
              <a:t>What touched you during this prayer?</a:t>
            </a:r>
          </a:p>
          <a:p>
            <a:pPr>
              <a:spcAft>
                <a:spcPts val="1200"/>
              </a:spcAft>
            </a:pPr>
            <a:r>
              <a:rPr lang="en-US" sz="1200" dirty="0"/>
              <a:t>What insight or reaction did you experience? How did you respond?</a:t>
            </a:r>
          </a:p>
          <a:p>
            <a:pPr>
              <a:spcAft>
                <a:spcPts val="1200"/>
              </a:spcAft>
            </a:pPr>
            <a:r>
              <a:rPr lang="en-US" sz="1200" dirty="0"/>
              <a:t>Do you think this Way of Prayer will make an impact on you own prayer life? Your evangelical life? If so, how?</a:t>
            </a:r>
          </a:p>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7</a:t>
            </a:fld>
            <a:endParaRPr lang="en-US"/>
          </a:p>
        </p:txBody>
      </p:sp>
    </p:spTree>
    <p:extLst>
      <p:ext uri="{BB962C8B-B14F-4D97-AF65-F5344CB8AC3E}">
        <p14:creationId xmlns="" xmlns:p14="http://schemas.microsoft.com/office/powerpoint/2010/main" val="394046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spcBef>
                <a:spcPts val="0"/>
              </a:spcBef>
              <a:buNone/>
            </a:pPr>
            <a:r>
              <a:rPr lang="en-US" sz="9600" dirty="0"/>
              <a:t>Draw me after you,</a:t>
            </a:r>
          </a:p>
          <a:p>
            <a:pPr marL="0" indent="0">
              <a:lnSpc>
                <a:spcPct val="170000"/>
              </a:lnSpc>
              <a:spcBef>
                <a:spcPts val="0"/>
              </a:spcBef>
              <a:buNone/>
            </a:pPr>
            <a:r>
              <a:rPr lang="en-US" sz="9600" dirty="0"/>
              <a:t>Let us run in the fragrance of your perfumes,</a:t>
            </a:r>
          </a:p>
          <a:p>
            <a:pPr marL="0" indent="0">
              <a:lnSpc>
                <a:spcPct val="170000"/>
              </a:lnSpc>
              <a:spcBef>
                <a:spcPts val="0"/>
              </a:spcBef>
              <a:buNone/>
            </a:pPr>
            <a:r>
              <a:rPr lang="en-US" sz="9600" dirty="0"/>
              <a:t>O heavenly Spouse!</a:t>
            </a:r>
          </a:p>
          <a:p>
            <a:pPr marL="0" indent="0">
              <a:lnSpc>
                <a:spcPct val="170000"/>
              </a:lnSpc>
              <a:spcBef>
                <a:spcPts val="0"/>
              </a:spcBef>
              <a:buNone/>
            </a:pPr>
            <a:r>
              <a:rPr lang="en-US" sz="9600" dirty="0"/>
              <a:t>I will run and not tire,</a:t>
            </a:r>
          </a:p>
          <a:p>
            <a:pPr marL="0" indent="0">
              <a:lnSpc>
                <a:spcPct val="170000"/>
              </a:lnSpc>
              <a:spcBef>
                <a:spcPts val="0"/>
              </a:spcBef>
              <a:buNone/>
            </a:pPr>
            <a:r>
              <a:rPr lang="en-US" sz="9600" dirty="0"/>
              <a:t>Until You bring me into the wine-cellar,</a:t>
            </a:r>
          </a:p>
          <a:p>
            <a:pPr marL="0" indent="0">
              <a:lnSpc>
                <a:spcPct val="170000"/>
              </a:lnSpc>
              <a:spcBef>
                <a:spcPts val="0"/>
              </a:spcBef>
              <a:buNone/>
            </a:pPr>
            <a:r>
              <a:rPr lang="en-US" sz="9600" dirty="0"/>
              <a:t>until Your left hand is under my head</a:t>
            </a:r>
          </a:p>
          <a:p>
            <a:pPr marL="0" indent="0">
              <a:lnSpc>
                <a:spcPct val="170000"/>
              </a:lnSpc>
              <a:spcBef>
                <a:spcPts val="0"/>
              </a:spcBef>
              <a:buNone/>
            </a:pPr>
            <a:r>
              <a:rPr lang="en-US" sz="9600" dirty="0"/>
              <a:t>And your right hand will embrace me happily,</a:t>
            </a:r>
          </a:p>
          <a:p>
            <a:pPr marL="0" indent="0">
              <a:lnSpc>
                <a:spcPct val="170000"/>
              </a:lnSpc>
              <a:spcBef>
                <a:spcPts val="0"/>
              </a:spcBef>
              <a:buNone/>
            </a:pPr>
            <a:r>
              <a:rPr lang="en-US" sz="9600" dirty="0"/>
              <a:t>You will kiss me with the happiest kiss of your mouth.” </a:t>
            </a:r>
          </a:p>
          <a:p>
            <a:pPr marL="0" indent="0">
              <a:lnSpc>
                <a:spcPct val="170000"/>
              </a:lnSpc>
              <a:spcBef>
                <a:spcPts val="0"/>
              </a:spcBef>
              <a:buNone/>
            </a:pPr>
            <a:r>
              <a:rPr lang="en-US" sz="9600" dirty="0"/>
              <a:t>(4LAg 27-32)</a:t>
            </a:r>
          </a:p>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8</a:t>
            </a:fld>
            <a:endParaRPr lang="en-US"/>
          </a:p>
        </p:txBody>
      </p:sp>
    </p:spTree>
    <p:extLst>
      <p:ext uri="{BB962C8B-B14F-4D97-AF65-F5344CB8AC3E}">
        <p14:creationId xmlns="" xmlns:p14="http://schemas.microsoft.com/office/powerpoint/2010/main" val="246399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9</a:t>
            </a:fld>
            <a:endParaRPr lang="en-US"/>
          </a:p>
        </p:txBody>
      </p:sp>
    </p:spTree>
    <p:extLst>
      <p:ext uri="{BB962C8B-B14F-4D97-AF65-F5344CB8AC3E}">
        <p14:creationId xmlns="" xmlns:p14="http://schemas.microsoft.com/office/powerpoint/2010/main" val="4136440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10</a:t>
            </a:fld>
            <a:endParaRPr lang="en-US"/>
          </a:p>
        </p:txBody>
      </p:sp>
    </p:spTree>
    <p:extLst>
      <p:ext uri="{BB962C8B-B14F-4D97-AF65-F5344CB8AC3E}">
        <p14:creationId xmlns="" xmlns:p14="http://schemas.microsoft.com/office/powerpoint/2010/main" val="417543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AF372E-C2C8-4053-B03B-8B5D4F3CA8F4}" type="slidenum">
              <a:rPr lang="en-US" smtClean="0"/>
              <a:pPr/>
              <a:t>11</a:t>
            </a:fld>
            <a:endParaRPr lang="en-US"/>
          </a:p>
        </p:txBody>
      </p:sp>
    </p:spTree>
    <p:extLst>
      <p:ext uri="{BB962C8B-B14F-4D97-AF65-F5344CB8AC3E}">
        <p14:creationId xmlns="" xmlns:p14="http://schemas.microsoft.com/office/powerpoint/2010/main" val="209947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825686-51D3-4BC7-BA8D-7472C93BD6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860F6FE9-772B-452F-9672-FE60C53746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AC4356F-04D9-474F-BF74-1D7B48D36A83}"/>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5" name="Footer Placeholder 4">
            <a:extLst>
              <a:ext uri="{FF2B5EF4-FFF2-40B4-BE49-F238E27FC236}">
                <a16:creationId xmlns="" xmlns:a16="http://schemas.microsoft.com/office/drawing/2014/main" id="{D8E303BB-1928-4003-8AC1-357C64463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079E702-0517-4632-8A9A-10FA07AA1B23}"/>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263811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ACCB1D-67E6-446A-9B93-9270EBD65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4C33D5B-6650-4877-84BC-2D428520D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AF23017-1920-4E41-93FA-276A64273193}"/>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5" name="Footer Placeholder 4">
            <a:extLst>
              <a:ext uri="{FF2B5EF4-FFF2-40B4-BE49-F238E27FC236}">
                <a16:creationId xmlns="" xmlns:a16="http://schemas.microsoft.com/office/drawing/2014/main" id="{FBA445DD-92FC-459F-BDE7-795302B2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4BC85C4-56DA-4DAA-ACA7-0E0328807603}"/>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264347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CC66C00-DCE7-4CE5-BC26-2CB33431F3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8E5839C-B57A-4738-A2B7-F4EB13773D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DF08E9A-580D-455D-BAFC-A98083A23844}"/>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5" name="Footer Placeholder 4">
            <a:extLst>
              <a:ext uri="{FF2B5EF4-FFF2-40B4-BE49-F238E27FC236}">
                <a16:creationId xmlns="" xmlns:a16="http://schemas.microsoft.com/office/drawing/2014/main" id="{000A7CC8-308C-41B6-A7FB-76E9EBA2D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FEA2EAA-00D3-4CC6-92E6-38F961D89D90}"/>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303134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2FA0D3-0475-474A-A246-5AF476D59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9528AC0-759A-490A-8183-2C2E557F59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01857A-5844-4122-8541-FE8CBA46FD25}"/>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5" name="Footer Placeholder 4">
            <a:extLst>
              <a:ext uri="{FF2B5EF4-FFF2-40B4-BE49-F238E27FC236}">
                <a16:creationId xmlns="" xmlns:a16="http://schemas.microsoft.com/office/drawing/2014/main" id="{CFE50B45-1CEA-4AFB-BB41-A9291536D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CABEF5-A250-43B5-AC96-C5089628DC78}"/>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166206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CE56AD-EF61-440F-BD47-53CA9E9267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C37715D-AD8C-4CB9-AB7E-4A439EAAC5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2986BFF-ACB3-4E3F-99A8-F4EEF4A97868}"/>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5" name="Footer Placeholder 4">
            <a:extLst>
              <a:ext uri="{FF2B5EF4-FFF2-40B4-BE49-F238E27FC236}">
                <a16:creationId xmlns="" xmlns:a16="http://schemas.microsoft.com/office/drawing/2014/main" id="{4F0117C5-C64D-499B-B7B7-2394D2FED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89F52A4-C321-4333-AD1B-381524BE6091}"/>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248398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185B35-F13B-4DE5-A514-ABB632C86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AAE4761-B964-4B1F-A914-22617FB9DE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439F25C-1A82-4A2D-A051-8EA5647E88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A27B1CA-BC5B-49CE-B094-D07D8C84BF06}"/>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6" name="Footer Placeholder 5">
            <a:extLst>
              <a:ext uri="{FF2B5EF4-FFF2-40B4-BE49-F238E27FC236}">
                <a16:creationId xmlns="" xmlns:a16="http://schemas.microsoft.com/office/drawing/2014/main" id="{B3CCD1AE-5083-49AF-B5BA-5DA9B417A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4A3BC1D-4172-41D4-9A76-4672A7885A88}"/>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56911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5A3DC6-9A33-4BCE-AA08-97092EAC26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1646C8F-0D2E-46AC-A6C4-1E5E37EF5F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90E761E-B9FC-4A70-919A-31CD7A144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2887066-B990-4D12-AFD4-7B5084063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55C3AB4-5952-4F7F-8FEA-DF7B3E825A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9D3AC90-0D00-426B-BC45-494C243243A6}"/>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8" name="Footer Placeholder 7">
            <a:extLst>
              <a:ext uri="{FF2B5EF4-FFF2-40B4-BE49-F238E27FC236}">
                <a16:creationId xmlns="" xmlns:a16="http://schemas.microsoft.com/office/drawing/2014/main" id="{70C8FC9E-CB16-4ADE-9DAC-EC2ADF9455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3BF3EE8-5704-4C12-AB42-D04EF3A5BE25}"/>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205045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DE1AE1-C130-419D-B6D0-CF4B855C98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9F10A93-FAD2-434A-B7BA-75966DACE43D}"/>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4" name="Footer Placeholder 3">
            <a:extLst>
              <a:ext uri="{FF2B5EF4-FFF2-40B4-BE49-F238E27FC236}">
                <a16:creationId xmlns="" xmlns:a16="http://schemas.microsoft.com/office/drawing/2014/main" id="{9FED71F2-69E1-414C-B007-06A766488F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89EE3EF-3502-4ED8-962C-1299EC2C1B9F}"/>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137374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7EC8460-2F05-4F62-9D53-7880D5BE98BB}"/>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3" name="Footer Placeholder 2">
            <a:extLst>
              <a:ext uri="{FF2B5EF4-FFF2-40B4-BE49-F238E27FC236}">
                <a16:creationId xmlns="" xmlns:a16="http://schemas.microsoft.com/office/drawing/2014/main" id="{E6FD7701-937F-436F-936E-C16955EBA5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F9FCEAD-3997-4BCC-9E6E-763DF47E313E}"/>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239521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C3A675-24A4-4A2F-A92C-4BED1A25AA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BD8C25D-703F-48B8-A501-79A25A9C0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C5ADBED-F54A-445A-A09C-9C14A8FAE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CBB3A5F-3884-4BC6-9234-A401E9F481B4}"/>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6" name="Footer Placeholder 5">
            <a:extLst>
              <a:ext uri="{FF2B5EF4-FFF2-40B4-BE49-F238E27FC236}">
                <a16:creationId xmlns="" xmlns:a16="http://schemas.microsoft.com/office/drawing/2014/main" id="{30854321-085A-4E70-BDCC-11B6EF8574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ED0D310-225A-4543-99C3-CD04D6BF76AC}"/>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402185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77F5F-6578-4714-9205-9A6648B0A2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DA13A0E-1EB8-455A-8997-95915FFD1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4D5BE35B-6395-4ED6-8F88-55D33E8E8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6B1AEDA-DBFF-479B-94BA-A90CB86E2AE5}"/>
              </a:ext>
            </a:extLst>
          </p:cNvPr>
          <p:cNvSpPr>
            <a:spLocks noGrp="1"/>
          </p:cNvSpPr>
          <p:nvPr>
            <p:ph type="dt" sz="half" idx="10"/>
          </p:nvPr>
        </p:nvSpPr>
        <p:spPr/>
        <p:txBody>
          <a:bodyPr/>
          <a:lstStyle/>
          <a:p>
            <a:fld id="{D8B404EE-5A58-43DC-BC32-A4A6E51B027F}" type="datetimeFigureOut">
              <a:rPr lang="en-US" smtClean="0"/>
              <a:pPr/>
              <a:t>12/13/2019</a:t>
            </a:fld>
            <a:endParaRPr lang="en-US"/>
          </a:p>
        </p:txBody>
      </p:sp>
      <p:sp>
        <p:nvSpPr>
          <p:cNvPr id="6" name="Footer Placeholder 5">
            <a:extLst>
              <a:ext uri="{FF2B5EF4-FFF2-40B4-BE49-F238E27FC236}">
                <a16:creationId xmlns="" xmlns:a16="http://schemas.microsoft.com/office/drawing/2014/main" id="{3CBA04F8-7DB9-4087-A452-207D35AB4B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F32C4AC-7F29-4001-BE26-22FE35276EC7}"/>
              </a:ext>
            </a:extLst>
          </p:cNvPr>
          <p:cNvSpPr>
            <a:spLocks noGrp="1"/>
          </p:cNvSpPr>
          <p:nvPr>
            <p:ph type="sldNum" sz="quarter" idx="12"/>
          </p:nvPr>
        </p:nvSpPr>
        <p:spPr/>
        <p:txBody>
          <a:body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82009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70E7E47-B06F-458E-9F18-939393BC3C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B4524AB-A7E0-4DA0-ADAE-87A571224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8CC6640-FB7B-4C54-A5CD-FEB0FA367C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404EE-5A58-43DC-BC32-A4A6E51B027F}" type="datetimeFigureOut">
              <a:rPr lang="en-US" smtClean="0"/>
              <a:pPr/>
              <a:t>12/13/2019</a:t>
            </a:fld>
            <a:endParaRPr lang="en-US"/>
          </a:p>
        </p:txBody>
      </p:sp>
      <p:sp>
        <p:nvSpPr>
          <p:cNvPr id="5" name="Footer Placeholder 4">
            <a:extLst>
              <a:ext uri="{FF2B5EF4-FFF2-40B4-BE49-F238E27FC236}">
                <a16:creationId xmlns="" xmlns:a16="http://schemas.microsoft.com/office/drawing/2014/main" id="{461B1FD6-22F1-43D3-85BC-7B4FFD7235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BF8CA1-0E3F-4053-A8AC-695E60C3A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2637B-1E6E-4903-B823-A8D96C48BB28}" type="slidenum">
              <a:rPr lang="en-US" smtClean="0"/>
              <a:pPr/>
              <a:t>‹#›</a:t>
            </a:fld>
            <a:endParaRPr lang="en-US"/>
          </a:p>
        </p:txBody>
      </p:sp>
    </p:spTree>
    <p:extLst>
      <p:ext uri="{BB962C8B-B14F-4D97-AF65-F5344CB8AC3E}">
        <p14:creationId xmlns="" xmlns:p14="http://schemas.microsoft.com/office/powerpoint/2010/main" val="203171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ublicdomainpictures.net/view-image.php?image=54434&am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publicdomainpictures.net/view-image.php?image=54434&am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9951BD9-0868-4CDB-ACD6-9C4209B5E4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872455E7-31CD-43ED-9FAC-D97A0433F069}"/>
              </a:ext>
            </a:extLst>
          </p:cNvPr>
          <p:cNvSpPr>
            <a:spLocks noGrp="1"/>
          </p:cNvSpPr>
          <p:nvPr>
            <p:ph type="ctrTitle"/>
          </p:nvPr>
        </p:nvSpPr>
        <p:spPr>
          <a:xfrm>
            <a:off x="5917409" y="0"/>
            <a:ext cx="6274591" cy="2795757"/>
          </a:xfrm>
        </p:spPr>
        <p:txBody>
          <a:bodyPr>
            <a:normAutofit/>
          </a:bodyPr>
          <a:lstStyle/>
          <a:p>
            <a:r>
              <a:rPr lang="en-US" dirty="0">
                <a:solidFill>
                  <a:schemeClr val="bg1"/>
                </a:solidFill>
              </a:rPr>
              <a:t>Praying with St. Clare of Assisi*</a:t>
            </a:r>
          </a:p>
        </p:txBody>
      </p:sp>
      <p:sp>
        <p:nvSpPr>
          <p:cNvPr id="3" name="Subtitle 2">
            <a:extLst>
              <a:ext uri="{FF2B5EF4-FFF2-40B4-BE49-F238E27FC236}">
                <a16:creationId xmlns="" xmlns:a16="http://schemas.microsoft.com/office/drawing/2014/main" id="{9CF539E5-BDBC-4FAA-90F1-81D90D35F638}"/>
              </a:ext>
            </a:extLst>
          </p:cNvPr>
          <p:cNvSpPr>
            <a:spLocks noGrp="1"/>
          </p:cNvSpPr>
          <p:nvPr>
            <p:ph type="subTitle" idx="1"/>
          </p:nvPr>
        </p:nvSpPr>
        <p:spPr>
          <a:xfrm>
            <a:off x="5724258" y="3384576"/>
            <a:ext cx="6274592" cy="3290544"/>
          </a:xfrm>
        </p:spPr>
        <p:txBody>
          <a:bodyPr>
            <a:normAutofit/>
          </a:bodyPr>
          <a:lstStyle/>
          <a:p>
            <a:r>
              <a:rPr lang="en-US" dirty="0" smtClean="0">
                <a:solidFill>
                  <a:schemeClr val="bg1"/>
                </a:solidFill>
              </a:rPr>
              <a:t>2019 National Chapter of the</a:t>
            </a:r>
          </a:p>
          <a:p>
            <a:r>
              <a:rPr lang="en-US" dirty="0" smtClean="0">
                <a:solidFill>
                  <a:schemeClr val="bg1"/>
                </a:solidFill>
              </a:rPr>
              <a:t>Secular Franciscan Order, USA </a:t>
            </a:r>
          </a:p>
          <a:p>
            <a:r>
              <a:rPr lang="en-US" dirty="0" smtClean="0">
                <a:solidFill>
                  <a:schemeClr val="bg1"/>
                </a:solidFill>
              </a:rPr>
              <a:t> </a:t>
            </a:r>
            <a:r>
              <a:rPr lang="en-US" sz="2000" dirty="0" smtClean="0">
                <a:solidFill>
                  <a:schemeClr val="bg1"/>
                </a:solidFill>
              </a:rPr>
              <a:t>Corpus Christi Texas</a:t>
            </a:r>
          </a:p>
          <a:p>
            <a:r>
              <a:rPr lang="en-US" sz="2000" dirty="0" smtClean="0">
                <a:solidFill>
                  <a:schemeClr val="bg1"/>
                </a:solidFill>
              </a:rPr>
              <a:t>September 7, 2019</a:t>
            </a:r>
          </a:p>
          <a:p>
            <a:endParaRPr lang="en-US" dirty="0" smtClean="0">
              <a:solidFill>
                <a:schemeClr val="bg1"/>
              </a:solidFill>
            </a:endParaRPr>
          </a:p>
          <a:p>
            <a:r>
              <a:rPr lang="en-US" sz="2000" dirty="0" smtClean="0">
                <a:solidFill>
                  <a:schemeClr val="bg1"/>
                </a:solidFill>
              </a:rPr>
              <a:t>Presenters: Francine </a:t>
            </a:r>
            <a:r>
              <a:rPr lang="en-US" sz="2000" dirty="0" err="1" smtClean="0">
                <a:solidFill>
                  <a:schemeClr val="bg1"/>
                </a:solidFill>
              </a:rPr>
              <a:t>Gikow</a:t>
            </a:r>
            <a:r>
              <a:rPr lang="en-US" sz="2000" dirty="0" smtClean="0">
                <a:solidFill>
                  <a:schemeClr val="bg1"/>
                </a:solidFill>
              </a:rPr>
              <a:t>, OFS and </a:t>
            </a:r>
            <a:r>
              <a:rPr lang="en-US" sz="2000" dirty="0" err="1" smtClean="0">
                <a:solidFill>
                  <a:schemeClr val="bg1"/>
                </a:solidFill>
              </a:rPr>
              <a:t>Layna</a:t>
            </a:r>
            <a:r>
              <a:rPr lang="en-US" sz="2000" dirty="0" smtClean="0">
                <a:solidFill>
                  <a:schemeClr val="bg1"/>
                </a:solidFill>
              </a:rPr>
              <a:t> Maher, OFS</a:t>
            </a:r>
          </a:p>
          <a:p>
            <a:r>
              <a:rPr lang="en-US" sz="2000" dirty="0" smtClean="0">
                <a:solidFill>
                  <a:schemeClr val="bg1"/>
                </a:solidFill>
              </a:rPr>
              <a:t>National Formation Commission</a:t>
            </a:r>
            <a:endParaRPr lang="en-US" sz="2000" dirty="0" smtClean="0">
              <a:solidFill>
                <a:schemeClr val="bg1"/>
              </a:solidFill>
            </a:endParaRPr>
          </a:p>
          <a:p>
            <a:pPr algn="l"/>
            <a:endParaRPr lang="en-US" dirty="0">
              <a:solidFill>
                <a:schemeClr val="bg1"/>
              </a:solidFill>
            </a:endParaRPr>
          </a:p>
        </p:txBody>
      </p:sp>
      <p:pic>
        <p:nvPicPr>
          <p:cNvPr id="7" name="Picture 6">
            <a:extLst>
              <a:ext uri="{FF2B5EF4-FFF2-40B4-BE49-F238E27FC236}">
                <a16:creationId xmlns="" xmlns:a16="http://schemas.microsoft.com/office/drawing/2014/main" id="{933BF943-112E-4980-B3C4-2108F3B55B7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441" y="0"/>
            <a:ext cx="5357218" cy="6858000"/>
          </a:xfrm>
          <a:prstGeom prst="rect">
            <a:avLst/>
          </a:prstGeom>
        </p:spPr>
      </p:pic>
    </p:spTree>
    <p:extLst>
      <p:ext uri="{BB962C8B-B14F-4D97-AF65-F5344CB8AC3E}">
        <p14:creationId xmlns="" xmlns:p14="http://schemas.microsoft.com/office/powerpoint/2010/main" val="412805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805B24-5634-4F64-BDC7-07F984EDC428}"/>
              </a:ext>
            </a:extLst>
          </p:cNvPr>
          <p:cNvSpPr>
            <a:spLocks noGrp="1"/>
          </p:cNvSpPr>
          <p:nvPr>
            <p:ph type="title"/>
          </p:nvPr>
        </p:nvSpPr>
        <p:spPr>
          <a:xfrm>
            <a:off x="838200" y="365125"/>
            <a:ext cx="10515600" cy="1325563"/>
          </a:xfrm>
        </p:spPr>
        <p:txBody>
          <a:bodyPr/>
          <a:lstStyle/>
          <a:p>
            <a:r>
              <a:rPr lang="en-US" b="1" dirty="0">
                <a:solidFill>
                  <a:schemeClr val="tx1">
                    <a:lumMod val="75000"/>
                    <a:lumOff val="25000"/>
                  </a:schemeClr>
                </a:solidFill>
              </a:rPr>
              <a:t>Sharing Your Experience </a:t>
            </a:r>
            <a:br>
              <a:rPr lang="en-US" b="1" dirty="0">
                <a:solidFill>
                  <a:schemeClr val="tx1">
                    <a:lumMod val="75000"/>
                    <a:lumOff val="25000"/>
                  </a:schemeClr>
                </a:solidFill>
              </a:rPr>
            </a:br>
            <a:r>
              <a:rPr lang="en-US" b="1" dirty="0">
                <a:solidFill>
                  <a:schemeClr val="tx1">
                    <a:lumMod val="75000"/>
                    <a:lumOff val="25000"/>
                  </a:schemeClr>
                </a:solidFill>
              </a:rPr>
              <a:t>(New Questions on HANDOUT)</a:t>
            </a:r>
            <a:endParaRPr lang="en-US" dirty="0">
              <a:solidFill>
                <a:schemeClr val="tx1">
                  <a:lumMod val="75000"/>
                  <a:lumOff val="25000"/>
                </a:schemeClr>
              </a:solidFill>
            </a:endParaRPr>
          </a:p>
        </p:txBody>
      </p:sp>
      <p:sp>
        <p:nvSpPr>
          <p:cNvPr id="3" name="Content Placeholder 2">
            <a:extLst>
              <a:ext uri="{FF2B5EF4-FFF2-40B4-BE49-F238E27FC236}">
                <a16:creationId xmlns="" xmlns:a16="http://schemas.microsoft.com/office/drawing/2014/main" id="{3B7ACF0B-1CD3-4666-AB8C-B58B46D9C529}"/>
              </a:ext>
            </a:extLst>
          </p:cNvPr>
          <p:cNvSpPr>
            <a:spLocks noGrp="1"/>
          </p:cNvSpPr>
          <p:nvPr>
            <p:ph idx="1"/>
          </p:nvPr>
        </p:nvSpPr>
        <p:spPr>
          <a:xfrm>
            <a:off x="1126671" y="1520825"/>
            <a:ext cx="9938657" cy="4667250"/>
          </a:xfrm>
        </p:spPr>
        <p:txBody>
          <a:bodyPr>
            <a:normAutofit fontScale="92500" lnSpcReduction="20000"/>
          </a:bodyPr>
          <a:lstStyle/>
          <a:p>
            <a:pPr>
              <a:spcAft>
                <a:spcPts val="1200"/>
              </a:spcAft>
            </a:pPr>
            <a:r>
              <a:rPr lang="en-US" dirty="0"/>
              <a:t>What touched you during this prayer?</a:t>
            </a:r>
          </a:p>
          <a:p>
            <a:pPr>
              <a:spcAft>
                <a:spcPts val="1200"/>
              </a:spcAft>
            </a:pPr>
            <a:r>
              <a:rPr lang="en-US" dirty="0"/>
              <a:t>What insight or reaction did you experience? How did you respond?</a:t>
            </a:r>
          </a:p>
          <a:p>
            <a:pPr>
              <a:spcAft>
                <a:spcPts val="1200"/>
              </a:spcAft>
            </a:pPr>
            <a:r>
              <a:rPr lang="en-US" dirty="0"/>
              <a:t>Do you think this Way of Prayer will make an impact on you own prayer life? Your evangelical life? If so, how?</a:t>
            </a:r>
          </a:p>
          <a:p>
            <a:pPr>
              <a:spcAft>
                <a:spcPts val="1200"/>
              </a:spcAft>
            </a:pPr>
            <a:r>
              <a:rPr lang="en-US" dirty="0"/>
              <a:t>Did this prayer experience help you to understand Clare’s Way of Prayer better? If so, in what ways?</a:t>
            </a:r>
          </a:p>
          <a:p>
            <a:pPr>
              <a:spcAft>
                <a:spcPts val="1200"/>
              </a:spcAft>
            </a:pPr>
            <a:endParaRPr lang="en-US" dirty="0"/>
          </a:p>
          <a:p>
            <a:pPr marL="0" marR="0" indent="0">
              <a:lnSpc>
                <a:spcPct val="115000"/>
              </a:lnSpc>
              <a:spcBef>
                <a:spcPts val="0"/>
              </a:spcBef>
              <a:spcAft>
                <a:spcPts val="0"/>
              </a:spcAft>
              <a:buNone/>
            </a:pPr>
            <a:r>
              <a:rPr lang="en-US" dirty="0">
                <a:solidFill>
                  <a:schemeClr val="tx2">
                    <a:lumMod val="75000"/>
                  </a:schemeClr>
                </a:solidFill>
              </a:rPr>
              <a:t>* Materials and quotes from Armstrong, Regis, OFM, </a:t>
            </a:r>
            <a:r>
              <a:rPr lang="en-US" i="1" dirty="0">
                <a:solidFill>
                  <a:schemeClr val="tx2">
                    <a:lumMod val="75000"/>
                  </a:schemeClr>
                </a:solidFill>
              </a:rPr>
              <a:t>in Early Documents: Clare of Assisi: The Lady. </a:t>
            </a:r>
            <a:r>
              <a:rPr lang="en-US" dirty="0">
                <a:solidFill>
                  <a:schemeClr val="tx2">
                    <a:lumMod val="75000"/>
                  </a:schemeClr>
                </a:solidFill>
              </a:rPr>
              <a:t>New City Press, New York, N.Y. 2006</a:t>
            </a:r>
            <a:r>
              <a:rPr lang="en-US" dirty="0" smtClean="0">
                <a:solidFill>
                  <a:schemeClr val="tx2">
                    <a:lumMod val="75000"/>
                  </a:schemeClr>
                </a:solidFill>
              </a:rPr>
              <a:t>. Used </a:t>
            </a:r>
            <a:r>
              <a:rPr lang="en-US" smtClean="0">
                <a:solidFill>
                  <a:schemeClr val="tx2">
                    <a:lumMod val="75000"/>
                  </a:schemeClr>
                </a:solidFill>
              </a:rPr>
              <a:t>with permission.</a:t>
            </a:r>
            <a:endParaRPr lang="en-US" i="1" dirty="0"/>
          </a:p>
        </p:txBody>
      </p:sp>
    </p:spTree>
    <p:extLst>
      <p:ext uri="{BB962C8B-B14F-4D97-AF65-F5344CB8AC3E}">
        <p14:creationId xmlns="" xmlns:p14="http://schemas.microsoft.com/office/powerpoint/2010/main" val="193503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FF549D5-5259-4237-B3E8-0916EC9F41F5}"/>
              </a:ext>
            </a:extLst>
          </p:cNvPr>
          <p:cNvSpPr>
            <a:spLocks noGrp="1"/>
          </p:cNvSpPr>
          <p:nvPr>
            <p:ph idx="1"/>
          </p:nvPr>
        </p:nvSpPr>
        <p:spPr>
          <a:xfrm>
            <a:off x="838200" y="492369"/>
            <a:ext cx="10515600" cy="5684594"/>
          </a:xfrm>
        </p:spPr>
        <p:txBody>
          <a:bodyPr>
            <a:normAutofit fontScale="77500" lnSpcReduction="20000"/>
          </a:bodyPr>
          <a:lstStyle/>
          <a:p>
            <a:r>
              <a:rPr lang="en-US" dirty="0"/>
              <a:t>1) Introduction 10-15 minutes, How did Clare pray? What were the hallmarks of her prayer? Is it possible for us to pray this way? If we were going to pray the way Clare prayed, what would we do?</a:t>
            </a:r>
          </a:p>
          <a:p>
            <a:endParaRPr lang="en-US" dirty="0"/>
          </a:p>
          <a:p>
            <a:r>
              <a:rPr lang="en-US" dirty="0"/>
              <a:t>2) Prayer Experience 25 minutes. Opportunity to experience the way Clare prayed.</a:t>
            </a:r>
          </a:p>
          <a:p>
            <a:r>
              <a:rPr lang="en-US" dirty="0"/>
              <a:t>will include steps—here is the way Clare prayed – this would be the model of what they should do</a:t>
            </a:r>
          </a:p>
          <a:p>
            <a:endParaRPr lang="en-US" dirty="0"/>
          </a:p>
          <a:p>
            <a:r>
              <a:rPr lang="en-US" dirty="0"/>
              <a:t>3) Sharing and Wrap up 10 minutes Share what you experienced with the person next to you –  Reflective questions for consideration. (Mock up for slide below)</a:t>
            </a:r>
          </a:p>
          <a:p>
            <a:endParaRPr lang="en-US" dirty="0"/>
          </a:p>
          <a:p>
            <a:pPr marL="0" indent="0">
              <a:buNone/>
            </a:pPr>
            <a:r>
              <a:rPr lang="en-US" dirty="0"/>
              <a:t>Choose a Question(s) to Discuss with Your Partner</a:t>
            </a:r>
          </a:p>
          <a:p>
            <a:pPr>
              <a:spcBef>
                <a:spcPts val="0"/>
              </a:spcBef>
              <a:spcAft>
                <a:spcPts val="600"/>
              </a:spcAft>
            </a:pPr>
            <a:r>
              <a:rPr lang="en-US" dirty="0"/>
              <a:t>What touched you during this prayer?</a:t>
            </a:r>
          </a:p>
          <a:p>
            <a:pPr>
              <a:spcBef>
                <a:spcPts val="0"/>
              </a:spcBef>
              <a:spcAft>
                <a:spcPts val="600"/>
              </a:spcAft>
            </a:pPr>
            <a:r>
              <a:rPr lang="en-US" dirty="0"/>
              <a:t>What insight or reaction did you experience? How did you respond?</a:t>
            </a:r>
          </a:p>
          <a:p>
            <a:pPr>
              <a:spcBef>
                <a:spcPts val="0"/>
              </a:spcBef>
              <a:spcAft>
                <a:spcPts val="600"/>
              </a:spcAft>
            </a:pPr>
            <a:r>
              <a:rPr lang="en-US" dirty="0"/>
              <a:t>Do you think this Way of Prayer will make an impact on you own prayer life? Your evangelical life? If so, how?</a:t>
            </a:r>
          </a:p>
          <a:p>
            <a:pPr>
              <a:spcBef>
                <a:spcPts val="0"/>
              </a:spcBef>
              <a:spcAft>
                <a:spcPts val="600"/>
              </a:spcAft>
            </a:pPr>
            <a:r>
              <a:rPr lang="en-US" dirty="0"/>
              <a:t>Did this prayer experience help you to understand Clare’s Way of Prayer better? If so, in what ways?</a:t>
            </a:r>
          </a:p>
        </p:txBody>
      </p:sp>
    </p:spTree>
    <p:extLst>
      <p:ext uri="{BB962C8B-B14F-4D97-AF65-F5344CB8AC3E}">
        <p14:creationId xmlns="" xmlns:p14="http://schemas.microsoft.com/office/powerpoint/2010/main" val="3012584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F371E2-EF95-425D-B8B4-AFDE8FE7A365}"/>
              </a:ext>
            </a:extLst>
          </p:cNvPr>
          <p:cNvSpPr>
            <a:spLocks noGrp="1"/>
          </p:cNvSpPr>
          <p:nvPr>
            <p:ph type="title"/>
          </p:nvPr>
        </p:nvSpPr>
        <p:spPr>
          <a:xfrm>
            <a:off x="304800" y="365125"/>
            <a:ext cx="11677650" cy="1325563"/>
          </a:xfrm>
        </p:spPr>
        <p:txBody>
          <a:bodyPr/>
          <a:lstStyle/>
          <a:p>
            <a:r>
              <a:rPr lang="en-US" b="1" dirty="0">
                <a:solidFill>
                  <a:schemeClr val="bg1"/>
                </a:solidFill>
              </a:rPr>
              <a:t>She Turns to See Jesus as Her Beloved Bridegroom</a:t>
            </a:r>
          </a:p>
        </p:txBody>
      </p:sp>
      <p:sp>
        <p:nvSpPr>
          <p:cNvPr id="3" name="Content Placeholder 2">
            <a:extLst>
              <a:ext uri="{FF2B5EF4-FFF2-40B4-BE49-F238E27FC236}">
                <a16:creationId xmlns="" xmlns:a16="http://schemas.microsoft.com/office/drawing/2014/main" id="{D876B7B1-E535-4D52-B59F-D29B4A5BBC35}"/>
              </a:ext>
            </a:extLst>
          </p:cNvPr>
          <p:cNvSpPr>
            <a:spLocks noGrp="1"/>
          </p:cNvSpPr>
          <p:nvPr>
            <p:ph idx="1"/>
          </p:nvPr>
        </p:nvSpPr>
        <p:spPr>
          <a:xfrm>
            <a:off x="838200" y="1825625"/>
            <a:ext cx="10896600" cy="4860926"/>
          </a:xfrm>
        </p:spPr>
        <p:txBody>
          <a:bodyPr>
            <a:normAutofit/>
          </a:bodyPr>
          <a:lstStyle/>
          <a:p>
            <a:pPr marL="0" lvl="0" indent="0">
              <a:lnSpc>
                <a:spcPts val="3600"/>
              </a:lnSpc>
              <a:spcBef>
                <a:spcPts val="0"/>
              </a:spcBef>
              <a:buNone/>
            </a:pPr>
            <a:r>
              <a:rPr lang="en-US" dirty="0">
                <a:solidFill>
                  <a:schemeClr val="bg1"/>
                </a:solidFill>
                <a:latin typeface="Lato"/>
              </a:rPr>
              <a:t>“As you further contemplate His ineffable delights, riches and perpetual honors, and, sighing, may you cry out from the great desire and love of your heart: </a:t>
            </a:r>
          </a:p>
          <a:p>
            <a:pPr marL="0" lvl="0" indent="0">
              <a:lnSpc>
                <a:spcPts val="3600"/>
              </a:lnSpc>
              <a:spcBef>
                <a:spcPts val="0"/>
              </a:spcBef>
              <a:buNone/>
            </a:pPr>
            <a:endParaRPr lang="en-US" dirty="0">
              <a:solidFill>
                <a:schemeClr val="bg1"/>
              </a:solidFill>
              <a:latin typeface="Lato"/>
            </a:endParaRPr>
          </a:p>
          <a:p>
            <a:pPr marL="0" lvl="0" indent="0">
              <a:lnSpc>
                <a:spcPts val="3600"/>
              </a:lnSpc>
              <a:spcBef>
                <a:spcPts val="0"/>
              </a:spcBef>
              <a:buNone/>
            </a:pPr>
            <a:r>
              <a:rPr lang="en-US" dirty="0">
                <a:solidFill>
                  <a:schemeClr val="bg1"/>
                </a:solidFill>
                <a:latin typeface="Lato"/>
              </a:rPr>
              <a:t>Draw me after You!</a:t>
            </a:r>
            <a:r>
              <a:rPr lang="en-US" dirty="0">
                <a:solidFill>
                  <a:schemeClr val="bg1"/>
                </a:solidFill>
              </a:rPr>
              <a:t/>
            </a:r>
            <a:br>
              <a:rPr lang="en-US" dirty="0">
                <a:solidFill>
                  <a:schemeClr val="bg1"/>
                </a:solidFill>
              </a:rPr>
            </a:br>
            <a:r>
              <a:rPr lang="en-US" dirty="0">
                <a:solidFill>
                  <a:schemeClr val="bg1"/>
                </a:solidFill>
              </a:rPr>
              <a:t>Let us</a:t>
            </a:r>
            <a:r>
              <a:rPr lang="en-US" dirty="0">
                <a:solidFill>
                  <a:schemeClr val="bg1"/>
                </a:solidFill>
                <a:latin typeface="Lato"/>
              </a:rPr>
              <a:t> run in the fragrance of Your perfumes, O heavenly Spouse!</a:t>
            </a:r>
            <a:r>
              <a:rPr lang="en-US" dirty="0">
                <a:solidFill>
                  <a:schemeClr val="bg1"/>
                </a:solidFill>
              </a:rPr>
              <a:t/>
            </a:r>
            <a:br>
              <a:rPr lang="en-US" dirty="0">
                <a:solidFill>
                  <a:schemeClr val="bg1"/>
                </a:solidFill>
              </a:rPr>
            </a:br>
            <a:r>
              <a:rPr lang="en-US" dirty="0">
                <a:solidFill>
                  <a:schemeClr val="bg1"/>
                </a:solidFill>
                <a:latin typeface="Lato"/>
              </a:rPr>
              <a:t>I will run and not tire, until You bring me into the wine-cellar,</a:t>
            </a:r>
            <a:r>
              <a:rPr lang="en-US" dirty="0">
                <a:solidFill>
                  <a:schemeClr val="bg1"/>
                </a:solidFill>
              </a:rPr>
              <a:t/>
            </a:r>
            <a:br>
              <a:rPr lang="en-US" dirty="0">
                <a:solidFill>
                  <a:schemeClr val="bg1"/>
                </a:solidFill>
              </a:rPr>
            </a:br>
            <a:r>
              <a:rPr lang="en-US" dirty="0">
                <a:solidFill>
                  <a:schemeClr val="bg1"/>
                </a:solidFill>
                <a:latin typeface="Lato"/>
              </a:rPr>
              <a:t>until Your left hand is under my head and Your right hand will embrace me happily, You will kiss me with the happiest kiss of Your mouth."</a:t>
            </a:r>
            <a:r>
              <a:rPr lang="en-US" dirty="0"/>
              <a:t> </a:t>
            </a:r>
            <a:r>
              <a:rPr lang="en-US" dirty="0">
                <a:solidFill>
                  <a:schemeClr val="bg1"/>
                </a:solidFill>
              </a:rPr>
              <a:t>(4LAg 28-32)</a:t>
            </a:r>
            <a:endParaRPr lang="en-US" dirty="0">
              <a:solidFill>
                <a:schemeClr val="bg1"/>
              </a:solidFill>
              <a:latin typeface="Lato"/>
            </a:endParaRPr>
          </a:p>
        </p:txBody>
      </p:sp>
    </p:spTree>
    <p:extLst>
      <p:ext uri="{BB962C8B-B14F-4D97-AF65-F5344CB8AC3E}">
        <p14:creationId xmlns="" xmlns:p14="http://schemas.microsoft.com/office/powerpoint/2010/main" val="1453628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95A220D-BF09-4E27-B04E-2F97BCAE72EE}"/>
              </a:ext>
            </a:extLst>
          </p:cNvPr>
          <p:cNvSpPr>
            <a:spLocks noGrp="1"/>
          </p:cNvSpPr>
          <p:nvPr>
            <p:ph type="title"/>
          </p:nvPr>
        </p:nvSpPr>
        <p:spPr>
          <a:xfrm>
            <a:off x="3178948" y="376516"/>
            <a:ext cx="8757557" cy="1302643"/>
          </a:xfrm>
        </p:spPr>
        <p:txBody>
          <a:bodyPr anchor="b">
            <a:normAutofit/>
          </a:bodyPr>
          <a:lstStyle/>
          <a:p>
            <a:r>
              <a:rPr lang="en-US" sz="4000" b="1" dirty="0"/>
              <a:t>Sharing Your Experience</a:t>
            </a:r>
          </a:p>
        </p:txBody>
      </p:sp>
      <p:sp>
        <p:nvSpPr>
          <p:cNvPr id="3" name="Content Placeholder 2">
            <a:extLst>
              <a:ext uri="{FF2B5EF4-FFF2-40B4-BE49-F238E27FC236}">
                <a16:creationId xmlns="" xmlns:a16="http://schemas.microsoft.com/office/drawing/2014/main" id="{BA90986A-E857-4957-936A-76ECF887A922}"/>
              </a:ext>
            </a:extLst>
          </p:cNvPr>
          <p:cNvSpPr>
            <a:spLocks noGrp="1"/>
          </p:cNvSpPr>
          <p:nvPr>
            <p:ph idx="1"/>
          </p:nvPr>
        </p:nvSpPr>
        <p:spPr>
          <a:xfrm>
            <a:off x="2721429" y="2297723"/>
            <a:ext cx="9470571" cy="5178841"/>
          </a:xfrm>
        </p:spPr>
        <p:txBody>
          <a:bodyPr>
            <a:normAutofit/>
          </a:bodyPr>
          <a:lstStyle/>
          <a:p>
            <a:pPr>
              <a:spcAft>
                <a:spcPts val="1200"/>
              </a:spcAft>
            </a:pPr>
            <a:r>
              <a:rPr lang="en-US" sz="3200" dirty="0"/>
              <a:t>What touched you during this prayer?</a:t>
            </a:r>
          </a:p>
          <a:p>
            <a:pPr>
              <a:spcAft>
                <a:spcPts val="1200"/>
              </a:spcAft>
            </a:pPr>
            <a:r>
              <a:rPr lang="en-US" sz="3200" dirty="0"/>
              <a:t>What insight or reaction did you experience? How did you respond?</a:t>
            </a:r>
          </a:p>
          <a:p>
            <a:pPr>
              <a:spcAft>
                <a:spcPts val="1200"/>
              </a:spcAft>
            </a:pPr>
            <a:r>
              <a:rPr lang="en-US" sz="3200" dirty="0"/>
              <a:t>Do you think this Way of Prayer will make an impact on you own prayer life? Your evangelical life? If so, how?</a:t>
            </a:r>
          </a:p>
          <a:p>
            <a:pPr marL="0" indent="0">
              <a:spcAft>
                <a:spcPts val="1200"/>
              </a:spcAft>
              <a:buNone/>
            </a:pPr>
            <a:endParaRPr lang="en-US" sz="2000" dirty="0">
              <a:latin typeface="Lato"/>
            </a:endParaRPr>
          </a:p>
        </p:txBody>
      </p:sp>
      <p:pic>
        <p:nvPicPr>
          <p:cNvPr id="7" name="Picture 6">
            <a:extLst>
              <a:ext uri="{FF2B5EF4-FFF2-40B4-BE49-F238E27FC236}">
                <a16:creationId xmlns="" xmlns:a16="http://schemas.microsoft.com/office/drawing/2014/main" id="{933BF943-112E-4980-B3C4-2108F3B55B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
            <a:ext cx="2501153" cy="3201831"/>
          </a:xfrm>
          <a:prstGeom prst="rect">
            <a:avLst/>
          </a:prstGeom>
        </p:spPr>
      </p:pic>
    </p:spTree>
    <p:extLst>
      <p:ext uri="{BB962C8B-B14F-4D97-AF65-F5344CB8AC3E}">
        <p14:creationId xmlns="" xmlns:p14="http://schemas.microsoft.com/office/powerpoint/2010/main" val="177839254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DB9B0-258B-44F2-A8D1-F64DD04075F3}"/>
              </a:ext>
            </a:extLst>
          </p:cNvPr>
          <p:cNvSpPr>
            <a:spLocks noGrp="1"/>
          </p:cNvSpPr>
          <p:nvPr>
            <p:ph type="title"/>
          </p:nvPr>
        </p:nvSpPr>
        <p:spPr>
          <a:xfrm>
            <a:off x="5069940" y="365124"/>
            <a:ext cx="6172200" cy="1828800"/>
          </a:xfrm>
        </p:spPr>
        <p:txBody>
          <a:bodyPr>
            <a:normAutofit/>
          </a:bodyPr>
          <a:lstStyle/>
          <a:p>
            <a:r>
              <a:rPr lang="en-US" dirty="0"/>
              <a:t>How Did St. Clare Pray?</a:t>
            </a:r>
          </a:p>
        </p:txBody>
      </p:sp>
      <p:pic>
        <p:nvPicPr>
          <p:cNvPr id="5" name="Content Placeholder 4">
            <a:extLst>
              <a:ext uri="{FF2B5EF4-FFF2-40B4-BE49-F238E27FC236}">
                <a16:creationId xmlns="" xmlns:a16="http://schemas.microsoft.com/office/drawing/2014/main" id="{5ECDFE0D-D76A-45A7-9563-12CE3F961CD9}"/>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26984" r="28195" b="-1"/>
          <a:stretch/>
        </p:blipFill>
        <p:spPr>
          <a:xfrm>
            <a:off x="20" y="10"/>
            <a:ext cx="4639713" cy="6857990"/>
          </a:xfrm>
          <a:prstGeom prst="rect">
            <a:avLst/>
          </a:prstGeom>
        </p:spPr>
      </p:pic>
      <p:sp>
        <p:nvSpPr>
          <p:cNvPr id="9" name="Content Placeholder 8">
            <a:extLst>
              <a:ext uri="{FF2B5EF4-FFF2-40B4-BE49-F238E27FC236}">
                <a16:creationId xmlns="" xmlns:a16="http://schemas.microsoft.com/office/drawing/2014/main" id="{E0579B47-A350-43F1-90A1-95E95B973CEA}"/>
              </a:ext>
            </a:extLst>
          </p:cNvPr>
          <p:cNvSpPr>
            <a:spLocks noGrp="1"/>
          </p:cNvSpPr>
          <p:nvPr>
            <p:ph idx="1"/>
          </p:nvPr>
        </p:nvSpPr>
        <p:spPr>
          <a:xfrm>
            <a:off x="5069940" y="2322576"/>
            <a:ext cx="6172200" cy="3858768"/>
          </a:xfrm>
        </p:spPr>
        <p:txBody>
          <a:bodyPr>
            <a:normAutofit/>
          </a:bodyPr>
          <a:lstStyle/>
          <a:p>
            <a:r>
              <a:rPr lang="en-US" sz="3600" dirty="0"/>
              <a:t>Contemplative</a:t>
            </a:r>
          </a:p>
          <a:p>
            <a:r>
              <a:rPr lang="en-US" sz="3600" dirty="0"/>
              <a:t>Vivid</a:t>
            </a:r>
          </a:p>
          <a:p>
            <a:r>
              <a:rPr lang="en-US" sz="3600" dirty="0"/>
              <a:t>Passionate</a:t>
            </a:r>
          </a:p>
          <a:p>
            <a:r>
              <a:rPr lang="en-US" sz="3600" dirty="0"/>
              <a:t>Draws Close to Jesus</a:t>
            </a:r>
          </a:p>
          <a:p>
            <a:r>
              <a:rPr lang="en-US" sz="3600" dirty="0"/>
              <a:t>Feels His Embrace</a:t>
            </a:r>
          </a:p>
          <a:p>
            <a:r>
              <a:rPr lang="en-US" sz="3600" dirty="0"/>
              <a:t>Relational</a:t>
            </a:r>
          </a:p>
          <a:p>
            <a:endParaRPr lang="en-US" sz="2400" dirty="0"/>
          </a:p>
        </p:txBody>
      </p:sp>
    </p:spTree>
    <p:extLst>
      <p:ext uri="{BB962C8B-B14F-4D97-AF65-F5344CB8AC3E}">
        <p14:creationId xmlns="" xmlns:p14="http://schemas.microsoft.com/office/powerpoint/2010/main" val="39459684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3DB9B0-258B-44F2-A8D1-F64DD04075F3}"/>
              </a:ext>
            </a:extLst>
          </p:cNvPr>
          <p:cNvSpPr>
            <a:spLocks noGrp="1"/>
          </p:cNvSpPr>
          <p:nvPr>
            <p:ph type="title"/>
          </p:nvPr>
        </p:nvSpPr>
        <p:spPr>
          <a:xfrm>
            <a:off x="5069940" y="365124"/>
            <a:ext cx="6172200" cy="1828800"/>
          </a:xfrm>
        </p:spPr>
        <p:txBody>
          <a:bodyPr>
            <a:normAutofit/>
          </a:bodyPr>
          <a:lstStyle/>
          <a:p>
            <a:r>
              <a:rPr lang="en-US" dirty="0"/>
              <a:t>How Did St. Clare Pray?</a:t>
            </a:r>
          </a:p>
        </p:txBody>
      </p:sp>
      <p:pic>
        <p:nvPicPr>
          <p:cNvPr id="5" name="Content Placeholder 4">
            <a:extLst>
              <a:ext uri="{FF2B5EF4-FFF2-40B4-BE49-F238E27FC236}">
                <a16:creationId xmlns="" xmlns:a16="http://schemas.microsoft.com/office/drawing/2014/main" id="{5ECDFE0D-D76A-45A7-9563-12CE3F961CD9}"/>
              </a:ext>
            </a:extLst>
          </p:cNvPr>
          <p:cNvPicPr>
            <a:picLocks noChangeAspect="1"/>
          </p:cNvPicPr>
          <p:nvPr/>
        </p:nvPicPr>
        <p:blipFill rotWithShape="1">
          <a:blip r:embed="rId3" cstate="print">
            <a:extLst>
              <a:ext uri="{28A0092B-C50C-407E-A947-70E740481C1C}">
                <a14:useLocalDpi xmlns="" xmlns:a14="http://schemas.microsoft.com/office/drawing/2010/main" val="0"/>
              </a:ext>
              <a:ext uri="{837473B0-CC2E-450A-ABE3-18F120FF3D39}">
                <a1611:picAttrSrcUrl xmlns="" xmlns:a1611="http://schemas.microsoft.com/office/drawing/2016/11/main" r:id="rId4"/>
              </a:ext>
            </a:extLst>
          </a:blip>
          <a:srcRect l="26984" r="28195" b="-1"/>
          <a:stretch/>
        </p:blipFill>
        <p:spPr>
          <a:xfrm>
            <a:off x="20" y="10"/>
            <a:ext cx="4639713" cy="6857990"/>
          </a:xfrm>
          <a:prstGeom prst="rect">
            <a:avLst/>
          </a:prstGeom>
        </p:spPr>
      </p:pic>
      <p:sp>
        <p:nvSpPr>
          <p:cNvPr id="9" name="Content Placeholder 8">
            <a:extLst>
              <a:ext uri="{FF2B5EF4-FFF2-40B4-BE49-F238E27FC236}">
                <a16:creationId xmlns="" xmlns:a16="http://schemas.microsoft.com/office/drawing/2014/main" id="{E0579B47-A350-43F1-90A1-95E95B973CEA}"/>
              </a:ext>
            </a:extLst>
          </p:cNvPr>
          <p:cNvSpPr>
            <a:spLocks noGrp="1"/>
          </p:cNvSpPr>
          <p:nvPr>
            <p:ph idx="1"/>
          </p:nvPr>
        </p:nvSpPr>
        <p:spPr>
          <a:xfrm>
            <a:off x="5069940" y="2322576"/>
            <a:ext cx="6172200" cy="3858768"/>
          </a:xfrm>
        </p:spPr>
        <p:txBody>
          <a:bodyPr>
            <a:normAutofit/>
          </a:bodyPr>
          <a:lstStyle/>
          <a:p>
            <a:pPr algn="ctr">
              <a:lnSpc>
                <a:spcPct val="150000"/>
              </a:lnSpc>
              <a:buNone/>
            </a:pPr>
            <a:r>
              <a:rPr lang="en-US" sz="3600" dirty="0"/>
              <a:t>Gaze</a:t>
            </a:r>
          </a:p>
          <a:p>
            <a:pPr algn="ctr">
              <a:lnSpc>
                <a:spcPct val="150000"/>
              </a:lnSpc>
              <a:buNone/>
            </a:pPr>
            <a:r>
              <a:rPr lang="en-US" sz="3600" dirty="0"/>
              <a:t>Consider</a:t>
            </a:r>
          </a:p>
          <a:p>
            <a:pPr algn="ctr">
              <a:lnSpc>
                <a:spcPct val="150000"/>
              </a:lnSpc>
              <a:buNone/>
            </a:pPr>
            <a:r>
              <a:rPr lang="en-US" sz="3600" dirty="0"/>
              <a:t>Contemplate</a:t>
            </a:r>
          </a:p>
          <a:p>
            <a:pPr algn="ctr">
              <a:lnSpc>
                <a:spcPct val="150000"/>
              </a:lnSpc>
              <a:buNone/>
            </a:pPr>
            <a:r>
              <a:rPr lang="en-US" sz="3600" dirty="0"/>
              <a:t>Imitate</a:t>
            </a:r>
          </a:p>
          <a:p>
            <a:pPr algn="ctr">
              <a:buNone/>
            </a:pPr>
            <a:endParaRPr lang="en-US" sz="3600" dirty="0"/>
          </a:p>
          <a:p>
            <a:pPr algn="ctr"/>
            <a:endParaRPr lang="en-US" sz="3600" dirty="0"/>
          </a:p>
          <a:p>
            <a:endParaRPr lang="en-US" sz="2400" dirty="0"/>
          </a:p>
        </p:txBody>
      </p:sp>
    </p:spTree>
    <p:extLst>
      <p:ext uri="{BB962C8B-B14F-4D97-AF65-F5344CB8AC3E}">
        <p14:creationId xmlns="" xmlns:p14="http://schemas.microsoft.com/office/powerpoint/2010/main" val="39459684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95A220D-BF09-4E27-B04E-2F97BCAE72EE}"/>
              </a:ext>
            </a:extLst>
          </p:cNvPr>
          <p:cNvSpPr>
            <a:spLocks noGrp="1"/>
          </p:cNvSpPr>
          <p:nvPr>
            <p:ph type="title"/>
          </p:nvPr>
        </p:nvSpPr>
        <p:spPr>
          <a:xfrm>
            <a:off x="2710051" y="431108"/>
            <a:ext cx="8757557" cy="1201750"/>
          </a:xfrm>
        </p:spPr>
        <p:txBody>
          <a:bodyPr anchor="b">
            <a:normAutofit/>
          </a:bodyPr>
          <a:lstStyle/>
          <a:p>
            <a:r>
              <a:rPr lang="en-US" b="1" dirty="0"/>
              <a:t>Clare’s 4</a:t>
            </a:r>
            <a:r>
              <a:rPr lang="en-US" b="1" baseline="30000" dirty="0"/>
              <a:t>th</a:t>
            </a:r>
            <a:r>
              <a:rPr lang="en-US" b="1" dirty="0"/>
              <a:t> Letter to Agnes of Prague</a:t>
            </a:r>
          </a:p>
        </p:txBody>
      </p:sp>
      <p:sp>
        <p:nvSpPr>
          <p:cNvPr id="3" name="Content Placeholder 2">
            <a:extLst>
              <a:ext uri="{FF2B5EF4-FFF2-40B4-BE49-F238E27FC236}">
                <a16:creationId xmlns="" xmlns:a16="http://schemas.microsoft.com/office/drawing/2014/main" id="{BA90986A-E857-4957-936A-76ECF887A922}"/>
              </a:ext>
            </a:extLst>
          </p:cNvPr>
          <p:cNvSpPr>
            <a:spLocks noGrp="1"/>
          </p:cNvSpPr>
          <p:nvPr>
            <p:ph idx="1"/>
          </p:nvPr>
        </p:nvSpPr>
        <p:spPr>
          <a:xfrm>
            <a:off x="2710051" y="2324091"/>
            <a:ext cx="8660029" cy="3115191"/>
          </a:xfrm>
        </p:spPr>
        <p:txBody>
          <a:bodyPr>
            <a:normAutofit fontScale="25000" lnSpcReduction="20000"/>
          </a:bodyPr>
          <a:lstStyle/>
          <a:p>
            <a:pPr marL="0" indent="0" algn="ctr">
              <a:spcAft>
                <a:spcPts val="2400"/>
              </a:spcAft>
              <a:buNone/>
            </a:pPr>
            <a:r>
              <a:rPr lang="en-US" sz="16000" dirty="0"/>
              <a:t>Gazing:</a:t>
            </a:r>
            <a:r>
              <a:rPr lang="en-US" sz="12800" dirty="0"/>
              <a:t> </a:t>
            </a:r>
          </a:p>
          <a:p>
            <a:pPr marL="0" indent="0" algn="ctr">
              <a:spcAft>
                <a:spcPts val="2400"/>
              </a:spcAft>
              <a:buNone/>
            </a:pPr>
            <a:r>
              <a:rPr lang="en-US" sz="12800" dirty="0"/>
              <a:t>Reflecting as we see ourselves as in a mirror</a:t>
            </a:r>
          </a:p>
          <a:p>
            <a:pPr marL="0" indent="0" algn="ctr">
              <a:spcAft>
                <a:spcPts val="2400"/>
              </a:spcAft>
              <a:buNone/>
            </a:pPr>
            <a:r>
              <a:rPr lang="en-US" sz="12800" dirty="0"/>
              <a:t> Attending to what is occurring</a:t>
            </a:r>
          </a:p>
          <a:p>
            <a:pPr marL="0" indent="0" algn="ctr">
              <a:spcAft>
                <a:spcPts val="2400"/>
              </a:spcAft>
              <a:buNone/>
            </a:pPr>
            <a:r>
              <a:rPr lang="en-US" sz="12800" dirty="0"/>
              <a:t>Responding and </a:t>
            </a:r>
          </a:p>
          <a:p>
            <a:pPr marL="0" indent="0" algn="ctr">
              <a:spcAft>
                <a:spcPts val="2400"/>
              </a:spcAft>
              <a:buNone/>
            </a:pPr>
            <a:r>
              <a:rPr lang="en-US" sz="12800" dirty="0"/>
              <a:t>Remembering</a:t>
            </a:r>
          </a:p>
          <a:p>
            <a:pPr marL="0" indent="0" algn="ctr">
              <a:spcAft>
                <a:spcPts val="2400"/>
              </a:spcAft>
              <a:buNone/>
            </a:pPr>
            <a:endParaRPr lang="en-US" sz="4000" dirty="0"/>
          </a:p>
          <a:p>
            <a:pPr marL="0" indent="0" algn="ctr">
              <a:spcAft>
                <a:spcPts val="2400"/>
              </a:spcAft>
              <a:buNone/>
            </a:pPr>
            <a:r>
              <a:rPr lang="en-US" sz="4000" dirty="0"/>
              <a:t>			</a:t>
            </a:r>
          </a:p>
          <a:p>
            <a:pPr marL="0" indent="0" algn="ctr">
              <a:spcAft>
                <a:spcPts val="2400"/>
              </a:spcAft>
              <a:buNone/>
            </a:pPr>
            <a:r>
              <a:rPr lang="en-US" sz="4000" dirty="0"/>
              <a:t>			</a:t>
            </a:r>
          </a:p>
        </p:txBody>
      </p:sp>
      <p:pic>
        <p:nvPicPr>
          <p:cNvPr id="7" name="Picture 6">
            <a:extLst>
              <a:ext uri="{FF2B5EF4-FFF2-40B4-BE49-F238E27FC236}">
                <a16:creationId xmlns="" xmlns:a16="http://schemas.microsoft.com/office/drawing/2014/main" id="{933BF943-112E-4980-B3C4-2108F3B55B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
            <a:ext cx="2501153" cy="3201831"/>
          </a:xfrm>
          <a:prstGeom prst="rect">
            <a:avLst/>
          </a:prstGeom>
        </p:spPr>
      </p:pic>
    </p:spTree>
    <p:extLst>
      <p:ext uri="{BB962C8B-B14F-4D97-AF65-F5344CB8AC3E}">
        <p14:creationId xmlns="" xmlns:p14="http://schemas.microsoft.com/office/powerpoint/2010/main" val="93666139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ground, outdoor&#10;&#10;Description automatically generated">
            <a:extLst>
              <a:ext uri="{FF2B5EF4-FFF2-40B4-BE49-F238E27FC236}">
                <a16:creationId xmlns="" xmlns:a16="http://schemas.microsoft.com/office/drawing/2014/main" id="{A99993D8-A056-4EA6-B526-F19D06D6668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28444" y="0"/>
            <a:ext cx="6335112" cy="6858000"/>
          </a:xfrm>
          <a:prstGeom prst="rect">
            <a:avLst/>
          </a:prstGeom>
        </p:spPr>
      </p:pic>
    </p:spTree>
    <p:extLst>
      <p:ext uri="{BB962C8B-B14F-4D97-AF65-F5344CB8AC3E}">
        <p14:creationId xmlns="" xmlns:p14="http://schemas.microsoft.com/office/powerpoint/2010/main" val="3291596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95A220D-BF09-4E27-B04E-2F97BCAE72EE}"/>
              </a:ext>
            </a:extLst>
          </p:cNvPr>
          <p:cNvSpPr>
            <a:spLocks noGrp="1"/>
          </p:cNvSpPr>
          <p:nvPr>
            <p:ph type="title"/>
          </p:nvPr>
        </p:nvSpPr>
        <p:spPr>
          <a:xfrm>
            <a:off x="2873824" y="376516"/>
            <a:ext cx="8757557" cy="1718735"/>
          </a:xfrm>
        </p:spPr>
        <p:txBody>
          <a:bodyPr anchor="b">
            <a:normAutofit/>
          </a:bodyPr>
          <a:lstStyle/>
          <a:p>
            <a:r>
              <a:rPr lang="en-US" b="1" dirty="0"/>
              <a:t>Sharing Your Experience</a:t>
            </a:r>
          </a:p>
        </p:txBody>
      </p:sp>
      <p:sp>
        <p:nvSpPr>
          <p:cNvPr id="3" name="Content Placeholder 2">
            <a:extLst>
              <a:ext uri="{FF2B5EF4-FFF2-40B4-BE49-F238E27FC236}">
                <a16:creationId xmlns="" xmlns:a16="http://schemas.microsoft.com/office/drawing/2014/main" id="{BA90986A-E857-4957-936A-76ECF887A922}"/>
              </a:ext>
            </a:extLst>
          </p:cNvPr>
          <p:cNvSpPr>
            <a:spLocks noGrp="1"/>
          </p:cNvSpPr>
          <p:nvPr>
            <p:ph idx="1"/>
          </p:nvPr>
        </p:nvSpPr>
        <p:spPr>
          <a:xfrm>
            <a:off x="1125416" y="3845168"/>
            <a:ext cx="10058400" cy="2636315"/>
          </a:xfrm>
        </p:spPr>
        <p:txBody>
          <a:bodyPr>
            <a:normAutofit/>
          </a:bodyPr>
          <a:lstStyle/>
          <a:p>
            <a:pPr marL="0" indent="0">
              <a:spcAft>
                <a:spcPts val="2400"/>
              </a:spcAft>
              <a:buNone/>
            </a:pPr>
            <a:r>
              <a:rPr lang="en-US" sz="4400" dirty="0"/>
              <a:t>What touched you during this prayer and how did you respond?</a:t>
            </a:r>
          </a:p>
          <a:p>
            <a:pPr marL="0" indent="0">
              <a:spcAft>
                <a:spcPts val="2400"/>
              </a:spcAft>
              <a:buNone/>
            </a:pPr>
            <a:endParaRPr lang="en-US" sz="4000" dirty="0"/>
          </a:p>
        </p:txBody>
      </p:sp>
      <p:pic>
        <p:nvPicPr>
          <p:cNvPr id="7" name="Picture 6">
            <a:extLst>
              <a:ext uri="{FF2B5EF4-FFF2-40B4-BE49-F238E27FC236}">
                <a16:creationId xmlns="" xmlns:a16="http://schemas.microsoft.com/office/drawing/2014/main" id="{933BF943-112E-4980-B3C4-2108F3B55B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
            <a:ext cx="2501153" cy="3201831"/>
          </a:xfrm>
          <a:prstGeom prst="rect">
            <a:avLst/>
          </a:prstGeom>
        </p:spPr>
      </p:pic>
    </p:spTree>
    <p:extLst>
      <p:ext uri="{BB962C8B-B14F-4D97-AF65-F5344CB8AC3E}">
        <p14:creationId xmlns="" xmlns:p14="http://schemas.microsoft.com/office/powerpoint/2010/main" val="17805913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95A220D-BF09-4E27-B04E-2F97BCAE72EE}"/>
              </a:ext>
            </a:extLst>
          </p:cNvPr>
          <p:cNvSpPr>
            <a:spLocks noGrp="1"/>
          </p:cNvSpPr>
          <p:nvPr>
            <p:ph type="title"/>
          </p:nvPr>
        </p:nvSpPr>
        <p:spPr>
          <a:xfrm>
            <a:off x="510669" y="5125937"/>
            <a:ext cx="1479812" cy="442350"/>
          </a:xfrm>
        </p:spPr>
        <p:txBody>
          <a:bodyPr anchor="b">
            <a:normAutofit fontScale="90000"/>
          </a:bodyPr>
          <a:lstStyle/>
          <a:p>
            <a:endParaRPr lang="en-US" b="1" dirty="0"/>
          </a:p>
        </p:txBody>
      </p:sp>
      <p:sp>
        <p:nvSpPr>
          <p:cNvPr id="3" name="Content Placeholder 2">
            <a:extLst>
              <a:ext uri="{FF2B5EF4-FFF2-40B4-BE49-F238E27FC236}">
                <a16:creationId xmlns="" xmlns:a16="http://schemas.microsoft.com/office/drawing/2014/main" id="{BA90986A-E857-4957-936A-76ECF887A922}"/>
              </a:ext>
            </a:extLst>
          </p:cNvPr>
          <p:cNvSpPr>
            <a:spLocks noGrp="1"/>
          </p:cNvSpPr>
          <p:nvPr>
            <p:ph idx="1"/>
          </p:nvPr>
        </p:nvSpPr>
        <p:spPr>
          <a:xfrm>
            <a:off x="2667613" y="464024"/>
            <a:ext cx="9205939" cy="6264321"/>
          </a:xfrm>
        </p:spPr>
        <p:txBody>
          <a:bodyPr>
            <a:normAutofit fontScale="55000" lnSpcReduction="20000"/>
          </a:bodyPr>
          <a:lstStyle/>
          <a:p>
            <a:pPr marL="0" indent="0">
              <a:lnSpc>
                <a:spcPct val="150000"/>
              </a:lnSpc>
              <a:buNone/>
            </a:pPr>
            <a:r>
              <a:rPr lang="en-US" sz="7600" dirty="0"/>
              <a:t>“O Queen of our heavenly King, may you, therefore, be inflamed ever more strongly with the fire of love! As you further contemplate His ineffable delights, riches and perpetual honors, and, sighing may you cry out from the great desire and love of your heart:</a:t>
            </a:r>
            <a:endParaRPr lang="en-US" sz="7600" dirty="0">
              <a:latin typeface="Lato"/>
            </a:endParaRPr>
          </a:p>
          <a:p>
            <a:pPr marL="0" indent="0">
              <a:spcAft>
                <a:spcPts val="2400"/>
              </a:spcAft>
              <a:buNone/>
            </a:pPr>
            <a:endParaRPr lang="en-US" sz="4000" dirty="0"/>
          </a:p>
        </p:txBody>
      </p:sp>
      <p:pic>
        <p:nvPicPr>
          <p:cNvPr id="7" name="Picture 6">
            <a:extLst>
              <a:ext uri="{FF2B5EF4-FFF2-40B4-BE49-F238E27FC236}">
                <a16:creationId xmlns="" xmlns:a16="http://schemas.microsoft.com/office/drawing/2014/main" id="{933BF943-112E-4980-B3C4-2108F3B55B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
            <a:ext cx="2501153" cy="3201831"/>
          </a:xfrm>
          <a:prstGeom prst="rect">
            <a:avLst/>
          </a:prstGeom>
        </p:spPr>
      </p:pic>
    </p:spTree>
    <p:extLst>
      <p:ext uri="{BB962C8B-B14F-4D97-AF65-F5344CB8AC3E}">
        <p14:creationId xmlns="" xmlns:p14="http://schemas.microsoft.com/office/powerpoint/2010/main" val="120573144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 xmlns:a16="http://schemas.microsoft.com/office/drawing/2014/main" id="{48A740BC-A0AA-45E0-B899-2AE9C6FE11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395A220D-BF09-4E27-B04E-2F97BCAE72EE}"/>
              </a:ext>
            </a:extLst>
          </p:cNvPr>
          <p:cNvSpPr>
            <a:spLocks noGrp="1"/>
          </p:cNvSpPr>
          <p:nvPr>
            <p:ph type="title"/>
          </p:nvPr>
        </p:nvSpPr>
        <p:spPr>
          <a:xfrm>
            <a:off x="510669" y="5125937"/>
            <a:ext cx="1479812" cy="442350"/>
          </a:xfrm>
        </p:spPr>
        <p:txBody>
          <a:bodyPr anchor="b">
            <a:normAutofit fontScale="90000"/>
          </a:bodyPr>
          <a:lstStyle/>
          <a:p>
            <a:endParaRPr lang="en-US" b="1" dirty="0"/>
          </a:p>
        </p:txBody>
      </p:sp>
      <p:sp>
        <p:nvSpPr>
          <p:cNvPr id="3" name="Content Placeholder 2">
            <a:extLst>
              <a:ext uri="{FF2B5EF4-FFF2-40B4-BE49-F238E27FC236}">
                <a16:creationId xmlns="" xmlns:a16="http://schemas.microsoft.com/office/drawing/2014/main" id="{BA90986A-E857-4957-936A-76ECF887A922}"/>
              </a:ext>
            </a:extLst>
          </p:cNvPr>
          <p:cNvSpPr>
            <a:spLocks noGrp="1"/>
          </p:cNvSpPr>
          <p:nvPr>
            <p:ph idx="1"/>
          </p:nvPr>
        </p:nvSpPr>
        <p:spPr>
          <a:xfrm>
            <a:off x="2667613" y="464024"/>
            <a:ext cx="9205939" cy="6264321"/>
          </a:xfrm>
        </p:spPr>
        <p:txBody>
          <a:bodyPr>
            <a:normAutofit fontScale="25000" lnSpcReduction="20000"/>
          </a:bodyPr>
          <a:lstStyle/>
          <a:p>
            <a:pPr marL="0" indent="0">
              <a:lnSpc>
                <a:spcPct val="140000"/>
              </a:lnSpc>
              <a:buNone/>
            </a:pPr>
            <a:r>
              <a:rPr lang="en-US" sz="12800" dirty="0"/>
              <a:t>Draw me after you,</a:t>
            </a:r>
          </a:p>
          <a:p>
            <a:pPr marL="0" indent="0">
              <a:lnSpc>
                <a:spcPct val="140000"/>
              </a:lnSpc>
              <a:buNone/>
            </a:pPr>
            <a:r>
              <a:rPr lang="en-US" sz="12800" dirty="0"/>
              <a:t>Let us run in the fragrance of your perfumes,</a:t>
            </a:r>
          </a:p>
          <a:p>
            <a:pPr marL="0" indent="0">
              <a:lnSpc>
                <a:spcPct val="140000"/>
              </a:lnSpc>
              <a:buNone/>
            </a:pPr>
            <a:r>
              <a:rPr lang="en-US" sz="12800" dirty="0"/>
              <a:t>O heavenly Spouse!</a:t>
            </a:r>
          </a:p>
          <a:p>
            <a:pPr marL="0" indent="0">
              <a:lnSpc>
                <a:spcPct val="140000"/>
              </a:lnSpc>
              <a:buNone/>
            </a:pPr>
            <a:r>
              <a:rPr lang="en-US" sz="12800" dirty="0"/>
              <a:t>I will run and not tire,</a:t>
            </a:r>
          </a:p>
          <a:p>
            <a:pPr marL="0" indent="0">
              <a:lnSpc>
                <a:spcPct val="140000"/>
              </a:lnSpc>
              <a:buNone/>
            </a:pPr>
            <a:r>
              <a:rPr lang="en-US" sz="12800" dirty="0"/>
              <a:t>Until You bring me into the wine-cellar,</a:t>
            </a:r>
          </a:p>
          <a:p>
            <a:pPr marL="0" indent="0">
              <a:lnSpc>
                <a:spcPct val="140000"/>
              </a:lnSpc>
              <a:buNone/>
            </a:pPr>
            <a:r>
              <a:rPr lang="en-US" sz="12800" dirty="0"/>
              <a:t>until Your left hand is under my head</a:t>
            </a:r>
          </a:p>
          <a:p>
            <a:pPr marL="0" indent="0">
              <a:lnSpc>
                <a:spcPct val="140000"/>
              </a:lnSpc>
              <a:buNone/>
            </a:pPr>
            <a:r>
              <a:rPr lang="en-US" sz="12800" dirty="0"/>
              <a:t>And your right hand will embrace me happily,</a:t>
            </a:r>
          </a:p>
          <a:p>
            <a:pPr marL="0" indent="0">
              <a:lnSpc>
                <a:spcPct val="140000"/>
              </a:lnSpc>
              <a:buNone/>
            </a:pPr>
            <a:r>
              <a:rPr lang="en-US" sz="12800" dirty="0"/>
              <a:t>You will kiss me with the happiest kiss of your mouth.”  </a:t>
            </a:r>
          </a:p>
          <a:p>
            <a:pPr marL="0" indent="0">
              <a:lnSpc>
                <a:spcPct val="140000"/>
              </a:lnSpc>
              <a:buNone/>
            </a:pPr>
            <a:r>
              <a:rPr lang="en-US" sz="12800" dirty="0"/>
              <a:t>(4LAg 27-32)</a:t>
            </a:r>
          </a:p>
          <a:p>
            <a:pPr marL="0" indent="0">
              <a:spcAft>
                <a:spcPts val="2400"/>
              </a:spcAft>
              <a:buNone/>
            </a:pPr>
            <a:endParaRPr lang="en-US" sz="4000" dirty="0"/>
          </a:p>
        </p:txBody>
      </p:sp>
      <p:pic>
        <p:nvPicPr>
          <p:cNvPr id="7" name="Picture 6">
            <a:extLst>
              <a:ext uri="{FF2B5EF4-FFF2-40B4-BE49-F238E27FC236}">
                <a16:creationId xmlns="" xmlns:a16="http://schemas.microsoft.com/office/drawing/2014/main" id="{933BF943-112E-4980-B3C4-2108F3B55B7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1"/>
            <a:ext cx="2501153" cy="3201831"/>
          </a:xfrm>
          <a:prstGeom prst="rect">
            <a:avLst/>
          </a:prstGeom>
        </p:spPr>
      </p:pic>
    </p:spTree>
    <p:extLst>
      <p:ext uri="{BB962C8B-B14F-4D97-AF65-F5344CB8AC3E}">
        <p14:creationId xmlns="" xmlns:p14="http://schemas.microsoft.com/office/powerpoint/2010/main" val="68532847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4DFB6163-C264-4581-895B-B81FB231BC0D}"/>
              </a:ext>
            </a:extLst>
          </p:cNvPr>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t="2815" b="36863"/>
          <a:stretch/>
        </p:blipFill>
        <p:spPr>
          <a:xfrm>
            <a:off x="20" y="0"/>
            <a:ext cx="12191980" cy="6857990"/>
          </a:xfrm>
          <a:prstGeom prst="rect">
            <a:avLst/>
          </a:prstGeom>
        </p:spPr>
      </p:pic>
    </p:spTree>
    <p:extLst>
      <p:ext uri="{BB962C8B-B14F-4D97-AF65-F5344CB8AC3E}">
        <p14:creationId xmlns="" xmlns:p14="http://schemas.microsoft.com/office/powerpoint/2010/main" val="290154169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23541</TotalTime>
  <Words>987</Words>
  <Application>Microsoft Office PowerPoint</Application>
  <PresentationFormat>Custom</PresentationFormat>
  <Paragraphs>135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Praying with St. Clare of Assisi*</vt:lpstr>
      <vt:lpstr>How Did St. Clare Pray?</vt:lpstr>
      <vt:lpstr>How Did St. Clare Pray?</vt:lpstr>
      <vt:lpstr>Clare’s 4th Letter to Agnes of Prague</vt:lpstr>
      <vt:lpstr>Slide 5</vt:lpstr>
      <vt:lpstr>Sharing Your Experience</vt:lpstr>
      <vt:lpstr>Slide 7</vt:lpstr>
      <vt:lpstr>Slide 8</vt:lpstr>
      <vt:lpstr>Slide 9</vt:lpstr>
      <vt:lpstr>Sharing Your Experience  (New Questions on HANDOUT)</vt:lpstr>
      <vt:lpstr>Slide 11</vt:lpstr>
      <vt:lpstr>She Turns to See Jesus as Her Beloved Bridegroom</vt:lpstr>
      <vt:lpstr>Sharing Your Experience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with St. Clare of Assisi</dc:title>
  <dc:creator>Layna Maher</dc:creator>
  <cp:lastModifiedBy>Francine Gikow</cp:lastModifiedBy>
  <cp:revision>29</cp:revision>
  <dcterms:created xsi:type="dcterms:W3CDTF">2019-09-16T01:59:29Z</dcterms:created>
  <dcterms:modified xsi:type="dcterms:W3CDTF">2019-12-14T02:23:31Z</dcterms:modified>
</cp:coreProperties>
</file>