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61" r:id="rId3"/>
    <p:sldMasterId id="2147483683" r:id="rId4"/>
    <p:sldMasterId id="2147483685" r:id="rId5"/>
    <p:sldMasterId id="2147483689" r:id="rId6"/>
    <p:sldMasterId id="2147483691" r:id="rId7"/>
  </p:sldMasterIdLst>
  <p:sldIdLst>
    <p:sldId id="256" r:id="rId8"/>
    <p:sldId id="257" r:id="rId9"/>
    <p:sldId id="258" r:id="rId10"/>
    <p:sldId id="259" r:id="rId11"/>
    <p:sldId id="279" r:id="rId12"/>
    <p:sldId id="280" r:id="rId13"/>
    <p:sldId id="281" r:id="rId14"/>
    <p:sldId id="282" r:id="rId15"/>
    <p:sldId id="261" r:id="rId16"/>
    <p:sldId id="262" r:id="rId17"/>
    <p:sldId id="267" r:id="rId18"/>
    <p:sldId id="263" r:id="rId19"/>
    <p:sldId id="291" r:id="rId20"/>
    <p:sldId id="292" r:id="rId21"/>
    <p:sldId id="293" r:id="rId22"/>
    <p:sldId id="264" r:id="rId23"/>
    <p:sldId id="268" r:id="rId24"/>
    <p:sldId id="295" r:id="rId25"/>
    <p:sldId id="296" r:id="rId26"/>
    <p:sldId id="265" r:id="rId27"/>
    <p:sldId id="289" r:id="rId28"/>
    <p:sldId id="297" r:id="rId29"/>
    <p:sldId id="269" r:id="rId30"/>
    <p:sldId id="285" r:id="rId31"/>
    <p:sldId id="287" r:id="rId32"/>
    <p:sldId id="288" r:id="rId33"/>
    <p:sldId id="270" r:id="rId34"/>
    <p:sldId id="271" r:id="rId35"/>
    <p:sldId id="277" r:id="rId36"/>
    <p:sldId id="283" r:id="rId37"/>
    <p:sldId id="284" r:id="rId38"/>
    <p:sldId id="286" r:id="rId39"/>
    <p:sldId id="290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C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60"/>
  </p:normalViewPr>
  <p:slideViewPr>
    <p:cSldViewPr>
      <p:cViewPr>
        <p:scale>
          <a:sx n="74" d="100"/>
          <a:sy n="74" d="100"/>
        </p:scale>
        <p:origin x="119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C882AC-2143-4654-BF09-CAC8376D90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39E13-2080-41C2-A309-FC9939170F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01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C37FF-A348-479B-9936-4AEF803C21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718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28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28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28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9F1C72-846C-4BEF-A219-D32522EBF9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927B7-0222-4A4A-9338-12B4AD755E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218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1D5B2-1242-4075-AC2A-49FCDD7FC9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592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10C80-8E17-4D52-9E4F-E3960278B1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851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1C199-76F7-4047-B868-FA98F83F61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309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50039-48AE-4232-9787-88554335C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01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113E8-B914-4443-99F2-950916FD63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880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53EC3-8CD0-4DB1-8B5A-F1F0EF5716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89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F49DC-F45D-47E0-975E-AFB5D20E2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542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919A-733B-40CD-BE60-D4B594BA6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987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05C9F-BFA1-4C67-9448-E5500BD5D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510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E1FFF-069B-4B32-A6C3-22C12958F9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3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3789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790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7908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7909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7910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53578A-CA46-4114-BE4A-FAE7FFD963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E848D-C50C-45C7-8818-A58CE2D8C1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2944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E88AD-76A8-45B1-8C25-A438068AB2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3846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32212-5D12-4A87-BC37-1EC176088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1717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DC797-A77E-400F-B2EA-8C0B79AF8A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4387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1D6DB-6131-47C3-9057-348B5232B6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5050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2B2CD-9494-43A4-946A-AFDB18463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06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16FF8-88A3-46DE-8E82-FD4640B5AA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0203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B4BFA-336C-469E-841C-8318CF8155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2190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6D5CB-4508-401A-B7FC-6E5CC1AFB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0352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90A25-D722-494E-A4A6-E0A7FE4BAE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0119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BA111-0B7E-4F58-9C09-E373BC30C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81110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270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270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0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71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7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271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271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271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831B7F-44D0-4B46-ADB8-D6271391F4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BE7D13-2281-40B2-B12E-7FFC78B353C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6359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F38803-1B9F-4716-A4A3-FBA697644D9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1964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1613FD-CC9E-4125-989A-4B34782938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6297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C49B2D-85AA-4A69-92F5-BA2AF370DB4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7338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1DD5D8-0AE5-49D1-A367-CA07EB4F453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23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CF50F-C0E7-457D-81BC-7336AFAFF2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725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43E7BC-1446-4C6D-AA66-35D220DCF91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4585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F4932-F352-4A21-AA8D-C61551E232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9567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4D8806-8205-41C0-873C-03AD7D006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9800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1630B9-C82C-4FDA-8C3C-7D28994A9D7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0657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6DA239-EF0B-49D6-8B7F-775CC6B99A6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7075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600"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26AC6F-EC80-4C40-ABC0-76ADF14B26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48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87049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0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1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2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3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4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5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6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7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8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9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60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61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62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4DF4D7-55B9-4773-8FE6-5A81D253B66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9149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F11AF9-772C-4C70-821E-7A9DBDCA0F7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0302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058793-A563-4118-8F0B-F347BFBE88D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7120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2F2F8F-A910-41E4-B44E-31E6E319363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62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5E817-1E30-489C-8A71-D9B2F7AF45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2504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4ACB87-66F1-41FB-A81B-8FB5ED0966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5726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D7003D-636B-4893-9C16-A7DE97C4E23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0800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C9C7E7-3E31-480E-9F96-593E05A5975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74091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97C92D-CED5-45F7-B171-4185B138522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7449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79FED3-1C2E-4B3C-9A0E-CDD533437C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9550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712894-1602-4DC9-ADDD-471EC0B38C7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1330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9216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16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9216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6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6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6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6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8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8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8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8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8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8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8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8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8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8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190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9219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19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19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19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19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19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19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19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19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0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0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0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0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0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0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206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9220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0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209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9221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1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1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1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1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1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1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1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1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21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22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222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222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23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23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AA405B-B71E-4DDB-8F93-404BC2713D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50C04-43CE-470E-B1CC-107FD732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75406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1F18F-1D8B-48B4-A866-62FCA7B48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1313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9671B-637B-49EF-AE82-CB0A4F1B9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06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E0029-9751-475B-B01A-BF43EF6F62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18487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0051F-CB1E-4098-95F9-57C5F1DB0A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7794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AD3A3-06F0-4E3F-9E04-102429C02A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3612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2946C-A549-4096-A785-7A307ADAC2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50065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4274B-AF77-4482-B514-AB95F6E80D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310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75108-A9CB-4EC6-BCC5-DFEE299569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7843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5D368-5E06-4860-BB5C-BD5CD8F2BB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65416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CFFFD-F6C9-4576-B091-6FB8B78C70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04616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11059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1059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9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598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110599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110600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10601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02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603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110604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10605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06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0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10608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09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1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10611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12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13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10614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15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16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10617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18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19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10620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21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2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0623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24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2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0626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27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28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0629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30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31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0632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33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34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0635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36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37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10638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39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4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10641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42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4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10644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45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46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10647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48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4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10650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51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52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110653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54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5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110656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57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58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110659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60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61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110662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63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64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110665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66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10667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68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10669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110670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71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72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110673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74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75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110676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77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78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110679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80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81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110682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83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84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110685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86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87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110688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89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90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110691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92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93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110694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95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96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110697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98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0699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110700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701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10702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110703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110704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600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600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05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06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07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08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09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10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0711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0712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110713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4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5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6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7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8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9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20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21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22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23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24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25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26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072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072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0729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0730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0731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80B4AF-21B4-457E-AB23-6B9A4FEFA0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565D3-5D40-4808-9CC4-DCE86DE93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80717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93E16-4F85-48C0-A893-F56228EB6C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6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CC125-595A-4CC4-895B-A08BD48A91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86605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4472F-9F8E-4F24-8D78-397B1334E2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43181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4497-28CB-47A2-BEBC-498B2D186F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59484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8D737-6EB0-4920-B0DD-8637EDA870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34537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6802-C253-4764-9452-688085A955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37827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C2524-67E7-4188-B7D9-ABC1F52919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18956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E6614-B20A-4EE8-B9C1-994DAA1A84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63404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E3655-FBAC-4224-827D-53FFCEF63D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83871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F5E0A-3415-4786-8F8A-4D96811609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80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181F1-0DFC-4CBA-85CF-9D5FBD0BCE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34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B6F06-AF76-4197-85F6-4DE93B6CB2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74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5DAB388-BDE6-4C45-BF26-453745DD80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6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6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CADB7C32-AE2E-431E-8563-7D5F188D79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3686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8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688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688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688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+mn-lt"/>
              </a:defRPr>
            </a:lvl1pPr>
          </a:lstStyle>
          <a:p>
            <a:fld id="{1DF1CE80-5C34-4DFA-AC64-825E57F6EB9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68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endParaRPr lang="en-US" alt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A8077A4E-BB56-4C01-BC80-442E8FDC806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68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6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6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/>
            </a:lvl1pPr>
          </a:lstStyle>
          <a:p>
            <a:endParaRPr lang="en-US" altLang="en-US"/>
          </a:p>
        </p:txBody>
      </p:sp>
      <p:sp>
        <p:nvSpPr>
          <p:cNvPr id="716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2"/>
                </a:solidFill>
              </a:defRPr>
            </a:lvl1pPr>
          </a:lstStyle>
          <a:p>
            <a:fld id="{0C59A3D7-3A08-4D9A-9C43-5866B3F2882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6024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8602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2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2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2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2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03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9113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114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9114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1166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9116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6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6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8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8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118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9118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8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118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9118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8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8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8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9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9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9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9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9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119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120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120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9120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9120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CA34E04-F397-4B1A-AC93-0BEA23281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120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9571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0957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7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57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09575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76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577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0957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7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580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9581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09582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583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9584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9585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0958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8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588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0958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9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59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0959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9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594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0959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9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597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0959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9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00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0960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0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03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0960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0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0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0960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0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09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0961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1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12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0961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1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15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0961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1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18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0961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2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0962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2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24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0962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2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27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096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30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0963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3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33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0963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3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3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0963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3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39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0964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4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42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0964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4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45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0964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4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964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64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965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0965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5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53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0965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5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56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0965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5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59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0966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6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62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0966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6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65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0966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6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68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0966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7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71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0967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7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74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67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7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77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7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7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680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68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8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968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84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8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600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600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8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8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8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8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90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91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9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9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9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95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9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97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9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9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0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0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0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0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04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970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970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70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970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970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+mn-lt"/>
              </a:defRPr>
            </a:lvl1pPr>
          </a:lstStyle>
          <a:p>
            <a:fld id="{5BE038D8-E6AE-4077-98FE-72219CFD7D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ofs.org/bka5eni.htm" TargetMode="External"/><Relationship Id="rId1" Type="http://schemas.openxmlformats.org/officeDocument/2006/relationships/slideLayout" Target="../slideLayouts/slideLayout4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PREPARING TO BECOME A SPIRITUAL ASSISTANT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altLang="en-US"/>
              <a:t> </a:t>
            </a:r>
            <a:r>
              <a:rPr lang="en-US" altLang="en-US" sz="3600"/>
              <a:t>Familiarity with the history of the 	Secular Franciscan Order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en-US"/>
              <a:t>  </a:t>
            </a:r>
            <a:r>
              <a:rPr lang="en-US" altLang="en-US" sz="3600"/>
              <a:t>Established by St. Francis as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/>
              <a:t>		Brothers and Sisters of Penance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600"/>
              <a:t>Rules: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/>
              <a:t>		</a:t>
            </a:r>
            <a:r>
              <a:rPr lang="en-US" altLang="en-US" sz="3600" i="1"/>
              <a:t>Memorial Propositi - 1221</a:t>
            </a:r>
            <a:endParaRPr lang="en-US" altLang="en-US" sz="36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/>
              <a:t>		Rule of Nicholas IV - 1289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/>
              <a:t>		Rule of Leo XIII - 1883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/>
              <a:t>		Rule of Paul VI - 1978</a:t>
            </a:r>
          </a:p>
          <a:p>
            <a:endParaRPr lang="en-US" altLang="en-US" sz="3600"/>
          </a:p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●   </a:t>
            </a:r>
            <a:r>
              <a:rPr lang="en-US" altLang="en-US"/>
              <a:t>Familiarity with the documents of the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  Secular Franciscan Order: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	SFO Rule of 1978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	General Constitutions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	SFO Ritual 	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	U.S. Statutes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	Regional Governance Norms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ARE THE SECULAR 	FRANCISCANS?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Autonomous – one Order that is 	international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Key to unity is the Regional Fraternity – the link between local fraternities and national fraternities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Can’t be autonomous if not united as ONE Order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Can’t be SECULAR if dependent on the religious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Seculars are bonded with the religious Franciscans</a:t>
            </a:r>
          </a:p>
          <a:p>
            <a:endParaRPr lang="en-US" altLang="en-US"/>
          </a:p>
          <a:p>
            <a:r>
              <a:rPr lang="en-US" altLang="en-US"/>
              <a:t>First Order and T.O.R. have the </a:t>
            </a:r>
            <a:r>
              <a:rPr lang="en-US" altLang="en-US" i="1"/>
              <a:t>altius moderamen </a:t>
            </a:r>
            <a:r>
              <a:rPr lang="en-US" altLang="en-US"/>
              <a:t>– Canon 303 – pastoral and spiritual care of the SFO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4000"/>
              <a:t>RELATIONSHIP BETWEEN SPIRITUAL ASSISTANTS AND THE FRATERNITY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3600"/>
              <a:t>Not a “director”</a:t>
            </a:r>
          </a:p>
          <a:p>
            <a:pPr>
              <a:buFontTx/>
              <a:buNone/>
            </a:pPr>
            <a:endParaRPr lang="en-US" altLang="en-US" sz="3600"/>
          </a:p>
          <a:p>
            <a:r>
              <a:rPr lang="en-US" altLang="en-US" sz="3600"/>
              <a:t>Not a “leader”</a:t>
            </a:r>
          </a:p>
          <a:p>
            <a:pPr>
              <a:buFontTx/>
              <a:buNone/>
            </a:pPr>
            <a:endParaRPr lang="en-US" altLang="en-US" sz="3600"/>
          </a:p>
          <a:p>
            <a:r>
              <a:rPr lang="en-US" altLang="en-US" sz="3600"/>
              <a:t>Not in charge of all spiritual teaching</a:t>
            </a:r>
          </a:p>
          <a:p>
            <a:pPr>
              <a:buFontTx/>
              <a:buNone/>
            </a:pPr>
            <a:endParaRPr lang="en-US" altLang="en-US" sz="3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Not the secretary or treasurer</a:t>
            </a:r>
          </a:p>
          <a:p>
            <a:endParaRPr lang="en-US" altLang="en-US" sz="3600"/>
          </a:p>
          <a:p>
            <a:r>
              <a:rPr lang="en-US" altLang="en-US" sz="3600"/>
              <a:t>Not an “in absentia” spiritual assistant</a:t>
            </a:r>
          </a:p>
          <a:p>
            <a:pPr>
              <a:buFontTx/>
              <a:buNone/>
            </a:pPr>
            <a:endParaRPr lang="en-US" altLang="en-US" sz="3600"/>
          </a:p>
          <a:p>
            <a:r>
              <a:rPr lang="en-US" altLang="en-US" sz="3600"/>
              <a:t>Is to be “suitable and well-prepared” to be a spiritual assistant</a:t>
            </a:r>
          </a:p>
          <a:p>
            <a:pPr>
              <a:buFontTx/>
              <a:buNone/>
            </a:pPr>
            <a:endParaRPr lang="en-US" altLang="en-US" sz="3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effectLst/>
              </a:rPr>
              <a:t>Spiritual Assistant’s role:</a:t>
            </a:r>
          </a:p>
          <a:p>
            <a:endParaRPr lang="en-US" altLang="en-US">
              <a:effectLst/>
            </a:endParaRPr>
          </a:p>
          <a:p>
            <a:r>
              <a:rPr lang="en-US" altLang="en-US">
                <a:effectLst/>
              </a:rPr>
              <a:t>(1) Be a witness of Franciscan spirituality and of the fraternal affection of the religious;</a:t>
            </a:r>
          </a:p>
          <a:p>
            <a:endParaRPr lang="en-US" altLang="en-US">
              <a:effectLst/>
            </a:endParaRPr>
          </a:p>
          <a:p>
            <a:r>
              <a:rPr lang="en-US" altLang="en-US">
                <a:effectLst/>
              </a:rPr>
              <a:t>(2) Collaborate in the initial and continuing formation of the brothers and sisters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GOALS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From “director” to “assistant”</a:t>
            </a:r>
          </a:p>
          <a:p>
            <a:r>
              <a:rPr lang="en-US" altLang="en-US"/>
              <a:t>From “commanding” to “serving”</a:t>
            </a:r>
          </a:p>
          <a:p>
            <a:r>
              <a:rPr lang="en-US" altLang="en-US"/>
              <a:t>From being “Father with the last word" to being a member who collaborates with council and minister</a:t>
            </a:r>
          </a:p>
          <a:p>
            <a:r>
              <a:rPr lang="en-US" altLang="en-US"/>
              <a:t>Awareness at all times of the SFOs own identity</a:t>
            </a:r>
          </a:p>
          <a:p>
            <a:r>
              <a:rPr lang="en-US" altLang="en-US"/>
              <a:t>Help SFOs to be aware of their international family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MATERIALS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cs typeface="Arial" panose="020B0604020202020204" pitchFamily="34" charset="0"/>
              </a:rPr>
              <a:t>●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Handbook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Spiritual Assistance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by CNSA –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Manual for Spiritual Assistants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by International General Spiritual 	Assistants –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2007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WHO </a:t>
            </a:r>
            <a:r>
              <a:rPr lang="en-US" altLang="en-US" sz="4000" i="1"/>
              <a:t>IS</a:t>
            </a:r>
            <a:r>
              <a:rPr lang="en-US" altLang="en-US" sz="4000"/>
              <a:t> A SPIRITUAL ASSISTANT?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A member of the fraternity council</a:t>
            </a:r>
          </a:p>
          <a:p>
            <a:r>
              <a:rPr lang="en-US" altLang="en-US" sz="3600"/>
              <a:t>Has a vote in all things but financial questions  and elections</a:t>
            </a:r>
          </a:p>
          <a:p>
            <a:r>
              <a:rPr lang="en-US" altLang="en-US" sz="3600"/>
              <a:t>Has input on all fraternity issues</a:t>
            </a:r>
          </a:p>
          <a:p>
            <a:r>
              <a:rPr lang="en-US" altLang="en-US" sz="3600"/>
              <a:t>Part of the formation team</a:t>
            </a:r>
          </a:p>
          <a:p>
            <a:r>
              <a:rPr lang="en-US" altLang="en-US" sz="3600"/>
              <a:t>Responsible for animation of liturgical celebrations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 elected council members are servant leaders, so also are spiritual assistants servant leaders.</a:t>
            </a:r>
          </a:p>
          <a:p>
            <a:r>
              <a:rPr lang="en-US" altLang="en-US"/>
              <a:t>Work with councils to give life to our common Franciscan vision</a:t>
            </a:r>
          </a:p>
          <a:p>
            <a:r>
              <a:rPr lang="en-US" altLang="en-US"/>
              <a:t>Proclaim the Franciscan spirit by word, action, prayer and example</a:t>
            </a:r>
          </a:p>
          <a:p>
            <a:r>
              <a:rPr lang="en-US" altLang="en-US"/>
              <a:t>Spiritual assistants share their gifts for the good of the SFO and the Franciscan family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Vote on acceptance of candidates for profession</a:t>
            </a:r>
          </a:p>
          <a:p>
            <a:r>
              <a:rPr lang="en-US" altLang="en-US"/>
              <a:t>Assist council in preparing future leaders</a:t>
            </a:r>
          </a:p>
          <a:p>
            <a:r>
              <a:rPr lang="en-US" altLang="en-US"/>
              <a:t>Help all the leaders be true animators of the fraternity, remembering it is part of a larger family.</a:t>
            </a:r>
          </a:p>
          <a:p>
            <a:r>
              <a:rPr lang="en-US" altLang="en-US"/>
              <a:t>Explore with council members the way the SFO can properly live their secular Franciscan form of life 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EFCBB9"/>
                </a:solidFill>
              </a:rPr>
              <a:t>WHAT COUNCILS NEED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Guidance to help them remain true to the Franciscan charism</a:t>
            </a:r>
          </a:p>
          <a:p>
            <a:r>
              <a:rPr lang="en-US" altLang="en-US"/>
              <a:t>Active participation by the spiritual assistant in discussion of all issues</a:t>
            </a:r>
          </a:p>
          <a:p>
            <a:r>
              <a:rPr lang="en-US" altLang="en-US"/>
              <a:t>Meaningful help in formation </a:t>
            </a:r>
          </a:p>
          <a:p>
            <a:r>
              <a:rPr lang="en-US" altLang="en-US"/>
              <a:t>A living witness of the Franciscan life</a:t>
            </a:r>
          </a:p>
          <a:p>
            <a:r>
              <a:rPr lang="en-US" altLang="en-US"/>
              <a:t>Encouragement of the council to be peacemakers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Be a gentle reminder that profession is a lifetime commitment</a:t>
            </a:r>
          </a:p>
          <a:p>
            <a:r>
              <a:rPr lang="en-US" altLang="en-US"/>
              <a:t>Help council seek solutions that maintain a good relationship with all</a:t>
            </a:r>
          </a:p>
          <a:p>
            <a:r>
              <a:rPr lang="en-US" altLang="en-US"/>
              <a:t>Share meaningful experiences of justice and peace</a:t>
            </a:r>
          </a:p>
          <a:p>
            <a:r>
              <a:rPr lang="en-US" altLang="en-US"/>
              <a:t>Be a resource for the council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Help council understand the principle of subsidiarity and their own responsibilities</a:t>
            </a:r>
          </a:p>
          <a:p>
            <a:r>
              <a:rPr lang="en-US" altLang="en-US"/>
              <a:t>Encourage council to set up meaningful relationships with their elderly and sick members unable to attend meetings.</a:t>
            </a:r>
          </a:p>
          <a:p>
            <a:r>
              <a:rPr lang="en-US" altLang="en-US"/>
              <a:t>Guide them in the Franciscan way of dealing with those who absent themselves regularly.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Be aware of the necessity of proper balance between the vision and the structure, and between contemplation and action.</a:t>
            </a:r>
          </a:p>
          <a:p>
            <a:r>
              <a:rPr lang="en-US" altLang="en-US"/>
              <a:t>Encourage councils to be creative in resolving difficulties</a:t>
            </a:r>
          </a:p>
          <a:p>
            <a:r>
              <a:rPr lang="en-US" altLang="en-US"/>
              <a:t>Be a skillful listener</a:t>
            </a:r>
          </a:p>
          <a:p>
            <a:r>
              <a:rPr lang="en-US" altLang="en-US"/>
              <a:t>Help the fraternity vary its prayer forms if they are having trouble in that regard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000"/>
              <a:t>		HELPING IN FORMATION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/>
              <a:t>Councils need ongoing formation, not just 	fraternities</a:t>
            </a:r>
          </a:p>
          <a:p>
            <a:pPr>
              <a:lnSpc>
                <a:spcPct val="80000"/>
              </a:lnSpc>
            </a:pPr>
            <a:r>
              <a:rPr lang="en-US" altLang="en-US"/>
              <a:t> Work in collaboration with the fraternity’s 	formation director</a:t>
            </a:r>
          </a:p>
          <a:p>
            <a:pPr>
              <a:lnSpc>
                <a:spcPct val="80000"/>
              </a:lnSpc>
            </a:pPr>
            <a:r>
              <a:rPr lang="en-US" altLang="en-US"/>
              <a:t>Remember to continue your own ongoing formation in Franciscan life</a:t>
            </a:r>
          </a:p>
          <a:p>
            <a:pPr>
              <a:lnSpc>
                <a:spcPct val="80000"/>
              </a:lnSpc>
            </a:pPr>
            <a:r>
              <a:rPr lang="en-US" altLang="en-US"/>
              <a:t>Be always aware of the </a:t>
            </a:r>
            <a:r>
              <a:rPr lang="en-US" altLang="en-US" i="1"/>
              <a:t>secular</a:t>
            </a:r>
            <a:r>
              <a:rPr lang="en-US" altLang="en-US"/>
              <a:t> status of the SFO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Strive to help leaders revive the evangelical spirit in themselves and their members</a:t>
            </a:r>
          </a:p>
          <a:p>
            <a:r>
              <a:rPr lang="en-US" altLang="en-US"/>
              <a:t>Help council and fraternity to remember that prayer and action are partners, but must be kept in balance</a:t>
            </a:r>
          </a:p>
          <a:p>
            <a:r>
              <a:rPr lang="en-US" altLang="en-US"/>
              <a:t>Help all to remember and more thoroughly understand their profession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cs typeface="Arial" panose="020B0604020202020204" pitchFamily="34" charset="0"/>
              </a:rPr>
              <a:t>●  Statutes for the Spiritual and Pastoral Assistance to the SFO – by CNSA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cs typeface="Arial" panose="020B0604020202020204" pitchFamily="34" charset="0"/>
              </a:rPr>
              <a:t>●  </a:t>
            </a:r>
            <a:r>
              <a:rPr lang="en-US" altLang="en-US" sz="2400"/>
              <a:t>Conference of General Spiritual 	Assistants - 	</a:t>
            </a:r>
            <a:r>
              <a:rPr lang="en-US" altLang="en-US" sz="2400">
                <a:hlinkClick r:id="rId2"/>
              </a:rPr>
              <a:t>www.ciofs.org/bka5eni.htm</a:t>
            </a:r>
            <a:r>
              <a:rPr lang="en-US" altLang="en-US" sz="240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●	Vatican II documents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altLang="en-US" sz="2400" i="1"/>
              <a:t>Lumen Gentium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i="1"/>
              <a:t>       Gaudium et Spes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i="1"/>
              <a:t>	   Apostolicam Actuositatem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i="1"/>
              <a:t>	   Presbiterorum Ordinis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Be present, as all council members should be from time to time, at initial formation sessions</a:t>
            </a:r>
          </a:p>
          <a:p>
            <a:r>
              <a:rPr lang="en-US" altLang="en-US"/>
              <a:t>Help council and formation team remember that formation must be: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Active            Communal              Ecclesial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      Secular	     Joyful                  Open-ended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 	Centered on Jesus Christ and His Gospel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  			In a spirit of simplicity           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Remind council and formation team to check documents of those in initial formation</a:t>
            </a:r>
          </a:p>
          <a:p>
            <a:r>
              <a:rPr lang="en-US" altLang="en-US"/>
              <a:t>Formation requires an interchange between the formation team and those in formation.</a:t>
            </a:r>
          </a:p>
          <a:p>
            <a:r>
              <a:rPr lang="en-US" altLang="en-US"/>
              <a:t>Help determine if the material in initial formation is influencing the way those receiving it live their lives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Assist team and those in initial formation to evaluate the influence of Vatican II and its documents</a:t>
            </a:r>
          </a:p>
          <a:p>
            <a:r>
              <a:rPr lang="en-US" altLang="en-US"/>
              <a:t>Don’t diminish the fact that the Franciscan way of life is a demanding way</a:t>
            </a:r>
          </a:p>
          <a:p>
            <a:r>
              <a:rPr lang="en-US" altLang="en-US"/>
              <a:t>Emphasize the God-given human dignity of every individual, noting the need for honest self-knowledge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Encourage all to remember that their priorities must be in favor of the SFO</a:t>
            </a:r>
          </a:p>
          <a:p>
            <a:r>
              <a:rPr lang="en-US" altLang="en-US"/>
              <a:t>Discernment in all things is continually needed and formation must emphasize this.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 </a:t>
            </a:r>
            <a:r>
              <a:rPr lang="en-US" altLang="en-US" dirty="0">
                <a:cs typeface="Times New Roman" panose="02020603050405020304" pitchFamily="18" charset="0"/>
              </a:rPr>
              <a:t>Franciscan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Family Connections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dirty="0">
                <a:cs typeface="Times New Roman" panose="02020603050405020304" pitchFamily="18" charset="0"/>
              </a:rPr>
              <a:t>CNSA – </a:t>
            </a:r>
            <a:r>
              <a:rPr lang="en-US" altLang="en-US" dirty="0" smtClean="0">
                <a:cs typeface="Times New Roman" panose="02020603050405020304" pitchFamily="18" charset="0"/>
              </a:rPr>
              <a:t>2011</a:t>
            </a:r>
            <a:endParaRPr lang="en-US" altLang="en-US" dirty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altLang="en-US" dirty="0"/>
              <a:t> </a:t>
            </a:r>
            <a:r>
              <a:rPr lang="en-US" altLang="en-US" i="1" dirty="0"/>
              <a:t>St. Francis and the Third Order</a:t>
            </a:r>
            <a:r>
              <a:rPr lang="en-US" altLang="en-US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 	by Raffaele </a:t>
            </a:r>
            <a:r>
              <a:rPr lang="en-US" altLang="en-US" dirty="0" err="1"/>
              <a:t>Pazzelli</a:t>
            </a:r>
            <a:r>
              <a:rPr lang="en-US" altLang="en-US" dirty="0"/>
              <a:t>, T.O.R.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cs typeface="Arial" panose="020B0604020202020204" pitchFamily="34" charset="0"/>
              </a:rPr>
              <a:t>●  History of the Secular Franciscan Rule, 	by Rob Stewart, O.F.M.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SECULAR FRANCISCAN VISION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focus on Jesus as the center of Franciscan life</a:t>
            </a:r>
          </a:p>
          <a:p>
            <a:r>
              <a:rPr lang="en-US" altLang="en-US"/>
              <a:t>Dedication to Mary’s self-giving and prayerfulness</a:t>
            </a:r>
          </a:p>
          <a:p>
            <a:r>
              <a:rPr lang="en-US" altLang="en-US"/>
              <a:t>Faithfulness to the duties proper to the Secular Franciscan’s circumstances of life</a:t>
            </a:r>
          </a:p>
          <a:p>
            <a:r>
              <a:rPr lang="en-US" altLang="en-US"/>
              <a:t>Accepting people as a gift of the Lord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/>
          </a:p>
          <a:p>
            <a:pPr lvl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Dedicated to building a more fraternal and evangelical world</a:t>
            </a:r>
          </a:p>
          <a:p>
            <a:r>
              <a:rPr lang="en-US" altLang="en-US"/>
              <a:t>In the forefront of promoting justice</a:t>
            </a:r>
          </a:p>
          <a:p>
            <a:r>
              <a:rPr lang="en-US" altLang="en-US"/>
              <a:t>Esteeming work</a:t>
            </a:r>
          </a:p>
          <a:p>
            <a:r>
              <a:rPr lang="en-US" altLang="en-US"/>
              <a:t>Promoting family and married life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Respecting all of creating and avoiding exploitation of creation</a:t>
            </a:r>
          </a:p>
          <a:p>
            <a:r>
              <a:rPr lang="en-US" altLang="en-US"/>
              <a:t>Encouraging members to be ready to serve the fraternity, in offices or any way needed</a:t>
            </a:r>
          </a:p>
          <a:p>
            <a:r>
              <a:rPr lang="en-US" altLang="en-US"/>
              <a:t>Understanding and encouraging a financial “fair share” for supporting higher councils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000"/>
              <a:t>			TRAINING AND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000"/>
              <a:t>	UNDERSTANDING THE JOB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672</TotalTime>
  <Words>848</Words>
  <Application>Microsoft Office PowerPoint</Application>
  <PresentationFormat>On-screen Show (4:3)</PresentationFormat>
  <Paragraphs>145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Arial</vt:lpstr>
      <vt:lpstr>Times New Roman</vt:lpstr>
      <vt:lpstr>Wingdings</vt:lpstr>
      <vt:lpstr>Garamond</vt:lpstr>
      <vt:lpstr>Arial Black</vt:lpstr>
      <vt:lpstr>Orbit</vt:lpstr>
      <vt:lpstr>Maple</vt:lpstr>
      <vt:lpstr>Teamwork</vt:lpstr>
      <vt:lpstr>Stream</vt:lpstr>
      <vt:lpstr>Cascade</vt:lpstr>
      <vt:lpstr>Fading Grid</vt:lpstr>
      <vt:lpstr>Fireworks</vt:lpstr>
      <vt:lpstr>PREPARING TO BECOME A SPIRITUAL ASSISTANT </vt:lpstr>
      <vt:lpstr>MATERIALS</vt:lpstr>
      <vt:lpstr>PowerPoint Presentation</vt:lpstr>
      <vt:lpstr>PowerPoint Presentation</vt:lpstr>
      <vt:lpstr>THE SECULAR FRANCISCAN 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WHO ARE THE SECULAR  FRANCISCANS?</vt:lpstr>
      <vt:lpstr>PowerPoint Presentation</vt:lpstr>
      <vt:lpstr>PowerPoint Presentation</vt:lpstr>
      <vt:lpstr>  RELATIONSHIP BETWEEN SPIRITUAL ASSISTANTS AND THE FRATERNITY </vt:lpstr>
      <vt:lpstr>PowerPoint Presentation</vt:lpstr>
      <vt:lpstr>PowerPoint Presentation</vt:lpstr>
      <vt:lpstr>GOALS</vt:lpstr>
      <vt:lpstr>WHO IS A SPIRITUAL ASSISTANT?</vt:lpstr>
      <vt:lpstr>PowerPoint Presentation</vt:lpstr>
      <vt:lpstr>PowerPoint Presentation</vt:lpstr>
      <vt:lpstr>WHAT COUNCILS NEED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Paoli &amp; Paoli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TO BECOME A SPIRITUAL ASSISTANT</dc:title>
  <dc:creator>Sylvia Paoli</dc:creator>
  <cp:lastModifiedBy>meksf_000</cp:lastModifiedBy>
  <cp:revision>7</cp:revision>
  <dcterms:created xsi:type="dcterms:W3CDTF">2008-09-19T17:40:48Z</dcterms:created>
  <dcterms:modified xsi:type="dcterms:W3CDTF">2019-09-07T16:58:05Z</dcterms:modified>
</cp:coreProperties>
</file>