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93" r:id="rId3"/>
    <p:sldId id="257" r:id="rId4"/>
    <p:sldId id="258" r:id="rId5"/>
    <p:sldId id="294" r:id="rId6"/>
    <p:sldId id="259" r:id="rId7"/>
    <p:sldId id="260" r:id="rId8"/>
    <p:sldId id="261" r:id="rId9"/>
    <p:sldId id="262" r:id="rId10"/>
    <p:sldId id="263" r:id="rId11"/>
    <p:sldId id="296" r:id="rId12"/>
    <p:sldId id="266" r:id="rId13"/>
    <p:sldId id="275" r:id="rId14"/>
    <p:sldId id="298" r:id="rId15"/>
    <p:sldId id="299" r:id="rId16"/>
    <p:sldId id="297" r:id="rId17"/>
    <p:sldId id="272" r:id="rId18"/>
    <p:sldId id="300" r:id="rId19"/>
    <p:sldId id="301" r:id="rId20"/>
    <p:sldId id="283" r:id="rId21"/>
    <p:sldId id="284" r:id="rId22"/>
    <p:sldId id="302" r:id="rId23"/>
    <p:sldId id="285" r:id="rId24"/>
    <p:sldId id="287" r:id="rId25"/>
    <p:sldId id="273" r:id="rId26"/>
    <p:sldId id="292" r:id="rId27"/>
    <p:sldId id="274" r:id="rId28"/>
    <p:sldId id="304" r:id="rId29"/>
    <p:sldId id="30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663300"/>
    <a:srgbClr val="996633"/>
    <a:srgbClr val="FF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24" autoAdjust="0"/>
  </p:normalViewPr>
  <p:slideViewPr>
    <p:cSldViewPr>
      <p:cViewPr>
        <p:scale>
          <a:sx n="74" d="100"/>
          <a:sy n="74" d="100"/>
        </p:scale>
        <p:origin x="54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09B8C9A4-5D43-499C-97A5-049B96BE294B}" type="datetimeFigureOut">
              <a:rPr lang="en-US"/>
              <a:pPr>
                <a:defRPr/>
              </a:pPr>
              <a:t>9/7/2019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58E1A6-6367-4844-9F54-47934040EE02}" type="slidenum">
              <a:rPr lang="en-US" altLang="en-US"/>
              <a:pPr/>
              <a:t>‹#›</a:t>
            </a:fld>
            <a:endParaRPr lang="en-US" altLang="en-US"/>
          </a:p>
        </p:txBody>
      </p:sp>
    </p:spTree>
    <p:extLst>
      <p:ext uri="{BB962C8B-B14F-4D97-AF65-F5344CB8AC3E}">
        <p14:creationId xmlns:p14="http://schemas.microsoft.com/office/powerpoint/2010/main" val="4022346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65A1662B-96CC-4683-8B81-977775163FB0}" type="datetimeFigureOut">
              <a:rPr lang="en-US"/>
              <a:pPr>
                <a:defRPr/>
              </a:pPr>
              <a:t>9/7/2019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ECFF7F-DC00-4234-AA35-D381F69090F8}" type="slidenum">
              <a:rPr lang="en-US" altLang="en-US"/>
              <a:pPr/>
              <a:t>‹#›</a:t>
            </a:fld>
            <a:endParaRPr lang="en-US" altLang="en-US"/>
          </a:p>
        </p:txBody>
      </p:sp>
    </p:spTree>
    <p:extLst>
      <p:ext uri="{BB962C8B-B14F-4D97-AF65-F5344CB8AC3E}">
        <p14:creationId xmlns:p14="http://schemas.microsoft.com/office/powerpoint/2010/main" val="40998263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078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27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74638"/>
            <a:ext cx="209550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274638"/>
            <a:ext cx="613410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0784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76238" y="274638"/>
            <a:ext cx="8382000" cy="6354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17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89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414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238" y="16002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57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85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144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3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30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859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74638"/>
            <a:ext cx="8305800" cy="1143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76238" y="1600200"/>
            <a:ext cx="8382000" cy="50292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 name="Line 10"/>
          <p:cNvSpPr>
            <a:spLocks noChangeShapeType="1"/>
          </p:cNvSpPr>
          <p:nvPr userDrawn="1"/>
        </p:nvSpPr>
        <p:spPr bwMode="auto">
          <a:xfrm>
            <a:off x="100013" y="0"/>
            <a:ext cx="0" cy="685800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1035" name="Line 11"/>
          <p:cNvSpPr>
            <a:spLocks noChangeShapeType="1"/>
          </p:cNvSpPr>
          <p:nvPr userDrawn="1"/>
        </p:nvSpPr>
        <p:spPr bwMode="auto">
          <a:xfrm>
            <a:off x="180975" y="147638"/>
            <a:ext cx="0" cy="6553200"/>
          </a:xfrm>
          <a:prstGeom prst="line">
            <a:avLst/>
          </a:prstGeom>
          <a:noFill/>
          <a:ln w="28575">
            <a:solidFill>
              <a:schemeClr val="tx1"/>
            </a:solidFill>
            <a:round/>
            <a:headEnd/>
            <a:tailEnd/>
          </a:ln>
          <a:effectLst/>
        </p:spPr>
        <p:txBody>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xEl>
                                              <p:charRg st="4294967295" end="4294967295"/>
                                            </p:txEl>
                                          </p:spTgt>
                                        </p:tgtEl>
                                        <p:attrNameLst>
                                          <p:attrName>style.visibility</p:attrName>
                                        </p:attrNameLst>
                                      </p:cBhvr>
                                      <p:to>
                                        <p:strVal val="visible"/>
                                      </p:to>
                                    </p:set>
                                    <p:anim calcmode="lin" valueType="num">
                                      <p:cBhvr>
                                        <p:cTn id="7" dur="500" fill="hold"/>
                                        <p:tgtEl>
                                          <p:spTgt spid="1026">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1026">
                                            <p:txEl>
                                              <p:charRg st="4294967295" end="4294967295"/>
                                            </p:txEl>
                                          </p:spTgt>
                                        </p:tgtEl>
                                        <p:attrNameLst>
                                          <p:attrName>ppt_h</p:attrName>
                                        </p:attrNameLst>
                                      </p:cBhvr>
                                      <p:tavLst>
                                        <p:tav tm="0">
                                          <p:val>
                                            <p:fltVal val="0"/>
                                          </p:val>
                                        </p:tav>
                                        <p:tav tm="100000">
                                          <p:val>
                                            <p:strVal val="#ppt_h"/>
                                          </p:val>
                                        </p:tav>
                                      </p:tavLst>
                                    </p:anim>
                                    <p:animEffect transition="in" filter="fade">
                                      <p:cBhvr>
                                        <p:cTn id="9" dur="500"/>
                                        <p:tgtEl>
                                          <p:spTgt spid="1026">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8229600" cy="2819400"/>
          </a:xfrm>
        </p:spPr>
        <p:txBody>
          <a:bodyPr/>
          <a:lstStyle/>
          <a:p>
            <a:pPr eaLnBrk="1" hangingPunct="1"/>
            <a:r>
              <a:rPr lang="en-US" altLang="en-US" sz="7200" b="1" i="1" smtClean="0"/>
              <a:t>Spiritual Assistance</a:t>
            </a:r>
          </a:p>
        </p:txBody>
      </p:sp>
      <p:sp>
        <p:nvSpPr>
          <p:cNvPr id="2051" name="Rectangle 3"/>
          <p:cNvSpPr>
            <a:spLocks noGrp="1" noChangeArrowheads="1"/>
          </p:cNvSpPr>
          <p:nvPr>
            <p:ph type="subTitle" idx="1"/>
          </p:nvPr>
        </p:nvSpPr>
        <p:spPr/>
        <p:txBody>
          <a:bodyPr/>
          <a:lstStyle/>
          <a:p>
            <a:pPr eaLnBrk="1" hangingPunct="1"/>
            <a:r>
              <a:rPr lang="en-US" altLang="en-US" b="1" i="1" dirty="0" smtClean="0">
                <a:latin typeface="Arial Black" panose="020B0A04020102020204" pitchFamily="34" charset="0"/>
              </a:rPr>
              <a:t>Information on various roles and relationships with the </a:t>
            </a:r>
            <a:r>
              <a:rPr lang="en-US" altLang="en-US" b="1" i="1" dirty="0" smtClean="0">
                <a:latin typeface="Arial Black" panose="020B0A04020102020204" pitchFamily="34" charset="0"/>
              </a:rPr>
              <a:t>OFS</a:t>
            </a:r>
            <a:endParaRPr lang="en-US" altLang="en-US" b="1" i="1" dirty="0" smtClean="0">
              <a:latin typeface="Arial Black" panose="020B0A04020102020204" pitchFamily="34" charset="0"/>
            </a:endParaRPr>
          </a:p>
          <a:p>
            <a:pPr eaLnBrk="1" hangingPunct="1"/>
            <a:r>
              <a:rPr lang="en-US" altLang="en-US" b="1" i="1" dirty="0" smtClean="0">
                <a:latin typeface="Arial Black" panose="020B0A04020102020204" pitchFamily="34"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smtClean="0"/>
              <a:t>National Assistants</a:t>
            </a:r>
            <a:endParaRPr lang="en-US" altLang="en-US" smtClean="0"/>
          </a:p>
        </p:txBody>
      </p:sp>
      <p:sp>
        <p:nvSpPr>
          <p:cNvPr id="11267" name="Rectangle 3"/>
          <p:cNvSpPr>
            <a:spLocks noGrp="1" noChangeArrowheads="1"/>
          </p:cNvSpPr>
          <p:nvPr>
            <p:ph type="body" idx="1"/>
          </p:nvPr>
        </p:nvSpPr>
        <p:spPr/>
        <p:txBody>
          <a:bodyPr/>
          <a:lstStyle/>
          <a:p>
            <a:pPr eaLnBrk="1" hangingPunct="1">
              <a:buFontTx/>
              <a:buNone/>
            </a:pPr>
            <a:r>
              <a:rPr lang="en-US" altLang="en-US" sz="2800" dirty="0" smtClean="0"/>
              <a:t>-- to provide for the pastoral visits of the regional Councils of the </a:t>
            </a:r>
            <a:r>
              <a:rPr lang="en-US" altLang="en-US" sz="2800" dirty="0" smtClean="0"/>
              <a:t>OFS </a:t>
            </a:r>
            <a:r>
              <a:rPr lang="en-US" altLang="en-US" sz="2800" dirty="0" smtClean="0"/>
              <a:t>and to ensure a presence at the regional elective Chapters;</a:t>
            </a:r>
          </a:p>
          <a:p>
            <a:pPr eaLnBrk="1" hangingPunct="1">
              <a:buFontTx/>
              <a:buNone/>
            </a:pPr>
            <a:r>
              <a:rPr lang="en-US" altLang="en-US" sz="2800" dirty="0" smtClean="0"/>
              <a:t>-- </a:t>
            </a:r>
            <a:r>
              <a:rPr lang="en-US" altLang="en-US" sz="3600" b="1" dirty="0" smtClean="0">
                <a:latin typeface="Arial Black" panose="020B0A04020102020204" pitchFamily="34" charset="0"/>
              </a:rPr>
              <a:t>to coordinate, at the national level, the service of spiritual assistance, the formation of the assistants, and the fraternal union among them</a:t>
            </a:r>
            <a:r>
              <a:rPr lang="en-US" altLang="en-US" sz="2800" dirty="0" smtClean="0"/>
              <a:t>;</a:t>
            </a:r>
          </a:p>
          <a:p>
            <a:pPr eaLnBrk="1" hangingPunct="1">
              <a:buFontTx/>
              <a:buNone/>
            </a:pPr>
            <a:r>
              <a:rPr lang="en-US" altLang="en-US" sz="2800" dirty="0" smtClean="0"/>
              <a:t>-- to foster the interest of the friars in the </a:t>
            </a:r>
            <a:r>
              <a:rPr lang="en-US" altLang="en-US" sz="2800" dirty="0" smtClean="0"/>
              <a:t>OFS </a:t>
            </a:r>
            <a:r>
              <a:rPr lang="en-US" altLang="en-US" sz="2800" dirty="0" smtClean="0"/>
              <a:t>and in the Franciscan Youth.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U:\My Pictures\basilica assi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688" y="-411163"/>
            <a:ext cx="10240963" cy="768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04800"/>
            <a:ext cx="8305800" cy="1143000"/>
          </a:xfrm>
        </p:spPr>
        <p:txBody>
          <a:bodyPr/>
          <a:lstStyle/>
          <a:p>
            <a:pPr eaLnBrk="1" hangingPunct="1"/>
            <a:r>
              <a:rPr lang="en-US" altLang="en-US" sz="3600" b="1" smtClean="0"/>
              <a:t>Regional Assistants</a:t>
            </a:r>
          </a:p>
        </p:txBody>
      </p:sp>
      <p:sp>
        <p:nvSpPr>
          <p:cNvPr id="13315" name="Rectangle 3"/>
          <p:cNvSpPr>
            <a:spLocks noGrp="1" noChangeArrowheads="1"/>
          </p:cNvSpPr>
          <p:nvPr>
            <p:ph type="body" idx="1"/>
          </p:nvPr>
        </p:nvSpPr>
        <p:spPr/>
        <p:txBody>
          <a:bodyPr/>
          <a:lstStyle/>
          <a:p>
            <a:pPr eaLnBrk="1" hangingPunct="1">
              <a:buFontTx/>
              <a:buNone/>
            </a:pPr>
            <a:r>
              <a:rPr lang="en-US" altLang="en-US" sz="2800" dirty="0" smtClean="0"/>
              <a:t>Art. 21</a:t>
            </a:r>
          </a:p>
          <a:p>
            <a:pPr eaLnBrk="1" hangingPunct="1">
              <a:buFontTx/>
              <a:buNone/>
            </a:pPr>
            <a:r>
              <a:rPr lang="en-US" altLang="en-US" sz="2800" dirty="0" smtClean="0"/>
              <a:t>1. The regional Assistants to the </a:t>
            </a:r>
            <a:r>
              <a:rPr lang="en-US" altLang="en-US" sz="2800" dirty="0" smtClean="0"/>
              <a:t>OFS </a:t>
            </a:r>
            <a:r>
              <a:rPr lang="en-US" altLang="en-US" sz="2800" dirty="0" smtClean="0"/>
              <a:t>and the Franciscan Youth are appointed by the competent major Superior, after consultation with the respective regional council. Where more than one major Superior is involved in the appointment, the norms established jointly by the Superiors with jurisdiction in the territory of the regional fraternity shall be followed. </a:t>
            </a:r>
            <a:r>
              <a:rPr lang="en-US" altLang="en-US" sz="2800" dirty="0" smtClean="0"/>
              <a:t>(OFS </a:t>
            </a:r>
            <a:r>
              <a:rPr lang="en-US" altLang="en-US" sz="2800" dirty="0" err="1" smtClean="0"/>
              <a:t>Const</a:t>
            </a:r>
            <a:r>
              <a:rPr lang="en-US" altLang="en-US" sz="2800" dirty="0" smtClean="0"/>
              <a:t> 91.2)</a:t>
            </a:r>
          </a:p>
          <a:p>
            <a:pPr algn="just" eaLnBrk="1" hangingPunct="1">
              <a:lnSpc>
                <a:spcPct val="90000"/>
              </a:lnSpc>
              <a:buFontTx/>
              <a:buNone/>
            </a:pPr>
            <a:r>
              <a:rPr lang="en-US" altLang="en-US" dirty="0" smtClean="0"/>
              <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Regional Assistants</a:t>
            </a:r>
          </a:p>
        </p:txBody>
      </p:sp>
      <p:sp>
        <p:nvSpPr>
          <p:cNvPr id="14339" name="Rectangle 3"/>
          <p:cNvSpPr>
            <a:spLocks noGrp="1" noChangeArrowheads="1"/>
          </p:cNvSpPr>
          <p:nvPr>
            <p:ph type="body" idx="1"/>
          </p:nvPr>
        </p:nvSpPr>
        <p:spPr/>
        <p:txBody>
          <a:bodyPr/>
          <a:lstStyle/>
          <a:p>
            <a:pPr eaLnBrk="1" hangingPunct="1">
              <a:buFontTx/>
              <a:buNone/>
            </a:pPr>
            <a:r>
              <a:rPr lang="en-US" altLang="en-US" sz="4000" dirty="0" smtClean="0"/>
              <a:t>2. They </a:t>
            </a:r>
            <a:r>
              <a:rPr lang="en-US" altLang="en-US" sz="4000" u="sng" dirty="0" smtClean="0"/>
              <a:t>give their service to the regional council and see to the spiritual assistance to the regional fraternity</a:t>
            </a:r>
            <a:r>
              <a:rPr lang="en-US" altLang="en-US" sz="4000" dirty="0" smtClean="0"/>
              <a:t>. If they are more than one, they form a conference and render their service collegially. </a:t>
            </a:r>
            <a:r>
              <a:rPr lang="en-US" altLang="en-US" sz="4000" dirty="0" smtClean="0"/>
              <a:t>(OFS </a:t>
            </a:r>
            <a:r>
              <a:rPr lang="en-US" altLang="en-US" sz="4000" dirty="0" err="1" smtClean="0"/>
              <a:t>Const</a:t>
            </a:r>
            <a:r>
              <a:rPr lang="en-US" altLang="en-US" sz="4000" dirty="0" smtClean="0"/>
              <a:t> 90.3)</a:t>
            </a:r>
          </a:p>
          <a:p>
            <a:pPr eaLnBrk="1" hangingPunct="1">
              <a:buFontTx/>
              <a:buNone/>
            </a:pPr>
            <a:endParaRPr lang="en-US" altLang="en-US" sz="4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Regional Assistants</a:t>
            </a:r>
          </a:p>
        </p:txBody>
      </p:sp>
      <p:sp>
        <p:nvSpPr>
          <p:cNvPr id="15363" name="Content Placeholder 2"/>
          <p:cNvSpPr>
            <a:spLocks noGrp="1"/>
          </p:cNvSpPr>
          <p:nvPr>
            <p:ph idx="1"/>
          </p:nvPr>
        </p:nvSpPr>
        <p:spPr/>
        <p:txBody>
          <a:bodyPr/>
          <a:lstStyle/>
          <a:p>
            <a:pPr eaLnBrk="1" hangingPunct="1">
              <a:buFontTx/>
              <a:buNone/>
            </a:pPr>
            <a:r>
              <a:rPr lang="en-US" altLang="en-US" smtClean="0"/>
              <a:t>3. It is the responsibility of the Conference of regional Assistants, or to the regional Assistant if there is only one:</a:t>
            </a:r>
          </a:p>
          <a:p>
            <a:pPr eaLnBrk="1" hangingPunct="1">
              <a:buFontTx/>
              <a:buNone/>
            </a:pPr>
            <a:r>
              <a:rPr lang="en-US" altLang="en-US" smtClean="0"/>
              <a:t>-- to </a:t>
            </a:r>
            <a:r>
              <a:rPr lang="en-US" altLang="en-US" sz="3000" b="1" smtClean="0">
                <a:latin typeface="Arial Black" panose="020B0A04020102020204" pitchFamily="34" charset="0"/>
              </a:rPr>
              <a:t>collaborate with the regional Council in the task of spiritual and apostolic animation of the secular Franciscans</a:t>
            </a:r>
            <a:r>
              <a:rPr lang="en-US" altLang="en-US" smtClean="0"/>
              <a:t> in the life of the Church and of society in the region, and </a:t>
            </a:r>
            <a:r>
              <a:rPr lang="en-US" altLang="en-US" sz="3000" b="1" smtClean="0">
                <a:latin typeface="Arial Black" panose="020B0A04020102020204" pitchFamily="34" charset="0"/>
              </a:rPr>
              <a:t>in a special way in the formation of the leaders</a:t>
            </a:r>
            <a:r>
              <a:rPr lang="en-US" altLang="en-US" smtClean="0"/>
              <a:t>;</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Regional Assistants</a:t>
            </a:r>
          </a:p>
        </p:txBody>
      </p:sp>
      <p:sp>
        <p:nvSpPr>
          <p:cNvPr id="16387" name="Content Placeholder 2"/>
          <p:cNvSpPr>
            <a:spLocks noGrp="1"/>
          </p:cNvSpPr>
          <p:nvPr>
            <p:ph idx="1"/>
          </p:nvPr>
        </p:nvSpPr>
        <p:spPr/>
        <p:txBody>
          <a:bodyPr/>
          <a:lstStyle/>
          <a:p>
            <a:pPr eaLnBrk="1" hangingPunct="1">
              <a:buFontTx/>
              <a:buNone/>
            </a:pPr>
            <a:r>
              <a:rPr lang="en-US" altLang="en-US" sz="3000" dirty="0" smtClean="0"/>
              <a:t>-- </a:t>
            </a:r>
            <a:r>
              <a:rPr lang="en-US" altLang="en-US" sz="2800" dirty="0" smtClean="0"/>
              <a:t>to provide for the pastoral visits of the local Councils of the </a:t>
            </a:r>
            <a:r>
              <a:rPr lang="en-US" altLang="en-US" sz="2800" dirty="0" smtClean="0"/>
              <a:t>OFS (OFS </a:t>
            </a:r>
            <a:r>
              <a:rPr lang="en-US" altLang="en-US" sz="2800" dirty="0" err="1" smtClean="0"/>
              <a:t>Const</a:t>
            </a:r>
            <a:r>
              <a:rPr lang="en-US" altLang="en-US" sz="2800" dirty="0" smtClean="0"/>
              <a:t> 93.1-2) and to ensure a presence at the local elective Chapters [14];</a:t>
            </a:r>
          </a:p>
          <a:p>
            <a:pPr eaLnBrk="1" hangingPunct="1">
              <a:buFontTx/>
              <a:buNone/>
            </a:pPr>
            <a:r>
              <a:rPr lang="en-US" altLang="en-US" sz="2800" dirty="0" smtClean="0"/>
              <a:t>-- </a:t>
            </a:r>
            <a:r>
              <a:rPr lang="en-US" altLang="en-US" sz="2800" u="sng" dirty="0" smtClean="0"/>
              <a:t>to coordinate</a:t>
            </a:r>
            <a:r>
              <a:rPr lang="en-US" altLang="en-US" sz="2800" dirty="0" smtClean="0"/>
              <a:t>, at the regional level, </a:t>
            </a:r>
            <a:r>
              <a:rPr lang="en-US" altLang="en-US" sz="2800" u="sng" dirty="0" smtClean="0"/>
              <a:t>the service of spiritual assistance</a:t>
            </a:r>
            <a:r>
              <a:rPr lang="en-US" altLang="en-US" sz="2800" dirty="0" smtClean="0"/>
              <a:t>, </a:t>
            </a:r>
            <a:r>
              <a:rPr lang="en-US" altLang="en-US" sz="2800" u="sng" dirty="0" smtClean="0"/>
              <a:t>the formation of the Assistants and the fraternal union among them</a:t>
            </a:r>
            <a:r>
              <a:rPr lang="en-US" altLang="en-US" sz="2800" dirty="0" smtClean="0"/>
              <a:t>;</a:t>
            </a:r>
          </a:p>
          <a:p>
            <a:pPr eaLnBrk="1" hangingPunct="1">
              <a:buFontTx/>
              <a:buNone/>
            </a:pPr>
            <a:r>
              <a:rPr lang="en-US" altLang="en-US" sz="2800" dirty="0" smtClean="0"/>
              <a:t>-- to foster the interest of the friars in the </a:t>
            </a:r>
            <a:r>
              <a:rPr lang="en-US" altLang="en-US" sz="2800" dirty="0" smtClean="0"/>
              <a:t>OFS </a:t>
            </a:r>
            <a:r>
              <a:rPr lang="en-US" altLang="en-US" sz="2800" dirty="0" smtClean="0"/>
              <a:t>and in the Franciscan Youth</a:t>
            </a:r>
          </a:p>
          <a:p>
            <a:pPr eaLnBrk="1" hangingPunct="1">
              <a:buFontTx/>
              <a:buNone/>
            </a:pPr>
            <a:endParaRPr lang="en-US" alt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U:\My Pictures\StFranc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51054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Local Assistants</a:t>
            </a:r>
          </a:p>
        </p:txBody>
      </p:sp>
      <p:sp>
        <p:nvSpPr>
          <p:cNvPr id="18435" name="Rectangle 3"/>
          <p:cNvSpPr>
            <a:spLocks noGrp="1" noChangeArrowheads="1"/>
          </p:cNvSpPr>
          <p:nvPr>
            <p:ph type="body" idx="1"/>
          </p:nvPr>
        </p:nvSpPr>
        <p:spPr/>
        <p:txBody>
          <a:bodyPr/>
          <a:lstStyle/>
          <a:p>
            <a:pPr eaLnBrk="1" hangingPunct="1">
              <a:buFontTx/>
              <a:buNone/>
            </a:pPr>
            <a:r>
              <a:rPr lang="en-US" altLang="en-US" smtClean="0"/>
              <a:t>Art. 23</a:t>
            </a:r>
          </a:p>
          <a:p>
            <a:pPr eaLnBrk="1" hangingPunct="1">
              <a:buFontTx/>
              <a:buNone/>
            </a:pPr>
            <a:r>
              <a:rPr lang="en-US" altLang="en-US" smtClean="0"/>
              <a:t>1. The local Assistant is appointed by the competent major Superior, according to the law of his own Order, having heard the council of the fraternity concerned.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304800"/>
            <a:ext cx="8305800" cy="1143000"/>
          </a:xfrm>
        </p:spPr>
        <p:txBody>
          <a:bodyPr/>
          <a:lstStyle/>
          <a:p>
            <a:pPr eaLnBrk="1" hangingPunct="1"/>
            <a:r>
              <a:rPr lang="en-US" altLang="en-US" smtClean="0"/>
              <a:t>Local Assistants</a:t>
            </a:r>
          </a:p>
        </p:txBody>
      </p:sp>
      <p:sp>
        <p:nvSpPr>
          <p:cNvPr id="19459" name="Content Placeholder 2"/>
          <p:cNvSpPr>
            <a:spLocks noGrp="1"/>
          </p:cNvSpPr>
          <p:nvPr>
            <p:ph idx="1"/>
          </p:nvPr>
        </p:nvSpPr>
        <p:spPr/>
        <p:txBody>
          <a:bodyPr/>
          <a:lstStyle/>
          <a:p>
            <a:pPr eaLnBrk="1" hangingPunct="1">
              <a:buFontTx/>
              <a:buNone/>
            </a:pPr>
            <a:r>
              <a:rPr lang="en-US" altLang="en-US" smtClean="0"/>
              <a:t>2. The local assistant fosters communion within the fraternity and between the fraternity and the First Order or the TOR. In harmony with the local Guardian or Superior, the assistant sees to it that between the religious and the secular fraternities a </a:t>
            </a:r>
            <a:r>
              <a:rPr lang="en-US" altLang="en-US" sz="3600" b="1" smtClean="0">
                <a:solidFill>
                  <a:srgbClr val="FFFF66"/>
                </a:solidFill>
              </a:rPr>
              <a:t>real life-giving union</a:t>
            </a:r>
            <a:r>
              <a:rPr lang="en-US" altLang="en-US" smtClean="0"/>
              <a:t> with each other exists. He or she fosters the active presence of the fraternity in the Church and in society.</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Local Assistants</a:t>
            </a:r>
          </a:p>
        </p:txBody>
      </p:sp>
      <p:sp>
        <p:nvSpPr>
          <p:cNvPr id="20483" name="Content Placeholder 2"/>
          <p:cNvSpPr>
            <a:spLocks noGrp="1"/>
          </p:cNvSpPr>
          <p:nvPr>
            <p:ph idx="1"/>
          </p:nvPr>
        </p:nvSpPr>
        <p:spPr/>
        <p:txBody>
          <a:bodyPr/>
          <a:lstStyle/>
          <a:p>
            <a:pPr eaLnBrk="1" hangingPunct="1">
              <a:buFontTx/>
              <a:buNone/>
            </a:pPr>
            <a:r>
              <a:rPr lang="en-US" altLang="en-US" sz="2700" dirty="0" smtClean="0"/>
              <a:t>Art. 24</a:t>
            </a:r>
          </a:p>
          <a:p>
            <a:pPr eaLnBrk="1" hangingPunct="1">
              <a:buFontTx/>
              <a:buNone/>
            </a:pPr>
            <a:r>
              <a:rPr lang="en-US" altLang="en-US" sz="2700" dirty="0" smtClean="0"/>
              <a:t>1. </a:t>
            </a:r>
            <a:r>
              <a:rPr lang="en-US" altLang="en-US" sz="2700" u="sng" dirty="0" smtClean="0"/>
              <a:t>The local Assistant, together with the Council of the fraternity, is responsible for the formation of the candidates</a:t>
            </a:r>
            <a:r>
              <a:rPr lang="en-US" altLang="en-US" sz="2700" dirty="0" smtClean="0"/>
              <a:t> </a:t>
            </a:r>
            <a:r>
              <a:rPr lang="en-US" altLang="en-US" sz="2700" dirty="0" smtClean="0"/>
              <a:t>(OFS </a:t>
            </a:r>
            <a:r>
              <a:rPr lang="en-US" altLang="en-US" sz="2700" dirty="0" err="1" smtClean="0"/>
              <a:t>Const</a:t>
            </a:r>
            <a:r>
              <a:rPr lang="en-US" altLang="en-US" sz="2700" dirty="0" smtClean="0"/>
              <a:t> 37.2) and expresses his or her assessment of each of the candidates before profession. </a:t>
            </a:r>
            <a:r>
              <a:rPr lang="en-US" altLang="en-US" sz="2700" dirty="0" smtClean="0"/>
              <a:t>(OFS </a:t>
            </a:r>
            <a:r>
              <a:rPr lang="en-US" altLang="en-US" sz="2700" dirty="0" err="1" smtClean="0"/>
              <a:t>Const</a:t>
            </a:r>
            <a:r>
              <a:rPr lang="en-US" altLang="en-US" sz="2700" dirty="0" smtClean="0"/>
              <a:t> 41.1)</a:t>
            </a:r>
          </a:p>
          <a:p>
            <a:pPr eaLnBrk="1" hangingPunct="1">
              <a:buFontTx/>
              <a:buNone/>
            </a:pPr>
            <a:r>
              <a:rPr lang="en-US" altLang="en-US" sz="2700" dirty="0" smtClean="0"/>
              <a:t>2. Together with the Minister, the assistant discusses with the brothers or sisters in difficulty, who want to retire from the fraternity or who act in serious opposition to the Rule. </a:t>
            </a:r>
            <a:r>
              <a:rPr lang="en-US" altLang="en-US" sz="2700" dirty="0" smtClean="0"/>
              <a:t>(OFS </a:t>
            </a:r>
            <a:r>
              <a:rPr lang="en-US" altLang="en-US" sz="2700" dirty="0" err="1" smtClean="0"/>
              <a:t>Const</a:t>
            </a:r>
            <a:r>
              <a:rPr lang="en-US" altLang="en-US" sz="2700" dirty="0" smtClean="0"/>
              <a:t> 56.1-2; 58.1-2)</a:t>
            </a:r>
          </a:p>
          <a:p>
            <a:pPr eaLnBrk="1" hangingPunct="1">
              <a:buFontTx/>
              <a:buNone/>
            </a:pPr>
            <a:endParaRPr lang="en-US" altLang="en-US" sz="27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E:\francis cimab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58674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OFS </a:t>
            </a:r>
            <a:r>
              <a:rPr lang="en-US" altLang="en-US" dirty="0" smtClean="0"/>
              <a:t>General Constitutions</a:t>
            </a:r>
          </a:p>
        </p:txBody>
      </p:sp>
      <p:sp>
        <p:nvSpPr>
          <p:cNvPr id="21507" name="Rectangle 3"/>
          <p:cNvSpPr>
            <a:spLocks noGrp="1" noChangeArrowheads="1"/>
          </p:cNvSpPr>
          <p:nvPr>
            <p:ph type="body" idx="1"/>
          </p:nvPr>
        </p:nvSpPr>
        <p:spPr/>
        <p:txBody>
          <a:bodyPr/>
          <a:lstStyle/>
          <a:p>
            <a:pPr marL="609600" indent="-609600" algn="just" eaLnBrk="1" hangingPunct="1">
              <a:buFontTx/>
              <a:buNone/>
            </a:pPr>
            <a:r>
              <a:rPr lang="en-US" altLang="en-US" dirty="0" smtClean="0"/>
              <a:t>As an integral part of the Franciscan Family and called to live the charism of Francis within the secular dimension, the </a:t>
            </a:r>
            <a:r>
              <a:rPr lang="en-US" altLang="en-US" dirty="0" smtClean="0"/>
              <a:t>OFS </a:t>
            </a:r>
            <a:r>
              <a:rPr lang="en-US" altLang="en-US" dirty="0" smtClean="0"/>
              <a:t>has particular and close relations to the First Order and the TOR. </a:t>
            </a:r>
            <a:r>
              <a:rPr lang="en-US" altLang="en-US" dirty="0" smtClean="0"/>
              <a:t>(OFS </a:t>
            </a:r>
            <a:r>
              <a:rPr lang="en-US" altLang="en-US" dirty="0" smtClean="0"/>
              <a:t>Const., 85, 1)</a:t>
            </a:r>
          </a:p>
          <a:p>
            <a:pPr marL="609600" indent="-609600" eaLnBrk="1" hangingPunct="1"/>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smtClean="0"/>
              <a:t>OFS </a:t>
            </a:r>
            <a:r>
              <a:rPr lang="en-US" altLang="en-US" dirty="0" smtClean="0"/>
              <a:t>General Constitutions</a:t>
            </a:r>
          </a:p>
        </p:txBody>
      </p:sp>
      <p:sp>
        <p:nvSpPr>
          <p:cNvPr id="22531" name="Rectangle 3"/>
          <p:cNvSpPr>
            <a:spLocks noGrp="1" noChangeArrowheads="1"/>
          </p:cNvSpPr>
          <p:nvPr>
            <p:ph type="body" idx="1"/>
          </p:nvPr>
        </p:nvSpPr>
        <p:spPr/>
        <p:txBody>
          <a:bodyPr/>
          <a:lstStyle/>
          <a:p>
            <a:pPr marL="609600" indent="-609600" algn="just" eaLnBrk="1" hangingPunct="1">
              <a:lnSpc>
                <a:spcPct val="90000"/>
              </a:lnSpc>
              <a:buFontTx/>
              <a:buNone/>
            </a:pPr>
            <a:r>
              <a:rPr lang="en-US" altLang="en-US" sz="2800" dirty="0" smtClean="0"/>
              <a:t>The spiritual and pastoral care of the </a:t>
            </a:r>
            <a:r>
              <a:rPr lang="en-US" altLang="en-US" sz="2800" dirty="0" smtClean="0"/>
              <a:t>OFS, </a:t>
            </a:r>
            <a:r>
              <a:rPr lang="en-US" altLang="en-US" sz="2800" dirty="0" smtClean="0"/>
              <a:t>entrusted by the Church to the First Franciscan Order and the TOR, is the duty above all of their Ministers General and Provincial. The “</a:t>
            </a:r>
            <a:r>
              <a:rPr lang="en-US" altLang="en-US" sz="2800" i="1" dirty="0" err="1" smtClean="0"/>
              <a:t>altius</a:t>
            </a:r>
            <a:r>
              <a:rPr lang="en-US" altLang="en-US" sz="2800" i="1" dirty="0" smtClean="0"/>
              <a:t> </a:t>
            </a:r>
            <a:r>
              <a:rPr lang="en-US" altLang="en-US" sz="2800" i="1" dirty="0" err="1" smtClean="0"/>
              <a:t>moderamen</a:t>
            </a:r>
            <a:r>
              <a:rPr lang="en-US" altLang="en-US" sz="2800" dirty="0" smtClean="0"/>
              <a:t>” of which canon 303 speaks, belongs to them.  The purpose of the “</a:t>
            </a:r>
            <a:r>
              <a:rPr lang="en-US" altLang="en-US" sz="2800" i="1" dirty="0" err="1" smtClean="0"/>
              <a:t>altius</a:t>
            </a:r>
            <a:r>
              <a:rPr lang="en-US" altLang="en-US" sz="2800" i="1" dirty="0" smtClean="0"/>
              <a:t> </a:t>
            </a:r>
            <a:r>
              <a:rPr lang="en-US" altLang="en-US" sz="2800" i="1" dirty="0" err="1" smtClean="0"/>
              <a:t>moderamen</a:t>
            </a:r>
            <a:r>
              <a:rPr lang="en-US" altLang="en-US" sz="2800" dirty="0" smtClean="0"/>
              <a:t>” is to guarantee the fidelity of the </a:t>
            </a:r>
            <a:r>
              <a:rPr lang="en-US" altLang="en-US" sz="2800" dirty="0" smtClean="0"/>
              <a:t>OFS </a:t>
            </a:r>
            <a:r>
              <a:rPr lang="en-US" altLang="en-US" sz="2800" dirty="0" smtClean="0"/>
              <a:t>to the Franciscan charism, communion with the Church and union with the Franciscan family, values which represent a vital commitment for the Secular Franciscans. </a:t>
            </a:r>
            <a:r>
              <a:rPr lang="en-US" altLang="en-US" sz="2800" dirty="0" smtClean="0"/>
              <a:t>(OFS </a:t>
            </a:r>
            <a:r>
              <a:rPr lang="en-US" altLang="en-US" sz="2800" dirty="0" smtClean="0"/>
              <a:t>Const. 85, 2)</a:t>
            </a:r>
          </a:p>
          <a:p>
            <a:pPr marL="609600" indent="-609600" eaLnBrk="1" hangingPunct="1">
              <a:lnSpc>
                <a:spcPct val="90000"/>
              </a:lnSpc>
              <a:buFontTx/>
              <a:buNone/>
            </a:pPr>
            <a:endParaRPr lang="en-US" alt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Principle elements of </a:t>
            </a:r>
            <a:r>
              <a:rPr lang="en-US" altLang="en-US" dirty="0" smtClean="0"/>
              <a:t>OFS </a:t>
            </a:r>
            <a:r>
              <a:rPr lang="en-US" altLang="en-US" dirty="0" smtClean="0"/>
              <a:t>GC</a:t>
            </a:r>
          </a:p>
        </p:txBody>
      </p:sp>
      <p:sp>
        <p:nvSpPr>
          <p:cNvPr id="23555" name="Content Placeholder 2"/>
          <p:cNvSpPr>
            <a:spLocks noGrp="1"/>
          </p:cNvSpPr>
          <p:nvPr>
            <p:ph idx="1"/>
          </p:nvPr>
        </p:nvSpPr>
        <p:spPr/>
        <p:txBody>
          <a:bodyPr/>
          <a:lstStyle/>
          <a:p>
            <a:pPr marL="514350" indent="-514350" eaLnBrk="1" hangingPunct="1">
              <a:buFontTx/>
              <a:buAutoNum type="arabicPeriod"/>
            </a:pPr>
            <a:r>
              <a:rPr lang="en-US" altLang="en-US" dirty="0" smtClean="0"/>
              <a:t>Witness of Franciscan spirituality and fraternal affections. </a:t>
            </a:r>
            <a:r>
              <a:rPr lang="en-US" altLang="en-US" dirty="0" smtClean="0"/>
              <a:t>(OFS </a:t>
            </a:r>
            <a:r>
              <a:rPr lang="en-US" altLang="en-US" dirty="0" smtClean="0"/>
              <a:t>Const. 89.3)</a:t>
            </a:r>
          </a:p>
          <a:p>
            <a:pPr marL="514350" indent="-514350" eaLnBrk="1" hangingPunct="1">
              <a:buFontTx/>
              <a:buNone/>
            </a:pPr>
            <a:r>
              <a:rPr lang="en-US" altLang="en-US" dirty="0" smtClean="0"/>
              <a:t>2. Cooperation in </a:t>
            </a:r>
            <a:r>
              <a:rPr lang="en-US" altLang="en-US" dirty="0" err="1" smtClean="0"/>
              <a:t>th</a:t>
            </a:r>
            <a:r>
              <a:rPr lang="en-US" altLang="en-US" dirty="0" smtClean="0"/>
              <a:t> e initial on ongoing formation of the brothers and sisters of the </a:t>
            </a:r>
            <a:r>
              <a:rPr lang="en-US" altLang="en-US" dirty="0" smtClean="0"/>
              <a:t>OFS. (OFS </a:t>
            </a:r>
            <a:r>
              <a:rPr lang="en-US" altLang="en-US" dirty="0" smtClean="0"/>
              <a:t>Const. 89.4)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Letter of a TOR Minister General</a:t>
            </a:r>
          </a:p>
        </p:txBody>
      </p:sp>
      <p:sp>
        <p:nvSpPr>
          <p:cNvPr id="24579" name="Rectangle 3"/>
          <p:cNvSpPr>
            <a:spLocks noGrp="1" noChangeArrowheads="1"/>
          </p:cNvSpPr>
          <p:nvPr>
            <p:ph type="body" idx="1"/>
          </p:nvPr>
        </p:nvSpPr>
        <p:spPr/>
        <p:txBody>
          <a:bodyPr/>
          <a:lstStyle/>
          <a:p>
            <a:pPr marL="609600" indent="-609600" algn="just" eaLnBrk="1" hangingPunct="1">
              <a:lnSpc>
                <a:spcPct val="90000"/>
              </a:lnSpc>
              <a:buFontTx/>
              <a:buNone/>
            </a:pPr>
            <a:r>
              <a:rPr lang="en-US" altLang="en-US" sz="2800" smtClean="0"/>
              <a:t>It is first of all necessary that we become more conscious and more sensitive of the </a:t>
            </a:r>
            <a:r>
              <a:rPr lang="en-US" altLang="en-US" sz="2800" b="1" smtClean="0"/>
              <a:t>historical and spiritual ties that bind us to the Secular Franciscan Order</a:t>
            </a:r>
            <a:r>
              <a:rPr lang="en-US" altLang="en-US" sz="2800" smtClean="0"/>
              <a:t>. For centuries we shared a common Rule; it was only additional statutes that distinguished Tertiary religious from their secular counterparts. We must begin anew with the idea of a common spirit and tradition, and not simply in terms of promoting another movement or association.  </a:t>
            </a:r>
            <a:r>
              <a:rPr lang="en-US" altLang="en-US" sz="2800" b="1" smtClean="0"/>
              <a:t>Roland Faley, TOR</a:t>
            </a:r>
            <a:r>
              <a:rPr lang="en-US" altLang="en-US" sz="2800" smtClean="0"/>
              <a:t> in a Letter of the T.O.R. Minister General </a:t>
            </a:r>
            <a:r>
              <a:rPr lang="en-US" altLang="en-US" sz="2800" i="1" smtClean="0"/>
              <a:t>“Ordo Franciscanus Secularis,” </a:t>
            </a:r>
            <a:r>
              <a:rPr lang="en-US" altLang="en-US" sz="2800" smtClean="0"/>
              <a:t>1979 (bold added)</a:t>
            </a:r>
          </a:p>
          <a:p>
            <a:pPr marL="609600" indent="-609600" eaLnBrk="1" hangingPunct="1">
              <a:lnSpc>
                <a:spcPct val="90000"/>
              </a:lnSpc>
            </a:pPr>
            <a:endParaRPr lang="en-US" altLang="en-US"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Letter of a TOR Minister General</a:t>
            </a:r>
          </a:p>
        </p:txBody>
      </p:sp>
      <p:sp>
        <p:nvSpPr>
          <p:cNvPr id="25603" name="Rectangle 3"/>
          <p:cNvSpPr>
            <a:spLocks noGrp="1" noChangeArrowheads="1"/>
          </p:cNvSpPr>
          <p:nvPr>
            <p:ph type="body" idx="1"/>
          </p:nvPr>
        </p:nvSpPr>
        <p:spPr/>
        <p:txBody>
          <a:bodyPr/>
          <a:lstStyle/>
          <a:p>
            <a:pPr marL="609600" indent="-609600" algn="just" eaLnBrk="1" hangingPunct="1">
              <a:lnSpc>
                <a:spcPct val="90000"/>
              </a:lnSpc>
              <a:buFontTx/>
              <a:buNone/>
            </a:pPr>
            <a:r>
              <a:rPr lang="en-US" altLang="en-US" smtClean="0"/>
              <a:t>In a special way it is the </a:t>
            </a:r>
            <a:r>
              <a:rPr lang="en-US" altLang="en-US" b="1" smtClean="0"/>
              <a:t>responsibility of the Ministers Provincial, in collaboration with the National assistant, to see that our young friars in formation receive the necessary training to assume responsibilities with the Secular Franciscans in the future</a:t>
            </a:r>
            <a:r>
              <a:rPr lang="en-US" altLang="en-US" smtClean="0"/>
              <a:t>.  Roland Faley, TOR in a Letter of the T.O.R. Minister General </a:t>
            </a:r>
            <a:r>
              <a:rPr lang="en-US" altLang="en-US" i="1" smtClean="0"/>
              <a:t>“Ordo Franciscanus Secularis,” </a:t>
            </a:r>
            <a:r>
              <a:rPr lang="en-US" altLang="en-US" smtClean="0"/>
              <a:t>1979 (bold added)</a:t>
            </a:r>
          </a:p>
          <a:p>
            <a:pPr marL="609600" indent="-609600"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smtClean="0"/>
              <a:t>Sr. Antonella Perugini in a recent article in </a:t>
            </a:r>
            <a:r>
              <a:rPr lang="en-US" altLang="en-US" sz="4000" i="1" smtClean="0"/>
              <a:t>The Franciscan Family:</a:t>
            </a:r>
            <a:endParaRPr lang="en-US" altLang="en-US" sz="4000" smtClean="0"/>
          </a:p>
        </p:txBody>
      </p:sp>
      <p:sp>
        <p:nvSpPr>
          <p:cNvPr id="26627" name="Rectangle 3"/>
          <p:cNvSpPr>
            <a:spLocks noGrp="1" noChangeArrowheads="1"/>
          </p:cNvSpPr>
          <p:nvPr>
            <p:ph type="body" idx="1"/>
          </p:nvPr>
        </p:nvSpPr>
        <p:spPr/>
        <p:txBody>
          <a:bodyPr/>
          <a:lstStyle/>
          <a:p>
            <a:pPr eaLnBrk="1" hangingPunct="1">
              <a:lnSpc>
                <a:spcPct val="90000"/>
              </a:lnSpc>
              <a:buFontTx/>
              <a:buNone/>
            </a:pPr>
            <a:r>
              <a:rPr lang="en-US" altLang="en-US" sz="2800" smtClean="0"/>
              <a:t>"Life-giving union with each other" in the vision of the Poor Clare Sisters, </a:t>
            </a:r>
            <a:br>
              <a:rPr lang="en-US" altLang="en-US" sz="2800" smtClean="0"/>
            </a:br>
            <a:r>
              <a:rPr lang="en-US" altLang="en-US" sz="2800" smtClean="0"/>
              <a:t/>
            </a:r>
            <a:br>
              <a:rPr lang="en-US" altLang="en-US" sz="2800" smtClean="0"/>
            </a:br>
            <a:r>
              <a:rPr lang="en-US" altLang="en-US" sz="2800" smtClean="0"/>
              <a:t>"I am profoundly convinced that what unites us is quantitatively and qualitatively much more than what distinguishes us from one another; but it is, nevertheless, true that the distinctions do exist and, in their complementing, constitute a reciprocal richness and contributes to making complete and, thus, more authentic, the face of Franciscanism." </a:t>
            </a:r>
            <a:br>
              <a:rPr lang="en-US" altLang="en-US" sz="2800" smtClean="0"/>
            </a:br>
            <a:endParaRPr lang="en-US" altLang="en-US" sz="280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Final thoughts</a:t>
            </a:r>
          </a:p>
        </p:txBody>
      </p:sp>
      <p:sp>
        <p:nvSpPr>
          <p:cNvPr id="27651" name="Rectangle 3"/>
          <p:cNvSpPr>
            <a:spLocks noGrp="1" noChangeArrowheads="1"/>
          </p:cNvSpPr>
          <p:nvPr>
            <p:ph type="body" idx="1"/>
          </p:nvPr>
        </p:nvSpPr>
        <p:spPr/>
        <p:txBody>
          <a:bodyPr/>
          <a:lstStyle/>
          <a:p>
            <a:pPr marL="609600" indent="-609600" algn="just" eaLnBrk="1" hangingPunct="1">
              <a:buFontTx/>
              <a:buNone/>
            </a:pPr>
            <a:r>
              <a:rPr lang="en-US" altLang="en-US" sz="2800" dirty="0" smtClean="0"/>
              <a:t>The Franciscan Family, as one among many spiritual families raised up by the Holy Spirit in the Church, unites all members of the people of God – laity, religious and priests – who recognize that they are called to follow Christ in the footsteps of St. Francis of Assisi. In various ways and forms but in </a:t>
            </a:r>
            <a:r>
              <a:rPr lang="en-US" altLang="en-US" sz="2800" b="1" dirty="0" smtClean="0"/>
              <a:t>life-giving union</a:t>
            </a:r>
            <a:r>
              <a:rPr lang="en-US" altLang="en-US" sz="2800" dirty="0" smtClean="0"/>
              <a:t> with each other, they intend to make present the charism of their common Seraphic Father in the life and mission of the Church. </a:t>
            </a:r>
            <a:r>
              <a:rPr lang="en-US" altLang="en-US" sz="2800" dirty="0" smtClean="0"/>
              <a:t>OFS </a:t>
            </a:r>
            <a:r>
              <a:rPr lang="en-US" altLang="en-US" sz="2800" dirty="0" smtClean="0"/>
              <a:t>Rule, #1</a:t>
            </a:r>
          </a:p>
          <a:p>
            <a:pPr marL="609600" indent="-609600" eaLnBrk="1" hangingPunct="1"/>
            <a:endParaRPr lang="en-US" alt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U:\My Pictures\Simone_Martini_Clare.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57388" y="274638"/>
            <a:ext cx="5219700" cy="6354762"/>
          </a:xfrm>
          <a:noFill/>
          <a:extLst>
            <a:ext uri="{909E8E84-426E-40DD-AFC4-6F175D3DCCD1}">
              <a14:hiddenFill xmlns:a14="http://schemas.microsoft.com/office/drawing/2010/main">
                <a:solidFill>
                  <a:srgbClr val="663300"/>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Points to ponder</a:t>
            </a:r>
          </a:p>
        </p:txBody>
      </p:sp>
      <p:sp>
        <p:nvSpPr>
          <p:cNvPr id="29699" name="Rectangle 3"/>
          <p:cNvSpPr>
            <a:spLocks noGrp="1" noChangeArrowheads="1"/>
          </p:cNvSpPr>
          <p:nvPr>
            <p:ph type="body" idx="1"/>
          </p:nvPr>
        </p:nvSpPr>
        <p:spPr/>
        <p:txBody>
          <a:bodyPr/>
          <a:lstStyle/>
          <a:p>
            <a:pPr>
              <a:buFontTx/>
              <a:buNone/>
            </a:pPr>
            <a:r>
              <a:rPr lang="en-US" altLang="en-US" dirty="0" smtClean="0"/>
              <a:t>-- Do you find that your own concept of Spiritual Assistance is reflected in the documents presented?</a:t>
            </a:r>
          </a:p>
          <a:p>
            <a:pPr>
              <a:buFontTx/>
              <a:buNone/>
            </a:pPr>
            <a:r>
              <a:rPr lang="en-US" altLang="en-US" dirty="0" smtClean="0"/>
              <a:t>-- In the Franciscan literature, we find the concept of “right relationship.” How does the S.A. find such a balance with the </a:t>
            </a:r>
            <a:r>
              <a:rPr lang="en-US" altLang="en-US" dirty="0" smtClean="0"/>
              <a:t>OFSs </a:t>
            </a:r>
            <a:r>
              <a:rPr lang="en-US" altLang="en-US" dirty="0" smtClean="0"/>
              <a:t>in the fraternity he or she pastors?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U:\My Pictures\Giottosandamiano2.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52600" y="228600"/>
            <a:ext cx="5995988" cy="6477000"/>
          </a:xfrm>
          <a:noFill/>
          <a:extLst>
            <a:ext uri="{909E8E84-426E-40DD-AFC4-6F175D3DCCD1}">
              <a14:hiddenFill xmlns:a14="http://schemas.microsoft.com/office/drawing/2010/main">
                <a:solidFill>
                  <a:srgbClr val="663300"/>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04800"/>
            <a:ext cx="8305800" cy="1143000"/>
          </a:xfrm>
        </p:spPr>
        <p:txBody>
          <a:bodyPr/>
          <a:lstStyle/>
          <a:p>
            <a:pPr eaLnBrk="1" hangingPunct="1"/>
            <a:r>
              <a:rPr lang="en-US" altLang="en-US" b="1" smtClean="0">
                <a:latin typeface="Arial Black" panose="020B0A04020102020204" pitchFamily="34" charset="0"/>
              </a:rPr>
              <a:t>Role of the S.A.</a:t>
            </a:r>
          </a:p>
        </p:txBody>
      </p:sp>
      <p:sp>
        <p:nvSpPr>
          <p:cNvPr id="4099" name="Rectangle 3"/>
          <p:cNvSpPr>
            <a:spLocks noGrp="1" noChangeArrowheads="1"/>
          </p:cNvSpPr>
          <p:nvPr>
            <p:ph type="body" idx="1"/>
          </p:nvPr>
        </p:nvSpPr>
        <p:spPr/>
        <p:txBody>
          <a:bodyPr/>
          <a:lstStyle/>
          <a:p>
            <a:pPr eaLnBrk="1" hangingPunct="1">
              <a:buFontTx/>
              <a:buNone/>
            </a:pPr>
            <a:r>
              <a:rPr lang="en-US" altLang="en-US" sz="3400" dirty="0" smtClean="0"/>
              <a:t>Art. 13 Statutes for spiritual and pastoral assistance to the </a:t>
            </a:r>
            <a:r>
              <a:rPr lang="en-US" altLang="en-US" sz="3400" dirty="0" smtClean="0"/>
              <a:t>OFS</a:t>
            </a:r>
            <a:endParaRPr lang="en-US" altLang="en-US" sz="3400" dirty="0" smtClean="0"/>
          </a:p>
          <a:p>
            <a:pPr eaLnBrk="1" hangingPunct="1">
              <a:buFontTx/>
              <a:buNone/>
            </a:pPr>
            <a:r>
              <a:rPr lang="en-US" altLang="en-US" sz="3400" dirty="0" smtClean="0"/>
              <a:t>1. The principal task of the assistant is to </a:t>
            </a:r>
            <a:r>
              <a:rPr lang="en-US" altLang="en-US" sz="3400" b="1" dirty="0" smtClean="0">
                <a:latin typeface="Arial Black" panose="020B0A04020102020204" pitchFamily="34" charset="0"/>
              </a:rPr>
              <a:t>foster a deeper insight into Franciscan spirituality</a:t>
            </a:r>
            <a:r>
              <a:rPr lang="en-US" altLang="en-US" sz="3400" dirty="0" smtClean="0"/>
              <a:t> and </a:t>
            </a:r>
            <a:r>
              <a:rPr lang="en-US" altLang="en-US" sz="3400" b="1" dirty="0" smtClean="0">
                <a:latin typeface="Arial Black" panose="020B0A04020102020204" pitchFamily="34" charset="0"/>
              </a:rPr>
              <a:t>to co-operate in the initial and continuing formation of the secular Franciscans</a:t>
            </a:r>
            <a:r>
              <a:rPr lang="en-US" altLang="en-US" sz="3400" dirty="0" smtClean="0"/>
              <a:t>. (see </a:t>
            </a:r>
            <a:r>
              <a:rPr lang="en-US" altLang="en-US" sz="3400" dirty="0" smtClean="0"/>
              <a:t>OFS </a:t>
            </a:r>
            <a:r>
              <a:rPr lang="en-US" altLang="en-US" sz="3400" dirty="0" smtClean="0"/>
              <a:t>Const. 90.1)</a:t>
            </a:r>
          </a:p>
          <a:p>
            <a:pPr algn="just" eaLnBrk="1" hangingPunct="1">
              <a:buFontTx/>
              <a:buNone/>
            </a:pPr>
            <a:endParaRPr lang="en-US" altLang="en-US" sz="3400" dirty="0" smtClean="0"/>
          </a:p>
          <a:p>
            <a:pPr algn="just" eaLnBrk="1" hangingPunct="1">
              <a:buFontTx/>
              <a:buNone/>
            </a:pPr>
            <a:endParaRPr lang="en-US" altLang="en-US" sz="4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8305800" cy="1143000"/>
          </a:xfrm>
        </p:spPr>
        <p:txBody>
          <a:bodyPr/>
          <a:lstStyle/>
          <a:p>
            <a:pPr eaLnBrk="1" hangingPunct="1"/>
            <a:r>
              <a:rPr lang="en-US" altLang="en-US" b="1" smtClean="0"/>
              <a:t>Role of the S.A.</a:t>
            </a:r>
          </a:p>
        </p:txBody>
      </p:sp>
      <p:sp>
        <p:nvSpPr>
          <p:cNvPr id="5123" name="Rectangle 3"/>
          <p:cNvSpPr>
            <a:spLocks noGrp="1" noChangeArrowheads="1"/>
          </p:cNvSpPr>
          <p:nvPr>
            <p:ph type="body" idx="1"/>
          </p:nvPr>
        </p:nvSpPr>
        <p:spPr>
          <a:xfrm>
            <a:off x="381000" y="1600200"/>
            <a:ext cx="8382000" cy="5029200"/>
          </a:xfrm>
        </p:spPr>
        <p:txBody>
          <a:bodyPr/>
          <a:lstStyle/>
          <a:p>
            <a:pPr marL="609600" indent="-609600" algn="just" eaLnBrk="1" hangingPunct="1">
              <a:buFontTx/>
              <a:buNone/>
            </a:pPr>
            <a:r>
              <a:rPr lang="en-US" altLang="en-US" sz="3400" smtClean="0"/>
              <a:t>2. </a:t>
            </a:r>
            <a:r>
              <a:rPr lang="en-US" altLang="en-US" sz="3600" smtClean="0"/>
              <a:t>In the Council of the fraternity and in elective and ordinary Chapters the assistant will be </a:t>
            </a:r>
            <a:r>
              <a:rPr lang="en-US" altLang="en-US" sz="3600" b="1" smtClean="0">
                <a:solidFill>
                  <a:srgbClr val="FFFF66"/>
                </a:solidFill>
                <a:latin typeface="Arial Black" panose="020B0A04020102020204" pitchFamily="34" charset="0"/>
              </a:rPr>
              <a:t>respectful of the responsibilities and role of the secular Franciscans</a:t>
            </a:r>
            <a:r>
              <a:rPr lang="en-US" altLang="en-US" sz="3600" smtClean="0"/>
              <a:t>, giving them priority with regard to the guidance, co-ordination, and animation of the fraternity.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smtClean="0"/>
              <a:t>Role of the S.A.</a:t>
            </a:r>
          </a:p>
        </p:txBody>
      </p:sp>
      <p:sp>
        <p:nvSpPr>
          <p:cNvPr id="6147" name="Rectangle 4"/>
          <p:cNvSpPr>
            <a:spLocks noGrp="1" noChangeArrowheads="1"/>
          </p:cNvSpPr>
          <p:nvPr>
            <p:ph type="body" idx="1"/>
          </p:nvPr>
        </p:nvSpPr>
        <p:spPr/>
        <p:txBody>
          <a:bodyPr/>
          <a:lstStyle/>
          <a:p>
            <a:pPr eaLnBrk="1" hangingPunct="1">
              <a:buFontTx/>
              <a:buNone/>
            </a:pPr>
            <a:r>
              <a:rPr lang="en-US" altLang="en-US" sz="3600" smtClean="0"/>
              <a:t>3. The assistant participates actively and votes in the discussions and decisions taken by the Council or by the Chapter. </a:t>
            </a:r>
            <a:r>
              <a:rPr lang="en-US" altLang="en-US" sz="3600" u="sng" smtClean="0"/>
              <a:t>He or she is specifically responsible for the animation of liturgical celebrations and spiritual reflections during the meetings of the Council or of the Chapter</a:t>
            </a:r>
            <a:r>
              <a:rPr lang="en-US" altLang="en-US" sz="360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3400" y="228600"/>
            <a:ext cx="8305800" cy="6354763"/>
          </a:xfrm>
        </p:spPr>
        <p:txBody>
          <a:bodyPr/>
          <a:lstStyle/>
          <a:p>
            <a:pPr eaLnBrk="1" hangingPunct="1">
              <a:buFontTx/>
              <a:buNone/>
              <a:defRPr/>
            </a:pPr>
            <a:r>
              <a:rPr lang="en-US" b="1" dirty="0" smtClean="0"/>
              <a:t>General Assistants</a:t>
            </a:r>
          </a:p>
          <a:p>
            <a:pPr eaLnBrk="1" hangingPunct="1">
              <a:buFontTx/>
              <a:buNone/>
              <a:defRPr/>
            </a:pPr>
            <a:r>
              <a:rPr lang="en-US" dirty="0" smtClean="0"/>
              <a:t>Art. 17</a:t>
            </a:r>
          </a:p>
          <a:p>
            <a:pPr eaLnBrk="1" hangingPunct="1">
              <a:buFontTx/>
              <a:buNone/>
              <a:defRPr/>
            </a:pPr>
            <a:r>
              <a:rPr lang="en-US" dirty="0" smtClean="0"/>
              <a:t>1. </a:t>
            </a:r>
            <a:r>
              <a:rPr lang="en-US" dirty="0" smtClean="0"/>
              <a:t>The general Assistants are appointed by their respective general Minister, after consultation with the Presidency of the International Council of the </a:t>
            </a:r>
            <a:r>
              <a:rPr lang="en-US" dirty="0" smtClean="0"/>
              <a:t>OFS. (OFS </a:t>
            </a:r>
            <a:r>
              <a:rPr lang="en-US" dirty="0" smtClean="0"/>
              <a:t>Const 91.3)</a:t>
            </a:r>
          </a:p>
          <a:p>
            <a:pPr eaLnBrk="1" hangingPunct="1">
              <a:buFontTx/>
              <a:buNone/>
              <a:defRPr/>
            </a:pPr>
            <a:r>
              <a:rPr lang="en-US" dirty="0" smtClean="0"/>
              <a:t>2. </a:t>
            </a:r>
            <a:r>
              <a:rPr lang="en-US" dirty="0" smtClean="0"/>
              <a:t>They give their service to the Presidency of the International Council of the </a:t>
            </a:r>
            <a:r>
              <a:rPr lang="en-US" dirty="0" smtClean="0"/>
              <a:t>OFS, </a:t>
            </a:r>
            <a:r>
              <a:rPr lang="en-US" dirty="0" smtClean="0"/>
              <a:t>form a conference, and collegially see to the spiritual assistance to the </a:t>
            </a:r>
            <a:r>
              <a:rPr lang="en-US" dirty="0" smtClean="0"/>
              <a:t>OFS </a:t>
            </a:r>
            <a:r>
              <a:rPr lang="en-US" dirty="0" smtClean="0"/>
              <a:t>as a whole. </a:t>
            </a:r>
            <a:r>
              <a:rPr lang="en-US" dirty="0" smtClean="0"/>
              <a:t>(OFS </a:t>
            </a:r>
            <a:r>
              <a:rPr lang="en-US" dirty="0" smtClean="0"/>
              <a:t>Const 90.3)</a:t>
            </a:r>
          </a:p>
          <a:p>
            <a:pPr marL="609600" indent="-609600" algn="just"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305800" cy="1143000"/>
          </a:xfrm>
        </p:spPr>
        <p:txBody>
          <a:bodyPr/>
          <a:lstStyle/>
          <a:p>
            <a:pPr eaLnBrk="1" hangingPunct="1"/>
            <a:r>
              <a:rPr lang="en-US" altLang="en-US" b="1" smtClean="0"/>
              <a:t>National Assistants</a:t>
            </a:r>
          </a:p>
        </p:txBody>
      </p:sp>
      <p:sp>
        <p:nvSpPr>
          <p:cNvPr id="8195" name="Rectangle 3"/>
          <p:cNvSpPr>
            <a:spLocks noGrp="1" noChangeArrowheads="1"/>
          </p:cNvSpPr>
          <p:nvPr>
            <p:ph type="body" idx="1"/>
          </p:nvPr>
        </p:nvSpPr>
        <p:spPr/>
        <p:txBody>
          <a:bodyPr/>
          <a:lstStyle/>
          <a:p>
            <a:pPr eaLnBrk="1" hangingPunct="1">
              <a:buFontTx/>
              <a:buNone/>
            </a:pPr>
            <a:r>
              <a:rPr lang="en-US" altLang="en-US" dirty="0" smtClean="0"/>
              <a:t>Art. 19</a:t>
            </a:r>
          </a:p>
          <a:p>
            <a:pPr eaLnBrk="1" hangingPunct="1">
              <a:buFontTx/>
              <a:buNone/>
            </a:pPr>
            <a:r>
              <a:rPr lang="en-US" altLang="en-US" sz="2800" b="1" dirty="0" smtClean="0"/>
              <a:t>1. The national Assistants of the </a:t>
            </a:r>
            <a:r>
              <a:rPr lang="en-US" altLang="en-US" sz="2800" b="1" dirty="0" smtClean="0"/>
              <a:t>OFS </a:t>
            </a:r>
            <a:r>
              <a:rPr lang="en-US" altLang="en-US" sz="2800" b="1" dirty="0" smtClean="0"/>
              <a:t>and the Franciscan Youth are appointed by the competent major Superior, after </a:t>
            </a:r>
            <a:r>
              <a:rPr lang="en-US" altLang="en-US" sz="2800" b="1" u="sng" dirty="0" smtClean="0"/>
              <a:t>consultation</a:t>
            </a:r>
            <a:r>
              <a:rPr lang="en-US" altLang="en-US" sz="2800" b="1" dirty="0" smtClean="0"/>
              <a:t> with the respective national council. Where more than one major Superior is involved in the appointment, the norms established together by the Superiors with jurisdiction in the national territory shall be followed. </a:t>
            </a:r>
            <a:r>
              <a:rPr lang="en-US" altLang="en-US" sz="2800" b="1" dirty="0" smtClean="0"/>
              <a:t>(OFS </a:t>
            </a:r>
            <a:r>
              <a:rPr lang="en-US" altLang="en-US" sz="2800" b="1" dirty="0" err="1" smtClean="0"/>
              <a:t>Const</a:t>
            </a:r>
            <a:r>
              <a:rPr lang="en-US" altLang="en-US" sz="2800" b="1" dirty="0" smtClean="0"/>
              <a:t> 91.2)</a:t>
            </a:r>
          </a:p>
          <a:p>
            <a:pPr algn="just"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smtClean="0"/>
              <a:t>National Assistants</a:t>
            </a:r>
          </a:p>
        </p:txBody>
      </p:sp>
      <p:sp>
        <p:nvSpPr>
          <p:cNvPr id="9219" name="Rectangle 3"/>
          <p:cNvSpPr>
            <a:spLocks noGrp="1" noChangeArrowheads="1"/>
          </p:cNvSpPr>
          <p:nvPr>
            <p:ph type="body" idx="1"/>
          </p:nvPr>
        </p:nvSpPr>
        <p:spPr>
          <a:xfrm>
            <a:off x="381000" y="1600200"/>
            <a:ext cx="8382000" cy="5029200"/>
          </a:xfrm>
        </p:spPr>
        <p:txBody>
          <a:bodyPr/>
          <a:lstStyle/>
          <a:p>
            <a:pPr marL="609600" indent="-609600" algn="just" eaLnBrk="1" hangingPunct="1">
              <a:buFontTx/>
              <a:buNone/>
            </a:pPr>
            <a:r>
              <a:rPr lang="en-US" altLang="en-US" dirty="0" smtClean="0"/>
              <a:t>2. They give their service to the national council and </a:t>
            </a:r>
            <a:r>
              <a:rPr lang="en-US" altLang="en-US" sz="3600" b="1" dirty="0" smtClean="0"/>
              <a:t>see to the spiritual assistance to the national fraternity</a:t>
            </a:r>
            <a:r>
              <a:rPr lang="en-US" altLang="en-US" dirty="0" smtClean="0"/>
              <a:t>. If they are more than one, they form a Conference and render their service collegially</a:t>
            </a:r>
            <a:r>
              <a:rPr lang="en-US" altLang="en-US" dirty="0" smtClean="0"/>
              <a:t>.(OFS </a:t>
            </a:r>
            <a:r>
              <a:rPr lang="en-US" altLang="en-US" dirty="0" err="1" smtClean="0"/>
              <a:t>Const</a:t>
            </a:r>
            <a:r>
              <a:rPr lang="en-US" altLang="en-US" dirty="0" smtClean="0"/>
              <a:t> 90.3)</a:t>
            </a:r>
          </a:p>
          <a:p>
            <a:pPr marL="609600" indent="-609600" algn="just"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smtClean="0">
                <a:latin typeface="Arial Black" panose="020B0A04020102020204" pitchFamily="34" charset="0"/>
              </a:rPr>
              <a:t>National Asssistants</a:t>
            </a:r>
          </a:p>
        </p:txBody>
      </p:sp>
      <p:sp>
        <p:nvSpPr>
          <p:cNvPr id="10243" name="Rectangle 3"/>
          <p:cNvSpPr>
            <a:spLocks noGrp="1" noChangeArrowheads="1"/>
          </p:cNvSpPr>
          <p:nvPr>
            <p:ph type="body" idx="1"/>
          </p:nvPr>
        </p:nvSpPr>
        <p:spPr/>
        <p:txBody>
          <a:bodyPr/>
          <a:lstStyle/>
          <a:p>
            <a:pPr eaLnBrk="1" hangingPunct="1">
              <a:buFontTx/>
              <a:buNone/>
            </a:pPr>
            <a:r>
              <a:rPr lang="en-US" altLang="en-US" sz="2800" smtClean="0"/>
              <a:t>3. It is the responsibility of the Conference of national Assistants, or to the national Assistant if there is only one:</a:t>
            </a:r>
          </a:p>
          <a:p>
            <a:pPr eaLnBrk="1" hangingPunct="1">
              <a:buFontTx/>
              <a:buNone/>
            </a:pPr>
            <a:r>
              <a:rPr lang="en-US" altLang="en-US" sz="2800" smtClean="0"/>
              <a:t>-- to </a:t>
            </a:r>
            <a:r>
              <a:rPr lang="en-US" altLang="en-US" sz="3600" b="1" smtClean="0">
                <a:latin typeface="Arial Black" panose="020B0A04020102020204" pitchFamily="34" charset="0"/>
              </a:rPr>
              <a:t>collaborate with the national Council in the task of spiritual and apostolic animation</a:t>
            </a:r>
            <a:r>
              <a:rPr lang="en-US" altLang="en-US" sz="2800" smtClean="0"/>
              <a:t> of the secular Franciscans in the life of the Church and the society of the country, and </a:t>
            </a:r>
            <a:r>
              <a:rPr lang="en-US" altLang="en-US" sz="3600" b="1" smtClean="0">
                <a:latin typeface="Arial Black" panose="020B0A04020102020204" pitchFamily="34" charset="0"/>
              </a:rPr>
              <a:t>in a special way in the formation of the leaders</a:t>
            </a:r>
            <a:r>
              <a:rPr lang="en-US" altLang="en-US" sz="280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1515</Words>
  <Application>Microsoft Office PowerPoint</Application>
  <PresentationFormat>On-screen Show (4:3)</PresentationFormat>
  <Paragraphs>66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Arial Black</vt:lpstr>
      <vt:lpstr>Default Design</vt:lpstr>
      <vt:lpstr>Spiritual Assistance</vt:lpstr>
      <vt:lpstr>PowerPoint Presentation</vt:lpstr>
      <vt:lpstr>Role of the S.A.</vt:lpstr>
      <vt:lpstr>Role of the S.A.</vt:lpstr>
      <vt:lpstr>Role of the S.A.</vt:lpstr>
      <vt:lpstr>PowerPoint Presentation</vt:lpstr>
      <vt:lpstr>National Assistants</vt:lpstr>
      <vt:lpstr>National Assistants</vt:lpstr>
      <vt:lpstr>National Asssistants</vt:lpstr>
      <vt:lpstr>National Assistants</vt:lpstr>
      <vt:lpstr>PowerPoint Presentation</vt:lpstr>
      <vt:lpstr>Regional Assistants</vt:lpstr>
      <vt:lpstr>Regional Assistants</vt:lpstr>
      <vt:lpstr>Regional Assistants</vt:lpstr>
      <vt:lpstr>Regional Assistants</vt:lpstr>
      <vt:lpstr>PowerPoint Presentation</vt:lpstr>
      <vt:lpstr>Local Assistants</vt:lpstr>
      <vt:lpstr>Local Assistants</vt:lpstr>
      <vt:lpstr>Local Assistants</vt:lpstr>
      <vt:lpstr>OFS General Constitutions</vt:lpstr>
      <vt:lpstr>OFS General Constitutions</vt:lpstr>
      <vt:lpstr>Principle elements of OFS GC</vt:lpstr>
      <vt:lpstr>Letter of a TOR Minister General</vt:lpstr>
      <vt:lpstr>Letter of a TOR Minister General</vt:lpstr>
      <vt:lpstr>Sr. Antonella Perugini in a recent article in The Franciscan Family:</vt:lpstr>
      <vt:lpstr>Final thoughts</vt:lpstr>
      <vt:lpstr>PowerPoint Presentation</vt:lpstr>
      <vt:lpstr>Points to ponder</vt:lpstr>
      <vt:lpstr>PowerPoint Presentation</vt:lpstr>
    </vt:vector>
  </TitlesOfParts>
  <Company>St. Francis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Reciprocity</dc:title>
  <dc:creator>Kevin Queally</dc:creator>
  <cp:lastModifiedBy>meksf_000</cp:lastModifiedBy>
  <cp:revision>53</cp:revision>
  <dcterms:created xsi:type="dcterms:W3CDTF">2007-06-04T17:54:39Z</dcterms:created>
  <dcterms:modified xsi:type="dcterms:W3CDTF">2019-09-07T17:09:14Z</dcterms:modified>
</cp:coreProperties>
</file>