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443" r:id="rId2"/>
    <p:sldId id="415" r:id="rId3"/>
    <p:sldId id="435" r:id="rId4"/>
    <p:sldId id="358" r:id="rId5"/>
    <p:sldId id="447" r:id="rId6"/>
    <p:sldId id="416" r:id="rId7"/>
    <p:sldId id="445" r:id="rId8"/>
    <p:sldId id="427" r:id="rId9"/>
    <p:sldId id="446" r:id="rId10"/>
    <p:sldId id="449" r:id="rId11"/>
    <p:sldId id="428" r:id="rId12"/>
    <p:sldId id="429" r:id="rId13"/>
    <p:sldId id="430" r:id="rId14"/>
    <p:sldId id="433" r:id="rId15"/>
    <p:sldId id="434" r:id="rId16"/>
    <p:sldId id="431" r:id="rId17"/>
    <p:sldId id="418" r:id="rId18"/>
    <p:sldId id="417" r:id="rId19"/>
    <p:sldId id="432" r:id="rId20"/>
    <p:sldId id="256" r:id="rId21"/>
    <p:sldId id="257" r:id="rId22"/>
    <p:sldId id="258" r:id="rId23"/>
    <p:sldId id="259" r:id="rId24"/>
    <p:sldId id="260" r:id="rId25"/>
    <p:sldId id="261" r:id="rId26"/>
    <p:sldId id="262" r:id="rId27"/>
    <p:sldId id="450" r:id="rId28"/>
    <p:sldId id="263" r:id="rId29"/>
    <p:sldId id="44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39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BDC12-6E6C-47B4-9C1F-EE20E4A844AB}" type="datetimeFigureOut">
              <a:rPr lang="fr-CA" smtClean="0"/>
              <a:pPr/>
              <a:t>2022-09-14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1E0C6-EDBE-48BD-8E5C-8908B96E18FF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9/14/2022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213AF-26F6-41FA-8D85-E2C5388D6E58}" type="datetimeFigureOut">
              <a:rPr lang="en-US" smtClean="0"/>
              <a:pPr/>
              <a:t>9/14/2022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CA" dirty="0">
                <a:solidFill>
                  <a:schemeClr val="tx1"/>
                </a:solidFill>
              </a:rPr>
              <a:t>JUBILEE! REJOICE IN THE CHOICE</a:t>
            </a:r>
          </a:p>
        </p:txBody>
      </p:sp>
      <p:pic>
        <p:nvPicPr>
          <p:cNvPr id="4" name="Picture 2" descr="Memoriale Propositi: Our Heritage – Ordo Franciscanus Saecularis">
            <a:extLst>
              <a:ext uri="{FF2B5EF4-FFF2-40B4-BE49-F238E27FC236}">
                <a16:creationId xmlns:a16="http://schemas.microsoft.com/office/drawing/2014/main" id="{1531BA26-98D0-62E5-9BE3-3B83CD7E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7" y="2132856"/>
            <a:ext cx="90569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3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22E021-935F-E2F7-8E73-BBAF8DAF8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9" y="-29518"/>
            <a:ext cx="9183357" cy="6887518"/>
          </a:xfrm>
        </p:spPr>
      </p:pic>
    </p:spTree>
    <p:extLst>
      <p:ext uri="{BB962C8B-B14F-4D97-AF65-F5344CB8AC3E}">
        <p14:creationId xmlns:p14="http://schemas.microsoft.com/office/powerpoint/2010/main" val="88226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2874F7-6ACA-A579-CED5-720C5A4C6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6" y="-113232"/>
            <a:ext cx="6971232" cy="69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9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62F6B6-6547-CF3A-4ACA-C51062D13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461022"/>
            <a:ext cx="8785225" cy="21963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58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30679B-0DD1-6ED2-2A49-2B13C8F5C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74"/>
            <a:ext cx="9108282" cy="60721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9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44F70-F71D-5D1A-43F5-5CCD26732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82" y="0"/>
            <a:ext cx="4438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None/>
            </a:pPr>
            <a:endParaRPr lang="en-CA" sz="4000" b="1" dirty="0"/>
          </a:p>
          <a:p>
            <a:pPr>
              <a:buNone/>
            </a:pPr>
            <a:endParaRPr lang="en-CA" sz="4000" b="1" dirty="0"/>
          </a:p>
          <a:p>
            <a:pPr>
              <a:buNone/>
            </a:pPr>
            <a:r>
              <a:rPr lang="en-CA" sz="4000" b="1" dirty="0"/>
              <a:t>Called to “a radical reorientation of our whole life, a return, a conversion to God with all our heart … which entails the desire and resolution to change one’s life.”</a:t>
            </a:r>
          </a:p>
          <a:p>
            <a:pPr>
              <a:buNone/>
            </a:pPr>
            <a:endParaRPr lang="en-CA" sz="40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705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Letter to All the Faithful (1215</a:t>
            </a:r>
            <a:r>
              <a:rPr lang="en-CA" dirty="0"/>
              <a:t>/1220)- St. Francis</a:t>
            </a:r>
          </a:p>
          <a:p>
            <a:pPr>
              <a:buFont typeface="Wingdings" pitchFamily="2" charset="2"/>
              <a:buNone/>
              <a:defRPr/>
            </a:pPr>
            <a:r>
              <a:rPr lang="en-CA" dirty="0" err="1"/>
              <a:t>Memoriale</a:t>
            </a:r>
            <a:r>
              <a:rPr lang="en-CA" dirty="0"/>
              <a:t> Propositi (1221) – Pope </a:t>
            </a:r>
            <a:r>
              <a:rPr lang="en-CA" dirty="0" err="1"/>
              <a:t>Honorium</a:t>
            </a:r>
            <a:r>
              <a:rPr lang="en-CA" dirty="0"/>
              <a:t> III</a:t>
            </a:r>
          </a:p>
          <a:p>
            <a:pPr>
              <a:buFont typeface="Wingdings" pitchFamily="2" charset="2"/>
              <a:buNone/>
              <a:defRPr/>
            </a:pPr>
            <a:r>
              <a:rPr lang="en-CA" dirty="0"/>
              <a:t>Supra </a:t>
            </a:r>
            <a:r>
              <a:rPr lang="en-CA" dirty="0" err="1"/>
              <a:t>Montem</a:t>
            </a:r>
            <a:r>
              <a:rPr lang="en-CA" dirty="0"/>
              <a:t> (1289) - Pope Nicholas IV</a:t>
            </a:r>
          </a:p>
          <a:p>
            <a:pPr>
              <a:buFont typeface="Wingdings" pitchFamily="2" charset="2"/>
              <a:buNone/>
              <a:defRPr/>
            </a:pPr>
            <a:r>
              <a:rPr lang="en-CA" dirty="0" err="1"/>
              <a:t>Misericors</a:t>
            </a:r>
            <a:r>
              <a:rPr lang="en-CA" dirty="0"/>
              <a:t> Dei </a:t>
            </a:r>
            <a:r>
              <a:rPr lang="en-CA" dirty="0" err="1"/>
              <a:t>Filius</a:t>
            </a:r>
            <a:r>
              <a:rPr lang="en-CA" dirty="0"/>
              <a:t> (1883) - Pope Leo XIII</a:t>
            </a:r>
          </a:p>
          <a:p>
            <a:pPr>
              <a:buFont typeface="Wingdings" pitchFamily="2" charset="2"/>
              <a:buNone/>
              <a:defRPr/>
            </a:pPr>
            <a:r>
              <a:rPr lang="en-CA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Seraphicus</a:t>
            </a:r>
            <a:r>
              <a:rPr lang="en-CA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A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Patriarcha</a:t>
            </a:r>
            <a:r>
              <a:rPr lang="en-CA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(1978) - Pope Paul VI</a:t>
            </a:r>
          </a:p>
          <a:p>
            <a:pPr>
              <a:buFont typeface="Wingdings" pitchFamily="2" charset="2"/>
              <a:buNone/>
              <a:defRPr/>
            </a:pPr>
            <a:endParaRPr lang="en-CA" i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0D6A9-DF9A-FDA9-0A53-C8A19B80C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28293"/>
            <a:ext cx="2910614" cy="3629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53C10B-E2B7-C6A7-629A-A0F7B2C7F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" y="3933056"/>
            <a:ext cx="4180995" cy="20955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0BA7ECF-3261-D968-92E7-DA93024F4A1E}"/>
              </a:ext>
            </a:extLst>
          </p:cNvPr>
          <p:cNvSpPr/>
          <p:nvPr/>
        </p:nvSpPr>
        <p:spPr>
          <a:xfrm>
            <a:off x="4752715" y="480083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87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9735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 algn="ctr">
              <a:buNone/>
            </a:pPr>
            <a:r>
              <a:rPr lang="en-CA" sz="3600" b="1" dirty="0"/>
              <a:t>“Gospel to life and life to the Gospel”</a:t>
            </a:r>
          </a:p>
          <a:p>
            <a:pPr algn="ctr">
              <a:buNone/>
            </a:pPr>
            <a:endParaRPr lang="en-CA" sz="3600" b="1" dirty="0"/>
          </a:p>
          <a:p>
            <a:pPr algn="ctr">
              <a:buNone/>
            </a:pPr>
            <a:r>
              <a:rPr lang="en-CA" sz="3600" b="1" dirty="0"/>
              <a:t>Based on OFS Rule, Article 4.</a:t>
            </a:r>
          </a:p>
          <a:p>
            <a:pPr algn="ctr">
              <a:buNone/>
            </a:pPr>
            <a:endParaRPr lang="en-CA" sz="3600" b="1" dirty="0"/>
          </a:p>
          <a:p>
            <a:pPr algn="ctr">
              <a:buNone/>
            </a:pPr>
            <a:r>
              <a:rPr lang="en-CA" sz="3600" b="1" dirty="0"/>
              <a:t>Music by Debbie Tessier </a:t>
            </a:r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Font typeface="Wingdings" pitchFamily="2" charset="2"/>
              <a:buNone/>
              <a:defRPr/>
            </a:pPr>
            <a:r>
              <a:rPr lang="en-CA" dirty="0"/>
              <a:t>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26" name="Picture 2" descr="Memoriale Propositi: Our Heritage – Ordo Franciscanus Saecularis">
            <a:extLst>
              <a:ext uri="{FF2B5EF4-FFF2-40B4-BE49-F238E27FC236}">
                <a16:creationId xmlns:a16="http://schemas.microsoft.com/office/drawing/2014/main" id="{37DD1CC8-C1CB-A789-D33F-6CB397C6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414"/>
            <a:ext cx="5760640" cy="17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486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CA" sz="2400" b="1" dirty="0"/>
              <a:t>Refrain:</a:t>
            </a:r>
          </a:p>
          <a:p>
            <a:pPr>
              <a:buNone/>
            </a:pPr>
            <a:r>
              <a:rPr lang="en-CA" sz="2400" dirty="0"/>
              <a:t>Gospel to life and life to the Gospel,</a:t>
            </a:r>
          </a:p>
          <a:p>
            <a:pPr>
              <a:buNone/>
            </a:pPr>
            <a:r>
              <a:rPr lang="en-CA" sz="2400" dirty="0"/>
              <a:t>Rule of love and truth.</a:t>
            </a:r>
          </a:p>
          <a:p>
            <a:pPr>
              <a:buNone/>
            </a:pPr>
            <a:r>
              <a:rPr lang="en-CA" sz="2400" dirty="0"/>
              <a:t>Praise of God, blest with simplicity</a:t>
            </a:r>
          </a:p>
          <a:p>
            <a:pPr>
              <a:buNone/>
            </a:pPr>
            <a:r>
              <a:rPr lang="en-CA" sz="2400" dirty="0"/>
              <a:t>Holy Spirit, form us all with Francis into Christ.</a:t>
            </a:r>
          </a:p>
          <a:p>
            <a:pPr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1. Penance bears much fruit,               2. Blest by the Church,</a:t>
            </a:r>
          </a:p>
          <a:p>
            <a:pPr marL="0" indent="0">
              <a:buNone/>
            </a:pPr>
            <a:r>
              <a:rPr lang="en-CA" sz="2400" dirty="0"/>
              <a:t>    the Rule lights our path.                        Protected by Mary.                          </a:t>
            </a:r>
          </a:p>
          <a:p>
            <a:pPr marL="0" indent="0">
              <a:buNone/>
            </a:pPr>
            <a:r>
              <a:rPr lang="en-CA" sz="2400" dirty="0"/>
              <a:t>    Daily conversion, turning, turning,      Life in fraternity, global family,</a:t>
            </a:r>
          </a:p>
          <a:p>
            <a:pPr marL="0" indent="0">
              <a:buNone/>
            </a:pPr>
            <a:r>
              <a:rPr lang="en-CA" sz="2400" dirty="0"/>
              <a:t>    let us renew our promise!                    let us keep our promise!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                                  3. Thanks be to God</a:t>
            </a:r>
          </a:p>
          <a:p>
            <a:pPr marL="0" indent="0">
              <a:buNone/>
            </a:pPr>
            <a:r>
              <a:rPr lang="en-CA" sz="2400" dirty="0"/>
              <a:t>                                       for this way of life!</a:t>
            </a:r>
          </a:p>
          <a:p>
            <a:pPr marL="0" indent="0">
              <a:buNone/>
            </a:pPr>
            <a:r>
              <a:rPr lang="en-CA" sz="2400" dirty="0"/>
              <a:t>                                       Brothers and sisters, called to unity,</a:t>
            </a:r>
          </a:p>
          <a:p>
            <a:pPr marL="0" indent="0">
              <a:buNone/>
            </a:pPr>
            <a:r>
              <a:rPr lang="en-CA" sz="2400" dirty="0"/>
              <a:t>                                       let us share our promise!</a:t>
            </a:r>
            <a:endParaRPr lang="en-CA" sz="3600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6" name="Gospel to Life">
            <a:hlinkClick r:id="" action="ppaction://media"/>
            <a:extLst>
              <a:ext uri="{FF2B5EF4-FFF2-40B4-BE49-F238E27FC236}">
                <a16:creationId xmlns:a16="http://schemas.microsoft.com/office/drawing/2014/main" id="{50C49396-8F44-6463-96A4-00C0185F9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171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2" descr="Memoriale Propositi: Our Heritage – Ordo Franciscanus Saecularis">
            <a:extLst>
              <a:ext uri="{FF2B5EF4-FFF2-40B4-BE49-F238E27FC236}">
                <a16:creationId xmlns:a16="http://schemas.microsoft.com/office/drawing/2014/main" id="{1531BA26-98D0-62E5-9BE3-3B83CD7E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7" y="2132856"/>
            <a:ext cx="90569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82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r>
              <a:rPr lang="en-CA" sz="3600" b="1" dirty="0"/>
              <a:t>The Praises of God</a:t>
            </a:r>
          </a:p>
          <a:p>
            <a:pPr>
              <a:buNone/>
            </a:pPr>
            <a:r>
              <a:rPr lang="en-CA" sz="3600" b="1" dirty="0"/>
              <a:t>(St. Francis of Assisi)</a:t>
            </a:r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malcolmguite.files.wordpress.com/2013/03/st-francis-of-assisi.jpg">
            <a:extLst>
              <a:ext uri="{FF2B5EF4-FFF2-40B4-BE49-F238E27FC236}">
                <a16:creationId xmlns:a16="http://schemas.microsoft.com/office/drawing/2014/main" id="{57C958B5-D99E-7ED4-BDA7-EFC6B2DC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6968" y="1457218"/>
            <a:ext cx="3059832" cy="4429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956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428604"/>
            <a:ext cx="4038600" cy="569755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CA" sz="3600" b="1" dirty="0">
                <a:latin typeface="Segoe Script" pitchFamily="34" charset="0"/>
              </a:rPr>
              <a:t>From </a:t>
            </a:r>
            <a:r>
              <a:rPr lang="en-CA" sz="3600" b="1" dirty="0" err="1">
                <a:latin typeface="Segoe Script" pitchFamily="34" charset="0"/>
              </a:rPr>
              <a:t>Memoriale</a:t>
            </a:r>
            <a:r>
              <a:rPr lang="en-CA" sz="3600" b="1" dirty="0">
                <a:latin typeface="Segoe Script" pitchFamily="34" charset="0"/>
              </a:rPr>
              <a:t> </a:t>
            </a:r>
            <a:r>
              <a:rPr lang="en-CA" sz="3600" b="1" dirty="0" err="1">
                <a:latin typeface="Segoe Script" pitchFamily="34" charset="0"/>
              </a:rPr>
              <a:t>Propositi</a:t>
            </a:r>
            <a:endParaRPr lang="en-CA" sz="3600" b="1" dirty="0">
              <a:latin typeface="Segoe Script" pitchFamily="34" charset="0"/>
            </a:endParaRPr>
          </a:p>
          <a:p>
            <a:pPr algn="ctr">
              <a:buNone/>
            </a:pPr>
            <a:r>
              <a:rPr lang="en-CA" sz="3600" b="1" dirty="0">
                <a:latin typeface="Segoe Script" pitchFamily="34" charset="0"/>
              </a:rPr>
              <a:t>To </a:t>
            </a:r>
          </a:p>
          <a:p>
            <a:pPr algn="ctr">
              <a:buNone/>
            </a:pPr>
            <a:r>
              <a:rPr lang="en-CA" sz="3600" b="1" dirty="0">
                <a:latin typeface="Segoe Script" pitchFamily="34" charset="0"/>
              </a:rPr>
              <a:t>Our Present Rule</a:t>
            </a:r>
          </a:p>
          <a:p>
            <a:pPr algn="ctr">
              <a:buNone/>
            </a:pPr>
            <a:endParaRPr lang="en-CA" sz="3600" b="1" dirty="0">
              <a:latin typeface="Segoe Script" pitchFamily="34" charset="0"/>
            </a:endParaRPr>
          </a:p>
          <a:p>
            <a:pPr algn="ctr">
              <a:buNone/>
            </a:pPr>
            <a:r>
              <a:rPr lang="en-CA" sz="3600" b="1" dirty="0">
                <a:latin typeface="Segoe Script" pitchFamily="34" charset="0"/>
              </a:rPr>
              <a:t>800+ years of living the Gospel life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428604"/>
            <a:ext cx="435771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500042"/>
            <a:ext cx="3357586" cy="550072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en-CA" sz="4400" u="sng" dirty="0"/>
          </a:p>
          <a:p>
            <a:pPr algn="ctr">
              <a:buNone/>
            </a:pPr>
            <a:r>
              <a:rPr lang="en-CA" sz="4400" u="sng" dirty="0"/>
              <a:t>Fraternity</a:t>
            </a:r>
            <a:endParaRPr lang="en-CA" sz="3500" u="sng" dirty="0"/>
          </a:p>
          <a:p>
            <a:pPr algn="ctr">
              <a:buNone/>
            </a:pPr>
            <a:endParaRPr lang="en-CA" sz="3900" dirty="0"/>
          </a:p>
          <a:p>
            <a:pPr algn="ctr">
              <a:buNone/>
            </a:pPr>
            <a:r>
              <a:rPr lang="en-CA" sz="3900" dirty="0" err="1"/>
              <a:t>Memoriale</a:t>
            </a:r>
            <a:r>
              <a:rPr lang="en-CA" sz="3900" dirty="0"/>
              <a:t> </a:t>
            </a:r>
            <a:r>
              <a:rPr lang="en-CA" sz="3900" dirty="0" err="1"/>
              <a:t>Propositi</a:t>
            </a:r>
            <a:endParaRPr lang="en-CA" sz="3900" dirty="0"/>
          </a:p>
          <a:p>
            <a:pPr algn="ctr">
              <a:buNone/>
            </a:pPr>
            <a:r>
              <a:rPr lang="en-CA" sz="3900" dirty="0"/>
              <a:t>Article 19</a:t>
            </a:r>
          </a:p>
          <a:p>
            <a:pPr algn="ctr">
              <a:buNone/>
            </a:pPr>
            <a:endParaRPr lang="en-CA" sz="3900" dirty="0"/>
          </a:p>
          <a:p>
            <a:pPr algn="ctr">
              <a:buNone/>
            </a:pPr>
            <a:r>
              <a:rPr lang="en-CA" sz="3900" dirty="0"/>
              <a:t>Our Present </a:t>
            </a:r>
          </a:p>
          <a:p>
            <a:pPr algn="ctr">
              <a:buNone/>
            </a:pPr>
            <a:r>
              <a:rPr lang="en-CA" sz="3900" dirty="0"/>
              <a:t>OFS Rule</a:t>
            </a:r>
          </a:p>
          <a:p>
            <a:pPr algn="ctr">
              <a:buNone/>
            </a:pPr>
            <a:r>
              <a:rPr lang="en-CA" sz="3900" dirty="0"/>
              <a:t>Articles 13 &amp; 24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276586"/>
            <a:ext cx="5572133" cy="436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428604"/>
            <a:ext cx="3829048" cy="569755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CA" sz="4100" u="sng" dirty="0"/>
              <a:t>Simplicity</a:t>
            </a:r>
          </a:p>
          <a:p>
            <a:pPr algn="ctr">
              <a:buNone/>
            </a:pPr>
            <a:endParaRPr lang="en-CA" dirty="0"/>
          </a:p>
          <a:p>
            <a:pPr algn="ctr">
              <a:buNone/>
            </a:pPr>
            <a:r>
              <a:rPr lang="en-CA" sz="3600" dirty="0" err="1"/>
              <a:t>Memoriale</a:t>
            </a:r>
            <a:r>
              <a:rPr lang="en-CA" sz="3600" dirty="0"/>
              <a:t> </a:t>
            </a:r>
            <a:r>
              <a:rPr lang="en-CA" sz="3600" dirty="0" err="1"/>
              <a:t>Propositi</a:t>
            </a:r>
            <a:endParaRPr lang="en-CA" sz="3600" dirty="0"/>
          </a:p>
          <a:p>
            <a:pPr algn="ctr">
              <a:buNone/>
            </a:pPr>
            <a:r>
              <a:rPr lang="en-CA" sz="3600" dirty="0"/>
              <a:t>Articles 1-3</a:t>
            </a:r>
          </a:p>
          <a:p>
            <a:pPr algn="ctr">
              <a:buNone/>
            </a:pPr>
            <a:endParaRPr lang="en-CA" sz="3600" dirty="0"/>
          </a:p>
          <a:p>
            <a:pPr algn="ctr">
              <a:buNone/>
            </a:pPr>
            <a:r>
              <a:rPr lang="en-CA" sz="3600" dirty="0"/>
              <a:t>Our Present </a:t>
            </a:r>
          </a:p>
          <a:p>
            <a:pPr algn="ctr">
              <a:buNone/>
            </a:pPr>
            <a:r>
              <a:rPr lang="en-CA" sz="3600" dirty="0"/>
              <a:t>OFS Rule</a:t>
            </a:r>
          </a:p>
          <a:p>
            <a:pPr algn="ctr">
              <a:buNone/>
            </a:pPr>
            <a:r>
              <a:rPr lang="en-CA" sz="3600" dirty="0"/>
              <a:t>Article 11</a:t>
            </a:r>
          </a:p>
          <a:p>
            <a:pPr>
              <a:buNone/>
            </a:pPr>
            <a:endParaRPr lang="en-CA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9124" y="428625"/>
            <a:ext cx="4170197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428604"/>
            <a:ext cx="3643306" cy="569755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CA" sz="3200" u="sng" dirty="0"/>
          </a:p>
          <a:p>
            <a:pPr algn="ctr">
              <a:buNone/>
            </a:pPr>
            <a:r>
              <a:rPr lang="en-CA" sz="4100" u="sng" dirty="0"/>
              <a:t>Family</a:t>
            </a:r>
          </a:p>
          <a:p>
            <a:pPr algn="ctr">
              <a:buNone/>
            </a:pPr>
            <a:endParaRPr lang="en-CA" dirty="0"/>
          </a:p>
          <a:p>
            <a:pPr algn="ctr">
              <a:buNone/>
            </a:pPr>
            <a:r>
              <a:rPr lang="en-CA" sz="3600" dirty="0" err="1"/>
              <a:t>Memoriale</a:t>
            </a:r>
            <a:r>
              <a:rPr lang="en-CA" sz="3600" dirty="0"/>
              <a:t> </a:t>
            </a:r>
            <a:r>
              <a:rPr lang="en-CA" sz="3600" dirty="0" err="1"/>
              <a:t>Propositi</a:t>
            </a:r>
            <a:endParaRPr lang="en-CA" sz="3600" dirty="0"/>
          </a:p>
          <a:p>
            <a:pPr algn="ctr">
              <a:buNone/>
            </a:pPr>
            <a:r>
              <a:rPr lang="en-CA" sz="3600" dirty="0"/>
              <a:t>Article 18 </a:t>
            </a:r>
          </a:p>
          <a:p>
            <a:pPr algn="ctr">
              <a:buNone/>
            </a:pPr>
            <a:endParaRPr lang="en-CA" dirty="0"/>
          </a:p>
          <a:p>
            <a:pPr algn="ctr">
              <a:buNone/>
            </a:pPr>
            <a:r>
              <a:rPr lang="en-CA" sz="3600" dirty="0"/>
              <a:t>Our Present </a:t>
            </a:r>
          </a:p>
          <a:p>
            <a:pPr algn="ctr">
              <a:buNone/>
            </a:pPr>
            <a:r>
              <a:rPr lang="en-CA" sz="3600" dirty="0"/>
              <a:t>OFS Rule</a:t>
            </a:r>
          </a:p>
          <a:p>
            <a:pPr algn="ctr">
              <a:buNone/>
            </a:pPr>
            <a:r>
              <a:rPr lang="en-CA" sz="3600" dirty="0"/>
              <a:t>Article 17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3313" y="997031"/>
            <a:ext cx="5043487" cy="484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428604"/>
            <a:ext cx="3643306" cy="569755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CA" sz="4100" u="sng" dirty="0"/>
              <a:t>Reconciliation</a:t>
            </a:r>
          </a:p>
          <a:p>
            <a:pPr algn="ctr">
              <a:buNone/>
            </a:pPr>
            <a:endParaRPr lang="en-CA" dirty="0"/>
          </a:p>
          <a:p>
            <a:pPr algn="ctr">
              <a:buNone/>
            </a:pPr>
            <a:r>
              <a:rPr lang="en-CA" sz="3600" dirty="0" err="1"/>
              <a:t>Memoriale</a:t>
            </a:r>
            <a:r>
              <a:rPr lang="en-CA" sz="3600" dirty="0"/>
              <a:t> </a:t>
            </a:r>
            <a:r>
              <a:rPr lang="en-CA" sz="3600" dirty="0" err="1"/>
              <a:t>Propositi</a:t>
            </a:r>
            <a:endParaRPr lang="en-CA" sz="3600" dirty="0"/>
          </a:p>
          <a:p>
            <a:pPr algn="ctr">
              <a:buNone/>
            </a:pPr>
            <a:r>
              <a:rPr lang="en-CA" sz="3600" dirty="0"/>
              <a:t>Article 15</a:t>
            </a:r>
          </a:p>
          <a:p>
            <a:pPr algn="ctr">
              <a:buNone/>
            </a:pPr>
            <a:endParaRPr lang="en-CA" sz="3600" dirty="0"/>
          </a:p>
          <a:p>
            <a:pPr algn="ctr">
              <a:buNone/>
            </a:pPr>
            <a:r>
              <a:rPr lang="en-CA" sz="3600" dirty="0"/>
              <a:t>Our Present </a:t>
            </a:r>
          </a:p>
          <a:p>
            <a:pPr algn="ctr">
              <a:buNone/>
            </a:pPr>
            <a:r>
              <a:rPr lang="en-CA" sz="3600" dirty="0"/>
              <a:t>OFS Rule</a:t>
            </a:r>
          </a:p>
          <a:p>
            <a:pPr algn="ctr">
              <a:buNone/>
            </a:pPr>
            <a:r>
              <a:rPr lang="en-CA" sz="3600" dirty="0"/>
              <a:t>Article 7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14750" y="785794"/>
            <a:ext cx="514353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428605"/>
            <a:ext cx="3043230" cy="535785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en-CA" sz="4100" u="sng" dirty="0"/>
          </a:p>
          <a:p>
            <a:pPr algn="ctr">
              <a:buNone/>
            </a:pPr>
            <a:r>
              <a:rPr lang="en-CA" sz="4100" u="sng" dirty="0"/>
              <a:t>Prayer</a:t>
            </a:r>
            <a:endParaRPr lang="en-CA" dirty="0"/>
          </a:p>
          <a:p>
            <a:pPr algn="ctr">
              <a:buNone/>
            </a:pPr>
            <a:endParaRPr lang="en-CA" sz="3200" dirty="0"/>
          </a:p>
          <a:p>
            <a:pPr algn="ctr">
              <a:buNone/>
            </a:pPr>
            <a:r>
              <a:rPr lang="en-CA" sz="3900" dirty="0" err="1"/>
              <a:t>Memoriale</a:t>
            </a:r>
            <a:r>
              <a:rPr lang="en-CA" sz="3900" dirty="0"/>
              <a:t> </a:t>
            </a:r>
            <a:r>
              <a:rPr lang="en-CA" sz="3900" dirty="0" err="1"/>
              <a:t>Propositi</a:t>
            </a:r>
            <a:endParaRPr lang="en-CA" sz="3900" dirty="0"/>
          </a:p>
          <a:p>
            <a:pPr algn="ctr">
              <a:buNone/>
            </a:pPr>
            <a:r>
              <a:rPr lang="en-CA" sz="3900" dirty="0"/>
              <a:t>Articles 7 &amp; 12</a:t>
            </a:r>
          </a:p>
          <a:p>
            <a:pPr algn="ctr">
              <a:buNone/>
            </a:pPr>
            <a:endParaRPr lang="en-CA" sz="3900" dirty="0"/>
          </a:p>
          <a:p>
            <a:pPr algn="ctr">
              <a:buNone/>
            </a:pPr>
            <a:r>
              <a:rPr lang="en-CA" sz="3900" dirty="0"/>
              <a:t>Our Present </a:t>
            </a:r>
          </a:p>
          <a:p>
            <a:pPr algn="ctr">
              <a:buNone/>
            </a:pPr>
            <a:r>
              <a:rPr lang="en-CA" sz="3900" dirty="0"/>
              <a:t>OFS Rule</a:t>
            </a:r>
          </a:p>
          <a:p>
            <a:pPr algn="ctr">
              <a:buNone/>
            </a:pPr>
            <a:r>
              <a:rPr lang="en-CA" sz="3900" dirty="0"/>
              <a:t>Article 8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1" y="1000108"/>
            <a:ext cx="542928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428605"/>
            <a:ext cx="3500430" cy="492922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en-CA" sz="4100" u="sng" dirty="0"/>
          </a:p>
          <a:p>
            <a:pPr algn="ctr">
              <a:buNone/>
            </a:pPr>
            <a:r>
              <a:rPr lang="en-CA" sz="4100" u="sng" dirty="0"/>
              <a:t>Peace</a:t>
            </a:r>
            <a:endParaRPr lang="en-CA" sz="3200" dirty="0"/>
          </a:p>
          <a:p>
            <a:pPr algn="ctr">
              <a:buNone/>
            </a:pPr>
            <a:endParaRPr lang="en-CA" sz="1900" dirty="0"/>
          </a:p>
          <a:p>
            <a:pPr algn="ctr">
              <a:buNone/>
            </a:pPr>
            <a:r>
              <a:rPr lang="en-CA" sz="3900" dirty="0" err="1"/>
              <a:t>Memoriale</a:t>
            </a:r>
            <a:r>
              <a:rPr lang="en-CA" sz="3900" dirty="0"/>
              <a:t> </a:t>
            </a:r>
            <a:r>
              <a:rPr lang="en-CA" sz="3900" dirty="0" err="1"/>
              <a:t>Propositi</a:t>
            </a:r>
            <a:endParaRPr lang="en-CA" sz="3900" dirty="0"/>
          </a:p>
          <a:p>
            <a:pPr algn="ctr">
              <a:buNone/>
            </a:pPr>
            <a:r>
              <a:rPr lang="en-CA" sz="3900" dirty="0"/>
              <a:t>Articles 16 &amp; 26</a:t>
            </a:r>
          </a:p>
          <a:p>
            <a:pPr algn="ctr">
              <a:buNone/>
            </a:pPr>
            <a:endParaRPr lang="en-CA" sz="2200" dirty="0"/>
          </a:p>
          <a:p>
            <a:pPr algn="ctr">
              <a:buNone/>
            </a:pPr>
            <a:r>
              <a:rPr lang="en-CA" sz="3900" dirty="0"/>
              <a:t>Our Present </a:t>
            </a:r>
          </a:p>
          <a:p>
            <a:pPr algn="ctr">
              <a:buNone/>
            </a:pPr>
            <a:r>
              <a:rPr lang="en-CA" sz="3900" dirty="0"/>
              <a:t>OFS Rule</a:t>
            </a:r>
          </a:p>
          <a:p>
            <a:pPr algn="ctr">
              <a:buNone/>
            </a:pPr>
            <a:r>
              <a:rPr lang="en-CA" sz="3900" dirty="0"/>
              <a:t>Article 19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  <a:p>
            <a:pPr>
              <a:buNone/>
            </a:pPr>
            <a:endParaRPr lang="en-C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000108"/>
            <a:ext cx="5500718" cy="407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CA" dirty="0">
                <a:solidFill>
                  <a:schemeClr val="tx1"/>
                </a:solidFill>
              </a:rPr>
              <a:t>JUBILEE! REJOICE IN THE CHOICE</a:t>
            </a:r>
          </a:p>
        </p:txBody>
      </p:sp>
      <p:pic>
        <p:nvPicPr>
          <p:cNvPr id="4" name="Picture 2" descr="Memoriale Propositi: Our Heritage – Ordo Franciscanus Saecularis">
            <a:extLst>
              <a:ext uri="{FF2B5EF4-FFF2-40B4-BE49-F238E27FC236}">
                <a16:creationId xmlns:a16="http://schemas.microsoft.com/office/drawing/2014/main" id="{1531BA26-98D0-62E5-9BE3-3B83CD7E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7" y="2132856"/>
            <a:ext cx="90569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25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r>
              <a:rPr lang="en-CA" dirty="0"/>
              <a:t>Wherever the Spirit Leads Us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0" y="714356"/>
            <a:ext cx="4714876" cy="592935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endParaRPr lang="en-CA" b="1" dirty="0"/>
          </a:p>
          <a:p>
            <a:pPr>
              <a:lnSpc>
                <a:spcPct val="80000"/>
              </a:lnSpc>
              <a:buNone/>
            </a:pPr>
            <a:r>
              <a:rPr lang="en-CA" b="1" dirty="0"/>
              <a:t>Refrain: </a:t>
            </a:r>
          </a:p>
          <a:p>
            <a:pPr>
              <a:lnSpc>
                <a:spcPct val="80000"/>
              </a:lnSpc>
              <a:buNone/>
            </a:pPr>
            <a:r>
              <a:rPr lang="en-CA" dirty="0"/>
              <a:t>Wherever the Spirit leads us,</a:t>
            </a:r>
          </a:p>
          <a:p>
            <a:pPr>
              <a:lnSpc>
                <a:spcPct val="80000"/>
              </a:lnSpc>
              <a:buNone/>
            </a:pPr>
            <a:r>
              <a:rPr lang="en-CA" dirty="0"/>
              <a:t>Wherever we go,</a:t>
            </a:r>
          </a:p>
          <a:p>
            <a:pPr>
              <a:lnSpc>
                <a:spcPct val="80000"/>
              </a:lnSpc>
              <a:buNone/>
            </a:pPr>
            <a:r>
              <a:rPr lang="en-CA" dirty="0"/>
              <a:t>Wherever the journey takes us,</a:t>
            </a:r>
          </a:p>
          <a:p>
            <a:pPr>
              <a:lnSpc>
                <a:spcPct val="80000"/>
              </a:lnSpc>
              <a:buNone/>
            </a:pPr>
            <a:r>
              <a:rPr lang="en-CA" dirty="0"/>
              <a:t>Together we’ll go</a:t>
            </a:r>
          </a:p>
          <a:p>
            <a:pPr>
              <a:lnSpc>
                <a:spcPct val="80000"/>
              </a:lnSpc>
              <a:buNone/>
            </a:pPr>
            <a:endParaRPr lang="en-CA" dirty="0"/>
          </a:p>
          <a:p>
            <a:pPr marL="514350" indent="-514350">
              <a:lnSpc>
                <a:spcPct val="80000"/>
              </a:lnSpc>
              <a:buNone/>
            </a:pPr>
            <a:endParaRPr lang="en-CA" dirty="0"/>
          </a:p>
          <a:p>
            <a:pPr marL="514350" indent="-514350">
              <a:lnSpc>
                <a:spcPct val="80000"/>
              </a:lnSpc>
              <a:buNone/>
            </a:pPr>
            <a:r>
              <a:rPr lang="en-CA" dirty="0"/>
              <a:t>1. Our God is a God of love,</a:t>
            </a:r>
          </a:p>
          <a:p>
            <a:pPr marL="514350" indent="-514350">
              <a:lnSpc>
                <a:spcPct val="80000"/>
              </a:lnSpc>
              <a:buNone/>
            </a:pPr>
            <a:r>
              <a:rPr lang="en-CA" dirty="0"/>
              <a:t>Who cares for our every need</a:t>
            </a:r>
          </a:p>
          <a:p>
            <a:pPr marL="514350" indent="-514350">
              <a:lnSpc>
                <a:spcPct val="80000"/>
              </a:lnSpc>
              <a:buNone/>
            </a:pPr>
            <a:r>
              <a:rPr lang="en-CA" dirty="0"/>
              <a:t>He calls us to trust in Him,</a:t>
            </a:r>
          </a:p>
          <a:p>
            <a:pPr marL="514350" indent="-514350">
              <a:lnSpc>
                <a:spcPct val="80000"/>
              </a:lnSpc>
              <a:buNone/>
            </a:pPr>
            <a:r>
              <a:rPr lang="en-CA" dirty="0"/>
              <a:t>To follow his lead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3438" y="714356"/>
            <a:ext cx="4500562" cy="6000792"/>
          </a:xfrm>
        </p:spPr>
        <p:txBody>
          <a:bodyPr>
            <a:normAutofit/>
          </a:bodyPr>
          <a:lstStyle/>
          <a:p>
            <a:pPr>
              <a:buNone/>
            </a:pPr>
            <a:endParaRPr lang="en-CA" dirty="0"/>
          </a:p>
          <a:p>
            <a:pPr>
              <a:buNone/>
            </a:pPr>
            <a:r>
              <a:rPr lang="en-CA" dirty="0"/>
              <a:t>2. Our God is a God of hope</a:t>
            </a:r>
          </a:p>
          <a:p>
            <a:pPr>
              <a:buNone/>
            </a:pPr>
            <a:r>
              <a:rPr lang="en-CA" dirty="0"/>
              <a:t>Who never forgets his own.</a:t>
            </a:r>
          </a:p>
          <a:p>
            <a:pPr>
              <a:buNone/>
            </a:pPr>
            <a:r>
              <a:rPr lang="en-CA" dirty="0"/>
              <a:t>He calls us to go beyond</a:t>
            </a:r>
          </a:p>
          <a:p>
            <a:pPr>
              <a:buNone/>
            </a:pPr>
            <a:r>
              <a:rPr lang="en-CA" dirty="0"/>
              <a:t>to places unknown</a:t>
            </a:r>
          </a:p>
          <a:p>
            <a:pPr>
              <a:buNone/>
            </a:pPr>
            <a:endParaRPr lang="en-CA" dirty="0"/>
          </a:p>
          <a:p>
            <a:pPr>
              <a:buNone/>
            </a:pPr>
            <a:r>
              <a:rPr lang="en-CA" dirty="0"/>
              <a:t>3. Our God is a God of joy</a:t>
            </a:r>
          </a:p>
          <a:p>
            <a:pPr>
              <a:buNone/>
            </a:pPr>
            <a:r>
              <a:rPr lang="en-CA" dirty="0"/>
              <a:t>Who wants us to all belong.</a:t>
            </a:r>
          </a:p>
          <a:p>
            <a:pPr>
              <a:buNone/>
            </a:pPr>
            <a:r>
              <a:rPr lang="en-CA" dirty="0"/>
              <a:t>He gives us fraternity</a:t>
            </a:r>
          </a:p>
          <a:p>
            <a:pPr>
              <a:buNone/>
            </a:pPr>
            <a:r>
              <a:rPr lang="en-CA" dirty="0"/>
              <a:t>To help us along</a:t>
            </a:r>
          </a:p>
        </p:txBody>
      </p:sp>
      <p:pic>
        <p:nvPicPr>
          <p:cNvPr id="3" name="Wherever The Spirit Leads Us PERF _ amplified">
            <a:hlinkClick r:id="" action="ppaction://media"/>
            <a:extLst>
              <a:ext uri="{FF2B5EF4-FFF2-40B4-BE49-F238E27FC236}">
                <a16:creationId xmlns:a16="http://schemas.microsoft.com/office/drawing/2014/main" id="{921D7C0E-AB40-0444-7520-E35D818B7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148" y="60053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2" descr="Memoriale Propositi: Our Heritage – Ordo Franciscanus Saecularis">
            <a:extLst>
              <a:ext uri="{FF2B5EF4-FFF2-40B4-BE49-F238E27FC236}">
                <a16:creationId xmlns:a16="http://schemas.microsoft.com/office/drawing/2014/main" id="{1531BA26-98D0-62E5-9BE3-3B83CD7E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7" y="2132856"/>
            <a:ext cx="905698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5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-99392"/>
            <a:ext cx="8784976" cy="6858000"/>
          </a:xfrm>
        </p:spPr>
        <p:txBody>
          <a:bodyPr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CA" b="1" dirty="0"/>
              <a:t>Refrain: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CA" dirty="0"/>
              <a:t>You, you are holy.  You, are three and one.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CA" dirty="0"/>
              <a:t>You are the most high. You, the holy one!</a:t>
            </a:r>
          </a:p>
          <a:p>
            <a:pPr marL="0" indent="0">
              <a:spcAft>
                <a:spcPts val="1000"/>
              </a:spcAft>
              <a:buNone/>
            </a:pPr>
            <a:endParaRPr lang="en-CA" dirty="0"/>
          </a:p>
          <a:p>
            <a:pPr marL="514350" indent="-514350">
              <a:spcAft>
                <a:spcPts val="1000"/>
              </a:spcAft>
              <a:buAutoNum type="arabicPeriod"/>
            </a:pPr>
            <a:r>
              <a:rPr lang="en-CA" sz="2400" dirty="0"/>
              <a:t>For you are good,                    2. For you are great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CA" sz="2400" dirty="0"/>
              <a:t>the highest good.                                and wonderful.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CA" sz="2400" dirty="0"/>
              <a:t>You are living and true.                      You are sweetness and hope.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CA" sz="2400" dirty="0"/>
              <a:t>For you are God above all gods.       For you are our eternal life.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CA" sz="2400" dirty="0"/>
              <a:t>Strong and mighty are you!               You are all that we need!</a:t>
            </a:r>
          </a:p>
          <a:p>
            <a:pPr marL="0" indent="0">
              <a:spcAft>
                <a:spcPts val="1000"/>
              </a:spcAft>
              <a:buNone/>
            </a:pPr>
            <a:endParaRPr lang="en-CA" sz="2400" dirty="0"/>
          </a:p>
          <a:p>
            <a:pPr marL="0" indent="0">
              <a:spcAft>
                <a:spcPts val="1000"/>
              </a:spcAft>
              <a:buNone/>
            </a:pPr>
            <a:endParaRPr lang="en-CA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8" name="The Praises Of God Shorter Perf 2 verses">
            <a:hlinkClick r:id="" action="ppaction://media"/>
            <a:extLst>
              <a:ext uri="{FF2B5EF4-FFF2-40B4-BE49-F238E27FC236}">
                <a16:creationId xmlns:a16="http://schemas.microsoft.com/office/drawing/2014/main" id="{992385EA-CD0D-C3B1-3A13-6996A0A42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6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r>
              <a:rPr lang="en-CA" sz="3600" b="1" dirty="0"/>
              <a:t>Let us begin, brothers (and sisters), to serve our Lord God, for until now we have made but little progress (or we have done little or nothing).</a:t>
            </a:r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r>
              <a:rPr lang="en-CA" sz="3600" b="1" dirty="0"/>
              <a:t>(The Life of Saint Francis of Assisi, </a:t>
            </a:r>
          </a:p>
          <a:p>
            <a:pPr>
              <a:buNone/>
            </a:pPr>
            <a:r>
              <a:rPr lang="en-CA" sz="3600" b="1" dirty="0"/>
              <a:t>Saint Bonaventure, Chapter XIV)</a:t>
            </a:r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26" name="Picture 2" descr="Memoriale Propositi: Our Heritage – Ordo Franciscanus Saecularis">
            <a:extLst>
              <a:ext uri="{FF2B5EF4-FFF2-40B4-BE49-F238E27FC236}">
                <a16:creationId xmlns:a16="http://schemas.microsoft.com/office/drawing/2014/main" id="{37DD1CC8-C1CB-A789-D33F-6CB397C6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414"/>
            <a:ext cx="5760640" cy="17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r>
              <a:rPr lang="en-CA" sz="3600" b="1" dirty="0"/>
              <a:t>                ALWAYS MOVING FORWARD …</a:t>
            </a:r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r>
              <a:rPr lang="en-CA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towards the building of a more fraternal world.</a:t>
            </a:r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26" name="Picture 2" descr="Memoriale Propositi: Our Heritage – Ordo Franciscanus Saecularis">
            <a:extLst>
              <a:ext uri="{FF2B5EF4-FFF2-40B4-BE49-F238E27FC236}">
                <a16:creationId xmlns:a16="http://schemas.microsoft.com/office/drawing/2014/main" id="{37DD1CC8-C1CB-A789-D33F-6CB397C6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414"/>
            <a:ext cx="5760640" cy="17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287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None/>
            </a:pPr>
            <a:endParaRPr lang="en-CA" sz="3600" b="1" dirty="0"/>
          </a:p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26" name="Picture 2" descr="Memoriale Propositi: Our Heritage – Ordo Franciscanus Saecularis">
            <a:extLst>
              <a:ext uri="{FF2B5EF4-FFF2-40B4-BE49-F238E27FC236}">
                <a16:creationId xmlns:a16="http://schemas.microsoft.com/office/drawing/2014/main" id="{37DD1CC8-C1CB-A789-D33F-6CB397C6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414"/>
            <a:ext cx="5760640" cy="17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B6741D-E0C2-5332-0267-A55E16F42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0"/>
            <a:ext cx="6720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2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8280E9-250A-D0FF-6C85-9C7BD4939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620" y="0"/>
            <a:ext cx="51434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0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5973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8B71C-2C3D-B22C-50B0-E38985C93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26" y="0"/>
            <a:ext cx="5121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0345FA-CF2D-5355-F7A8-977EB860C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5496006" cy="68569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61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15113</TotalTime>
  <Words>583</Words>
  <Application>Microsoft Office PowerPoint</Application>
  <PresentationFormat>On-screen Show (4:3)</PresentationFormat>
  <Paragraphs>189</Paragraphs>
  <Slides>29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Segoe Script</vt:lpstr>
      <vt:lpstr>Times New Roman</vt:lpstr>
      <vt:lpstr>Wingdings</vt:lpstr>
      <vt:lpstr>Office Theme</vt:lpstr>
      <vt:lpstr>JUBILEE! REJOICE IN THE CHOICE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JUBILEE! REJOICE IN THE CHOICE</vt:lpstr>
      <vt:lpstr>Wherever the Spirit Leads Us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Assembly  Secular Franciscan Order  in Australia</dc:title>
  <dc:creator>Doug</dc:creator>
  <cp:lastModifiedBy>Doug Clorey</cp:lastModifiedBy>
  <cp:revision>41</cp:revision>
  <dcterms:created xsi:type="dcterms:W3CDTF">2016-03-31T16:48:40Z</dcterms:created>
  <dcterms:modified xsi:type="dcterms:W3CDTF">2022-09-14T22:07:27Z</dcterms:modified>
</cp:coreProperties>
</file>