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61" r:id="rId2"/>
    <p:sldId id="263" r:id="rId3"/>
    <p:sldId id="286" r:id="rId4"/>
    <p:sldId id="280" r:id="rId5"/>
    <p:sldId id="273" r:id="rId6"/>
    <p:sldId id="279" r:id="rId7"/>
    <p:sldId id="259" r:id="rId8"/>
    <p:sldId id="264" r:id="rId9"/>
    <p:sldId id="262" r:id="rId10"/>
    <p:sldId id="270" r:id="rId11"/>
    <p:sldId id="285" r:id="rId12"/>
    <p:sldId id="292" r:id="rId13"/>
    <p:sldId id="282" r:id="rId14"/>
    <p:sldId id="283" r:id="rId15"/>
    <p:sldId id="284" r:id="rId16"/>
    <p:sldId id="287" r:id="rId17"/>
    <p:sldId id="288" r:id="rId18"/>
    <p:sldId id="289" r:id="rId19"/>
    <p:sldId id="290" r:id="rId20"/>
    <p:sldId id="267"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130C"/>
    <a:srgbClr val="D4924E"/>
    <a:srgbClr val="3A240E"/>
    <a:srgbClr val="442923"/>
    <a:srgbClr val="694642"/>
    <a:srgbClr val="6F451B"/>
    <a:srgbClr val="3E1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15" autoAdjust="0"/>
    <p:restoredTop sz="48237" autoAdjust="0"/>
  </p:normalViewPr>
  <p:slideViewPr>
    <p:cSldViewPr snapToGrid="0">
      <p:cViewPr varScale="1">
        <p:scale>
          <a:sx n="31" d="100"/>
          <a:sy n="31" d="100"/>
        </p:scale>
        <p:origin x="1644" y="48"/>
      </p:cViewPr>
      <p:guideLst/>
    </p:cSldViewPr>
  </p:slideViewPr>
  <p:notesTextViewPr>
    <p:cViewPr>
      <p:scale>
        <a:sx n="1" d="1"/>
        <a:sy n="1" d="1"/>
      </p:scale>
      <p:origin x="0" y="0"/>
    </p:cViewPr>
  </p:notesTextViewPr>
  <p:sorterViewPr>
    <p:cViewPr>
      <p:scale>
        <a:sx n="90" d="100"/>
        <a:sy n="90" d="100"/>
      </p:scale>
      <p:origin x="0" y="-180"/>
    </p:cViewPr>
  </p:sorter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BE451-E684-49AE-9BF3-789DB2A197FB}"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414629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4B7D9-20C4-48CD-996B-4DE2F64AA9A3}" type="slidenum">
              <a:rPr lang="en-US" smtClean="0"/>
              <a:t>‹#›</a:t>
            </a:fld>
            <a:endParaRPr lang="en-US"/>
          </a:p>
        </p:txBody>
      </p:sp>
    </p:spTree>
    <p:extLst>
      <p:ext uri="{BB962C8B-B14F-4D97-AF65-F5344CB8AC3E}">
        <p14:creationId xmlns:p14="http://schemas.microsoft.com/office/powerpoint/2010/main" val="137974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200" b="1" dirty="0">
                <a:solidFill>
                  <a:schemeClr val="bg1"/>
                </a:solidFill>
                <a:latin typeface="+mn-lt"/>
              </a:rPr>
              <a:t>The Rite of Profession: Using the Ritual as a Formation Resources</a:t>
            </a:r>
            <a:endParaRPr lang="en-US" sz="120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sz="120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The </a:t>
            </a:r>
            <a:r>
              <a:rPr lang="en-US" sz="1200" i="1" dirty="0">
                <a:effectLst/>
                <a:latin typeface="+mn-lt"/>
                <a:ea typeface="Calibri" panose="020F0502020204030204" pitchFamily="34" charset="0"/>
                <a:cs typeface="Times New Roman" panose="02020603050405020304" pitchFamily="18" charset="0"/>
              </a:rPr>
              <a:t>Ritual of the Secular Franciscan Order</a:t>
            </a:r>
            <a:r>
              <a:rPr lang="en-US" sz="1200" dirty="0">
                <a:effectLst/>
                <a:latin typeface="+mn-lt"/>
                <a:ea typeface="Calibri" panose="020F0502020204030204" pitchFamily="34" charset="0"/>
                <a:cs typeface="Times New Roman" panose="02020603050405020304" pitchFamily="18" charset="0"/>
              </a:rPr>
              <a:t> is a rich formation resource routinely overlooked in initial (and ongoing) formation. </a:t>
            </a: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Rites and Rituals add to the richness of Catholic liturgical inheritance.</a:t>
            </a:r>
          </a:p>
          <a:p>
            <a:pPr marL="342900" marR="0" lvl="0" indent="-342900">
              <a:spcBef>
                <a:spcPts val="0"/>
              </a:spcBef>
              <a:spcAft>
                <a:spcPts val="0"/>
              </a:spcAft>
              <a:buFont typeface="Symbol" panose="05050102010706020507" pitchFamily="18" charset="2"/>
              <a:buChar char=""/>
            </a:pPr>
            <a:endParaRPr lang="en-US" sz="1200" dirty="0">
              <a:effectLst/>
              <a:latin typeface="+mn-lt"/>
              <a:ea typeface="Calibri" panose="020F0502020204030204" pitchFamily="34" charset="0"/>
              <a:cs typeface="Times New Roman" panose="02020603050405020304" pitchFamily="18" charset="0"/>
            </a:endParaRPr>
          </a:p>
          <a:p>
            <a:r>
              <a:rPr lang="en-US" dirty="0">
                <a:latin typeface="+mn-lt"/>
              </a:rPr>
              <a:t>Before we dig into the Rite of Profession, let’s start off by using the chat. We have two questions for you to answer.</a:t>
            </a:r>
          </a:p>
          <a:p>
            <a:endParaRPr lang="en-US" dirty="0">
              <a:latin typeface="+mn-lt"/>
            </a:endParaRPr>
          </a:p>
          <a:p>
            <a:r>
              <a:rPr lang="en-US" dirty="0">
                <a:latin typeface="+mn-lt"/>
              </a:rPr>
              <a:t>1) How many of you used the Ritual as a learning tool during  your initial formation?</a:t>
            </a:r>
          </a:p>
          <a:p>
            <a:r>
              <a:rPr lang="en-US" dirty="0">
                <a:latin typeface="+mn-lt"/>
              </a:rPr>
              <a:t>2) How many of you use the Ritual as an ongoing formation tool?</a:t>
            </a:r>
          </a:p>
          <a:p>
            <a:endParaRPr lang="en-US" dirty="0">
              <a:latin typeface="+mn-lt"/>
            </a:endParaRPr>
          </a:p>
          <a:p>
            <a:r>
              <a:rPr lang="en-US" dirty="0">
                <a:latin typeface="+mn-lt"/>
              </a:rPr>
              <a:t>Debrief chat results.</a:t>
            </a:r>
          </a:p>
        </p:txBody>
      </p:sp>
      <p:sp>
        <p:nvSpPr>
          <p:cNvPr id="4" name="Slide Number Placeholder 3"/>
          <p:cNvSpPr>
            <a:spLocks noGrp="1"/>
          </p:cNvSpPr>
          <p:nvPr>
            <p:ph type="sldNum" sz="quarter" idx="5"/>
          </p:nvPr>
        </p:nvSpPr>
        <p:spPr/>
        <p:txBody>
          <a:bodyPr/>
          <a:lstStyle/>
          <a:p>
            <a:fld id="{9534B7D9-20C4-48CD-996B-4DE2F64AA9A3}" type="slidenum">
              <a:rPr lang="en-US" smtClean="0"/>
              <a:t>1</a:t>
            </a:fld>
            <a:endParaRPr lang="en-US"/>
          </a:p>
        </p:txBody>
      </p:sp>
    </p:spTree>
    <p:extLst>
      <p:ext uri="{BB962C8B-B14F-4D97-AF65-F5344CB8AC3E}">
        <p14:creationId xmlns:p14="http://schemas.microsoft.com/office/powerpoint/2010/main" val="289775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kumimoji="0" lang="en-US" sz="1200" b="1" i="0" u="none" strike="noStrike" kern="1200" cap="none" spc="0" normalizeH="0" baseline="0" noProof="0" dirty="0">
                <a:ln>
                  <a:noFill/>
                </a:ln>
                <a:solidFill>
                  <a:prstClr val="black"/>
                </a:solidFill>
                <a:effectLst/>
                <a:uLnTx/>
                <a:uFillTx/>
                <a:latin typeface="+mn-lt"/>
                <a:ea typeface="+mj-ea"/>
                <a:cs typeface="+mj-cs"/>
              </a:rPr>
              <a:t>The Key Themes Include:</a:t>
            </a:r>
            <a:endParaRPr lang="en-US" sz="120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sz="120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For example, the Rite of Profession incorporates into the ritual key themes to be explored and learned during initial formation: </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living the gospel following St. Francis of Assisi</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fidelity to the Church</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importance of the Rule</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renewal of our Baptism and Confirmation</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mission to rebuild the church</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centrality of life in fraternity</a:t>
            </a:r>
          </a:p>
          <a:p>
            <a:pPr marL="742950" marR="0" lvl="1" indent="-285750">
              <a:spcBef>
                <a:spcPts val="0"/>
              </a:spcBef>
              <a:spcAft>
                <a:spcPts val="50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permanence of the commitment</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7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200" b="1" dirty="0">
                <a:latin typeface="+mn-lt"/>
              </a:rPr>
              <a:t>These themes are expressed in the very language of the ritual</a:t>
            </a:r>
            <a:endParaRPr lang="en-US" sz="120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sz="120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For example, the Rite of Profession incorporates into the ritual key themes to be explored and learned during initial formation: </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living the gospel following St. Francis of Assisi</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fidelity to the Church</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importance of the Rule</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renewal of our Baptism and Confirmation</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mission to rebuild the church</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centrality of life in fraternity</a:t>
            </a:r>
          </a:p>
          <a:p>
            <a:pPr marL="742950" marR="0" lvl="1" indent="-285750">
              <a:spcBef>
                <a:spcPts val="0"/>
              </a:spcBef>
              <a:spcAft>
                <a:spcPts val="50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permanence of the commitment</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169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00000"/>
              </a:lnSpc>
              <a:spcBef>
                <a:spcPts val="0"/>
              </a:spcBef>
              <a:spcAft>
                <a:spcPts val="600"/>
              </a:spcAft>
            </a:pPr>
            <a:r>
              <a:rPr lang="en-US" sz="1200" b="1" i="1" dirty="0">
                <a:latin typeface="+mn-lt"/>
              </a:rPr>
              <a:t>Do you wish to embrace the gospel way of life by following the example and words of St. Francis of Assisi, which are at the heart of the Rule of the Secular Franciscan Order? </a:t>
            </a:r>
          </a:p>
          <a:p>
            <a:pPr marL="0" marR="0" indent="0" algn="l">
              <a:lnSpc>
                <a:spcPct val="100000"/>
              </a:lnSpc>
              <a:spcBef>
                <a:spcPts val="0"/>
              </a:spcBef>
              <a:spcAft>
                <a:spcPts val="600"/>
              </a:spcAft>
            </a:pPr>
            <a:endParaRPr lang="en-US" sz="1200" b="1" i="1" kern="1400" dirty="0">
              <a:ln>
                <a:noFill/>
              </a:ln>
              <a:solidFill>
                <a:srgbClr val="000000"/>
              </a:solidFill>
              <a:effectLst/>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kern="1400" dirty="0">
                <a:ln>
                  <a:noFill/>
                </a:ln>
                <a:solidFill>
                  <a:srgbClr val="000000"/>
                </a:solidFill>
                <a:effectLst/>
                <a:latin typeface="+mn-lt"/>
              </a:rPr>
              <a:t>Questioning After the homily, those to be professed stand. The celebrant questions them about their intent in these or similar words: </a:t>
            </a:r>
          </a:p>
          <a:p>
            <a:pPr marL="0" marR="0" indent="0" algn="l">
              <a:lnSpc>
                <a:spcPct val="100000"/>
              </a:lnSpc>
              <a:spcBef>
                <a:spcPts val="0"/>
              </a:spcBef>
              <a:spcAft>
                <a:spcPts val="0"/>
              </a:spcAft>
            </a:pPr>
            <a:endParaRPr lang="en-US" sz="1200" b="0" kern="1400" dirty="0">
              <a:ln>
                <a:noFill/>
              </a:ln>
              <a:solidFill>
                <a:srgbClr val="000000"/>
              </a:solidFill>
              <a:effectLst/>
              <a:latin typeface="+mn-lt"/>
            </a:endParaRPr>
          </a:p>
          <a:p>
            <a:pPr marL="0" marR="0" indent="0" algn="l">
              <a:lnSpc>
                <a:spcPct val="100000"/>
              </a:lnSpc>
              <a:spcBef>
                <a:spcPts val="0"/>
              </a:spcBef>
              <a:spcAft>
                <a:spcPts val="0"/>
              </a:spcAft>
            </a:pPr>
            <a:r>
              <a:rPr lang="en-US" sz="1200" b="1" kern="1400" dirty="0">
                <a:ln>
                  <a:noFill/>
                </a:ln>
                <a:solidFill>
                  <a:srgbClr val="000000"/>
                </a:solidFill>
                <a:effectLst/>
                <a:latin typeface="+mn-lt"/>
              </a:rPr>
              <a:t>Question 1:</a:t>
            </a:r>
          </a:p>
          <a:p>
            <a:pPr marL="0" marR="0" indent="0" algn="l">
              <a:lnSpc>
                <a:spcPct val="100000"/>
              </a:lnSpc>
              <a:spcBef>
                <a:spcPts val="0"/>
              </a:spcBef>
              <a:spcAft>
                <a:spcPts val="0"/>
              </a:spcAft>
            </a:pPr>
            <a:r>
              <a:rPr lang="en-US" sz="1200" b="1" kern="1400" dirty="0">
                <a:ln>
                  <a:noFill/>
                </a:ln>
                <a:solidFill>
                  <a:srgbClr val="000000"/>
                </a:solidFill>
                <a:effectLst/>
                <a:latin typeface="+mn-lt"/>
              </a:rPr>
              <a:t>Celebrant: </a:t>
            </a:r>
            <a:r>
              <a:rPr lang="en-US" sz="1200" b="0" kern="1400" dirty="0">
                <a:ln>
                  <a:noFill/>
                </a:ln>
                <a:solidFill>
                  <a:srgbClr val="000000"/>
                </a:solidFill>
                <a:effectLst/>
                <a:latin typeface="+mn-lt"/>
              </a:rPr>
              <a:t>Before this fraternity and the other members of the People of God gathered here, I ask you to express your will. Do you wish to embrace the gospel way of life by following the example and words of St. Francis of Assisi, which are at the heart of the Rule of the Secular Franciscan Order? </a:t>
            </a:r>
          </a:p>
          <a:p>
            <a:pPr marL="0" marR="0" indent="0" algn="l">
              <a:lnSpc>
                <a:spcPct val="100000"/>
              </a:lnSpc>
              <a:spcBef>
                <a:spcPts val="0"/>
              </a:spcBef>
              <a:spcAft>
                <a:spcPts val="0"/>
              </a:spcAft>
            </a:pPr>
            <a:endParaRPr lang="en-US" sz="1200" b="0" kern="1400" dirty="0">
              <a:ln>
                <a:noFill/>
              </a:ln>
              <a:solidFill>
                <a:srgbClr val="000000"/>
              </a:solidFill>
              <a:effectLst/>
              <a:latin typeface="+mn-lt"/>
            </a:endParaRPr>
          </a:p>
          <a:p>
            <a:pPr marL="0" marR="0" indent="0" algn="l">
              <a:lnSpc>
                <a:spcPct val="100000"/>
              </a:lnSpc>
              <a:spcBef>
                <a:spcPts val="0"/>
              </a:spcBef>
              <a:spcAft>
                <a:spcPts val="0"/>
              </a:spcAft>
            </a:pPr>
            <a:r>
              <a:rPr lang="en-US" sz="1200" b="1" kern="1400" dirty="0">
                <a:ln>
                  <a:noFill/>
                </a:ln>
                <a:solidFill>
                  <a:srgbClr val="000000"/>
                </a:solidFill>
                <a:effectLst/>
                <a:latin typeface="+mn-lt"/>
              </a:rPr>
              <a:t>Candidates:  </a:t>
            </a:r>
            <a:r>
              <a:rPr lang="en-US" sz="1200" b="0" kern="1400" dirty="0">
                <a:ln>
                  <a:noFill/>
                </a:ln>
                <a:solidFill>
                  <a:srgbClr val="000000"/>
                </a:solidFill>
                <a:effectLst/>
                <a:latin typeface="+mn-lt"/>
              </a:rPr>
              <a:t>Yes, this is what I want.</a:t>
            </a:r>
          </a:p>
          <a:p>
            <a:pPr marL="0" marR="0" lvl="0" indent="0">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316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3000"/>
              </a:lnSpc>
              <a:spcBef>
                <a:spcPts val="0"/>
              </a:spcBef>
              <a:spcAft>
                <a:spcPts val="1000"/>
              </a:spcAft>
            </a:pPr>
            <a:r>
              <a:rPr lang="en-US" sz="1200" b="1" i="0" dirty="0">
                <a:latin typeface="+mn-lt"/>
              </a:rPr>
              <a:t>Do you wish to be faithful to this vocation and to practice the spirit of service proper to Secular Franciscans?</a:t>
            </a:r>
            <a:endParaRPr lang="en-US" sz="1200" b="1" i="0" kern="1400" dirty="0">
              <a:ln>
                <a:noFill/>
              </a:ln>
              <a:solidFill>
                <a:srgbClr val="000000"/>
              </a:solidFill>
              <a:effectLst/>
              <a:latin typeface="+mn-lt"/>
            </a:endParaRPr>
          </a:p>
          <a:p>
            <a:pPr marL="0" marR="0" indent="0" algn="l">
              <a:lnSpc>
                <a:spcPct val="113000"/>
              </a:lnSpc>
              <a:spcBef>
                <a:spcPts val="0"/>
              </a:spcBef>
              <a:spcAft>
                <a:spcPts val="1000"/>
              </a:spcAft>
            </a:pPr>
            <a:endParaRPr lang="en-US" sz="1200" b="1" kern="1400" dirty="0">
              <a:ln>
                <a:noFill/>
              </a:ln>
              <a:solidFill>
                <a:srgbClr val="000000"/>
              </a:solidFill>
              <a:effectLst/>
              <a:latin typeface="+mn-lt"/>
            </a:endParaRPr>
          </a:p>
          <a:p>
            <a:pPr marL="0" marR="0" indent="0" algn="l">
              <a:lnSpc>
                <a:spcPct val="100000"/>
              </a:lnSpc>
              <a:spcBef>
                <a:spcPts val="0"/>
              </a:spcBef>
              <a:spcAft>
                <a:spcPts val="0"/>
              </a:spcAft>
            </a:pPr>
            <a:r>
              <a:rPr lang="en-US" sz="1200" b="1" kern="1400" dirty="0">
                <a:ln>
                  <a:noFill/>
                </a:ln>
                <a:solidFill>
                  <a:srgbClr val="000000"/>
                </a:solidFill>
                <a:effectLst/>
                <a:latin typeface="+mn-lt"/>
              </a:rPr>
              <a:t>Question 2:</a:t>
            </a:r>
          </a:p>
          <a:p>
            <a:pPr marL="0" marR="0" indent="0" algn="l">
              <a:lnSpc>
                <a:spcPct val="100000"/>
              </a:lnSpc>
              <a:spcBef>
                <a:spcPts val="0"/>
              </a:spcBef>
              <a:spcAft>
                <a:spcPts val="0"/>
              </a:spcAft>
            </a:pPr>
            <a:r>
              <a:rPr lang="en-US" sz="1200" b="1" kern="1400" dirty="0">
                <a:ln>
                  <a:noFill/>
                </a:ln>
                <a:solidFill>
                  <a:srgbClr val="000000"/>
                </a:solidFill>
                <a:effectLst/>
                <a:latin typeface="+mn-lt"/>
              </a:rPr>
              <a:t>Celebrant: </a:t>
            </a:r>
            <a:r>
              <a:rPr lang="en-US" sz="1200" kern="1400" dirty="0">
                <a:ln>
                  <a:noFill/>
                </a:ln>
                <a:solidFill>
                  <a:srgbClr val="000000"/>
                </a:solidFill>
                <a:effectLst/>
                <a:latin typeface="+mn-lt"/>
              </a:rPr>
              <a:t>You have been called to give witness to the Kingdom of God and to build a more fraternal world based on the gospel, together with all people of goodwill. </a:t>
            </a:r>
          </a:p>
          <a:p>
            <a:pPr marL="0" marR="0" indent="0" algn="l">
              <a:lnSpc>
                <a:spcPct val="100000"/>
              </a:lnSpc>
              <a:spcBef>
                <a:spcPts val="0"/>
              </a:spcBef>
              <a:spcAft>
                <a:spcPts val="0"/>
              </a:spcAft>
            </a:pPr>
            <a:endParaRPr lang="en-US" sz="1200" b="1" kern="1400" dirty="0">
              <a:ln>
                <a:noFill/>
              </a:ln>
              <a:solidFill>
                <a:srgbClr val="000000"/>
              </a:solidFill>
              <a:effectLst/>
              <a:latin typeface="+mn-lt"/>
            </a:endParaRPr>
          </a:p>
          <a:p>
            <a:pPr marL="0" marR="0" indent="0" algn="l">
              <a:lnSpc>
                <a:spcPct val="100000"/>
              </a:lnSpc>
              <a:spcBef>
                <a:spcPts val="0"/>
              </a:spcBef>
              <a:spcAft>
                <a:spcPts val="0"/>
              </a:spcAft>
            </a:pPr>
            <a:r>
              <a:rPr lang="en-US" sz="1200" b="1" kern="1400" dirty="0">
                <a:ln>
                  <a:noFill/>
                </a:ln>
                <a:solidFill>
                  <a:srgbClr val="000000"/>
                </a:solidFill>
                <a:effectLst/>
                <a:latin typeface="+mn-lt"/>
              </a:rPr>
              <a:t>Candidates: </a:t>
            </a:r>
            <a:r>
              <a:rPr lang="en-US" sz="1200" kern="1400" dirty="0">
                <a:ln>
                  <a:noFill/>
                </a:ln>
                <a:solidFill>
                  <a:srgbClr val="000000"/>
                </a:solidFill>
                <a:effectLst/>
                <a:latin typeface="+mn-lt"/>
              </a:rPr>
              <a:t>Yes, this is what I want. </a:t>
            </a:r>
          </a:p>
          <a:p>
            <a:pPr marL="0" marR="0" indent="0" algn="l">
              <a:lnSpc>
                <a:spcPct val="113000"/>
              </a:lnSpc>
              <a:spcBef>
                <a:spcPts val="0"/>
              </a:spcBef>
              <a:spcAft>
                <a:spcPts val="900"/>
              </a:spcAft>
            </a:pPr>
            <a:r>
              <a:rPr lang="en-US" sz="1800" kern="1400" dirty="0">
                <a:ln>
                  <a:noFill/>
                </a:ln>
                <a:solidFill>
                  <a:srgbClr val="000000"/>
                </a:solidFill>
                <a:effectLst/>
                <a:latin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682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3000"/>
              </a:lnSpc>
              <a:spcBef>
                <a:spcPts val="0"/>
              </a:spcBef>
              <a:spcAft>
                <a:spcPts val="0"/>
              </a:spcAft>
            </a:pPr>
            <a:r>
              <a:rPr lang="en-US" sz="1200" b="1" kern="1400" dirty="0">
                <a:ln>
                  <a:noFill/>
                </a:ln>
                <a:solidFill>
                  <a:srgbClr val="000000"/>
                </a:solidFill>
                <a:effectLst/>
                <a:latin typeface="+mn-lt"/>
              </a:rPr>
              <a:t>Do you wish to bind yourself more closely to the Church and to work intently to rebuild the ecclesial community and fulfill its mission among all  people? </a:t>
            </a:r>
          </a:p>
          <a:p>
            <a:pPr marL="0" marR="0" indent="0" algn="l">
              <a:lnSpc>
                <a:spcPct val="113000"/>
              </a:lnSpc>
              <a:spcBef>
                <a:spcPts val="0"/>
              </a:spcBef>
              <a:spcAft>
                <a:spcPts val="1000"/>
              </a:spcAft>
            </a:pPr>
            <a:endParaRPr lang="en-US" sz="1200" b="1" kern="1400" dirty="0">
              <a:ln>
                <a:noFill/>
              </a:ln>
              <a:solidFill>
                <a:srgbClr val="000000"/>
              </a:solidFill>
              <a:effectLst/>
              <a:latin typeface="+mn-lt"/>
            </a:endParaRPr>
          </a:p>
          <a:p>
            <a:pPr marL="0" marR="0" indent="0" algn="l">
              <a:lnSpc>
                <a:spcPct val="113000"/>
              </a:lnSpc>
              <a:spcBef>
                <a:spcPts val="0"/>
              </a:spcBef>
              <a:spcAft>
                <a:spcPts val="1000"/>
              </a:spcAft>
            </a:pPr>
            <a:r>
              <a:rPr lang="en-US" sz="1200" b="1" kern="1400" dirty="0">
                <a:ln>
                  <a:noFill/>
                </a:ln>
                <a:solidFill>
                  <a:srgbClr val="000000"/>
                </a:solidFill>
                <a:effectLst/>
                <a:latin typeface="+mn-lt"/>
              </a:rPr>
              <a:t>Question 3:</a:t>
            </a:r>
          </a:p>
          <a:p>
            <a:pPr marL="0" marR="0" indent="0" algn="l">
              <a:lnSpc>
                <a:spcPct val="113000"/>
              </a:lnSpc>
              <a:spcBef>
                <a:spcPts val="0"/>
              </a:spcBef>
              <a:spcAft>
                <a:spcPts val="1000"/>
              </a:spcAft>
            </a:pPr>
            <a:r>
              <a:rPr lang="en-US" sz="1200" b="1" kern="1400" dirty="0">
                <a:ln>
                  <a:noFill/>
                </a:ln>
                <a:solidFill>
                  <a:srgbClr val="000000"/>
                </a:solidFill>
                <a:effectLst/>
                <a:latin typeface="+mn-lt"/>
              </a:rPr>
              <a:t>Celebrant: </a:t>
            </a:r>
            <a:r>
              <a:rPr lang="en-US" sz="1200" kern="1400" dirty="0">
                <a:ln>
                  <a:noFill/>
                </a:ln>
                <a:solidFill>
                  <a:srgbClr val="000000"/>
                </a:solidFill>
                <a:effectLst/>
                <a:latin typeface="+mn-lt"/>
              </a:rPr>
              <a:t>You have been made members of the People of God by your Baptism, and strengthened in Confirmation by the new gift of the Spirit, in order to proclaim Christ by your life and your words. Do you wish to bind yourself more closely to the Church and to work intently to rebuild the ecclesial community and fulfill its mission among all  people? </a:t>
            </a:r>
          </a:p>
          <a:p>
            <a:pPr marL="0" marR="0" indent="0" algn="l">
              <a:lnSpc>
                <a:spcPct val="113000"/>
              </a:lnSpc>
              <a:spcBef>
                <a:spcPts val="0"/>
              </a:spcBef>
              <a:spcAft>
                <a:spcPts val="0"/>
              </a:spcAft>
            </a:pPr>
            <a:endParaRPr lang="en-US" sz="1200" b="1" kern="1400" dirty="0">
              <a:ln>
                <a:noFill/>
              </a:ln>
              <a:solidFill>
                <a:srgbClr val="000000"/>
              </a:solidFill>
              <a:effectLst/>
              <a:latin typeface="+mn-lt"/>
            </a:endParaRPr>
          </a:p>
          <a:p>
            <a:pPr marL="0" marR="0" indent="0" algn="l">
              <a:lnSpc>
                <a:spcPct val="113000"/>
              </a:lnSpc>
              <a:spcBef>
                <a:spcPts val="0"/>
              </a:spcBef>
              <a:spcAft>
                <a:spcPts val="1000"/>
              </a:spcAft>
            </a:pPr>
            <a:r>
              <a:rPr lang="en-US" sz="1200" b="1" kern="1400" dirty="0">
                <a:ln>
                  <a:noFill/>
                </a:ln>
                <a:solidFill>
                  <a:srgbClr val="000000"/>
                </a:solidFill>
                <a:effectLst/>
                <a:latin typeface="+mn-lt"/>
              </a:rPr>
              <a:t>Candidates: </a:t>
            </a:r>
            <a:r>
              <a:rPr lang="en-US" sz="1200" kern="1400" dirty="0">
                <a:ln>
                  <a:noFill/>
                </a:ln>
                <a:solidFill>
                  <a:srgbClr val="000000"/>
                </a:solidFill>
                <a:effectLst/>
                <a:latin typeface="+mn-lt"/>
              </a:rPr>
              <a:t>Yes, this is what I want. </a:t>
            </a:r>
          </a:p>
          <a:p>
            <a:pPr marL="0" marR="0" indent="0" algn="l">
              <a:lnSpc>
                <a:spcPct val="113000"/>
              </a:lnSpc>
              <a:spcBef>
                <a:spcPts val="0"/>
              </a:spcBef>
              <a:spcAft>
                <a:spcPts val="900"/>
              </a:spcAft>
            </a:pPr>
            <a:r>
              <a:rPr lang="en-US" sz="1200" kern="1400" dirty="0">
                <a:ln>
                  <a:noFill/>
                </a:ln>
                <a:solidFill>
                  <a:srgbClr val="000000"/>
                </a:solidFill>
                <a:effectLst/>
                <a:latin typeface="+mn-lt"/>
              </a:rPr>
              <a:t> </a:t>
            </a:r>
          </a:p>
          <a:p>
            <a:pPr marL="0" marR="0" lvl="0" indent="0">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01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30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mn-lt"/>
                <a:cs typeface="Times New Roman" panose="02020603050405020304" pitchFamily="18" charset="0"/>
              </a:rPr>
              <a:t>These themes are expressed in the language of the ritual.</a:t>
            </a:r>
          </a:p>
          <a:p>
            <a:pPr marL="0" marR="0" lvl="0" indent="0" algn="l" defTabSz="914400" rtl="0" eaLnBrk="1" fontAlgn="auto" latinLnBrk="0" hangingPunct="1">
              <a:lnSpc>
                <a:spcPct val="150000"/>
              </a:lnSpc>
              <a:spcBef>
                <a:spcPts val="0"/>
              </a:spcBef>
              <a:spcAft>
                <a:spcPts val="30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mn-lt"/>
                <a:cs typeface="Times New Roman" panose="02020603050405020304" pitchFamily="18" charset="0"/>
              </a:rPr>
              <a:t>Renewal of baptismal promises: </a:t>
            </a:r>
            <a:r>
              <a:rPr lang="en-US" sz="1200" b="1" dirty="0">
                <a:effectLst/>
                <a:latin typeface="+mn-lt"/>
                <a:ea typeface="Calibri" panose="020F0502020204030204" pitchFamily="34" charset="0"/>
                <a:cs typeface="Times New Roman" panose="02020603050405020304" pitchFamily="18" charset="0"/>
              </a:rPr>
              <a:t>renew my baptismal promises </a:t>
            </a:r>
            <a:endParaRPr kumimoji="0" lang="en-US" sz="1200" b="0" i="0" u="none" strike="noStrike" kern="1200" cap="none" spc="0" normalizeH="0" baseline="0" noProof="0" dirty="0">
              <a:ln>
                <a:noFill/>
              </a:ln>
              <a:solidFill>
                <a:prstClr val="black"/>
              </a:solidFill>
              <a:effectLst/>
              <a:uLnTx/>
              <a:uFillTx/>
              <a:latin typeface="+mn-lt"/>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30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mn-lt"/>
                <a:cs typeface="Times New Roman" panose="02020603050405020304" pitchFamily="18" charset="0"/>
              </a:rPr>
              <a:t>Service to God: </a:t>
            </a:r>
            <a:r>
              <a:rPr lang="en-US" sz="1200" b="1" dirty="0">
                <a:effectLst/>
                <a:latin typeface="+mn-lt"/>
                <a:ea typeface="Calibri" panose="020F0502020204030204" pitchFamily="34" charset="0"/>
                <a:cs typeface="Times New Roman" panose="02020603050405020304" pitchFamily="18" charset="0"/>
              </a:rPr>
              <a:t>service of his Kingdom</a:t>
            </a:r>
            <a:endParaRPr kumimoji="0" lang="en-US" sz="1200" b="0" i="0" u="none" strike="noStrike" kern="1200" cap="none" spc="0" normalizeH="0" baseline="0" noProof="0" dirty="0">
              <a:ln>
                <a:noFill/>
              </a:ln>
              <a:solidFill>
                <a:prstClr val="black"/>
              </a:solidFill>
              <a:effectLst/>
              <a:uLnTx/>
              <a:uFillTx/>
              <a:latin typeface="+mn-lt"/>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30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mn-lt"/>
                <a:cs typeface="Times New Roman" panose="02020603050405020304" pitchFamily="18" charset="0"/>
              </a:rPr>
              <a:t>Permanence of the commitment: </a:t>
            </a:r>
            <a:r>
              <a:rPr lang="en-US" sz="1200" b="1" dirty="0">
                <a:effectLst/>
                <a:latin typeface="+mn-lt"/>
                <a:ea typeface="Calibri" panose="020F0502020204030204" pitchFamily="34" charset="0"/>
                <a:cs typeface="Times New Roman" panose="02020603050405020304" pitchFamily="18" charset="0"/>
              </a:rPr>
              <a:t>all the days of my life </a:t>
            </a:r>
          </a:p>
          <a:p>
            <a:pPr marL="0" marR="0" lvl="0" indent="0" algn="l" defTabSz="914400" rtl="0" eaLnBrk="1" fontAlgn="auto" latinLnBrk="0" hangingPunct="1">
              <a:lnSpc>
                <a:spcPct val="150000"/>
              </a:lnSpc>
              <a:spcBef>
                <a:spcPts val="0"/>
              </a:spcBef>
              <a:spcAft>
                <a:spcPts val="300"/>
              </a:spcAft>
              <a:buClrTx/>
              <a:buSzTx/>
              <a:buFont typeface="Symbol" panose="05050102010706020507" pitchFamily="18" charset="2"/>
              <a:buNone/>
              <a:tabLst/>
              <a:defRPr/>
            </a:pPr>
            <a:r>
              <a:rPr lang="en-US" sz="1200" b="0" dirty="0">
                <a:effectLst/>
                <a:latin typeface="+mn-lt"/>
                <a:ea typeface="Calibri" panose="020F0502020204030204" pitchFamily="34" charset="0"/>
                <a:cs typeface="Times New Roman" panose="02020603050405020304" pitchFamily="18" charset="0"/>
              </a:rPr>
              <a:t>Gospel life: </a:t>
            </a:r>
            <a:r>
              <a:rPr lang="en-US" sz="1200" b="1" dirty="0">
                <a:effectLst/>
                <a:latin typeface="+mn-lt"/>
                <a:ea typeface="Calibri" panose="020F0502020204030204" pitchFamily="34" charset="0"/>
                <a:cs typeface="Times New Roman" panose="02020603050405020304" pitchFamily="18" charset="0"/>
              </a:rPr>
              <a:t>the gospel of our Lord Jesus Christ </a:t>
            </a:r>
          </a:p>
          <a:p>
            <a:pPr marL="0" marR="0" lvl="0" indent="0" algn="l" defTabSz="914400" rtl="0" eaLnBrk="1" fontAlgn="auto" latinLnBrk="0" hangingPunct="1">
              <a:lnSpc>
                <a:spcPct val="150000"/>
              </a:lnSpc>
              <a:spcBef>
                <a:spcPts val="0"/>
              </a:spcBef>
              <a:spcAft>
                <a:spcPts val="300"/>
              </a:spcAft>
              <a:buClrTx/>
              <a:buSzTx/>
              <a:buFont typeface="Symbol" panose="05050102010706020507" pitchFamily="18" charset="2"/>
              <a:buNone/>
              <a:tabLst/>
              <a:defRPr/>
            </a:pPr>
            <a:r>
              <a:rPr lang="en-US" dirty="0">
                <a:latin typeface="+mn-lt"/>
              </a:rPr>
              <a:t>Importance of the Rule: </a:t>
            </a:r>
            <a:r>
              <a:rPr lang="en-US" sz="1200" b="1" dirty="0">
                <a:effectLst/>
                <a:latin typeface="+mn-lt"/>
                <a:ea typeface="Calibri" panose="020F0502020204030204" pitchFamily="34" charset="0"/>
                <a:cs typeface="Times New Roman" panose="02020603050405020304" pitchFamily="18" charset="0"/>
              </a:rPr>
              <a:t>by observing its rule of life</a:t>
            </a:r>
          </a:p>
          <a:p>
            <a:pPr marL="0" marR="0" lvl="0" indent="0" algn="l" defTabSz="914400" rtl="0" eaLnBrk="1" fontAlgn="auto" latinLnBrk="0" hangingPunct="1">
              <a:lnSpc>
                <a:spcPct val="150000"/>
              </a:lnSpc>
              <a:spcBef>
                <a:spcPts val="0"/>
              </a:spcBef>
              <a:spcAft>
                <a:spcPts val="300"/>
              </a:spcAft>
              <a:buClrTx/>
              <a:buSzTx/>
              <a:buFont typeface="Symbol" panose="05050102010706020507" pitchFamily="18" charset="2"/>
              <a:buNone/>
              <a:tabLst/>
              <a:defRPr/>
            </a:pPr>
            <a:r>
              <a:rPr lang="en-US" sz="1200" b="0" dirty="0">
                <a:effectLst/>
                <a:latin typeface="+mn-lt"/>
                <a:cs typeface="Times New Roman" panose="02020603050405020304" pitchFamily="18" charset="0"/>
              </a:rPr>
              <a:t>Centrality of Fraternal life: </a:t>
            </a:r>
            <a:r>
              <a:rPr lang="en-US" sz="1200" b="1" dirty="0">
                <a:effectLst/>
                <a:latin typeface="+mn-lt"/>
                <a:ea typeface="Calibri" panose="020F0502020204030204" pitchFamily="34" charset="0"/>
                <a:cs typeface="Times New Roman" panose="02020603050405020304" pitchFamily="18" charset="0"/>
              </a:rPr>
              <a:t>the fraternal bonds of community </a:t>
            </a:r>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634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rPr>
              <a:t>Renewal of baptismal promises: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renew my baptismal promises </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rPr>
              <a:t>Service to God: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service of his Kingdom</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271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rPr>
              <a:t>Permanence of the commitment: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all the days of my life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937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Gospel life: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the gospel of our Lord Jesus Christ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dirty="0"/>
              <a:t>Importance of the Rule: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by observing its rule of life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637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b="0" dirty="0">
                <a:effectLst/>
                <a:latin typeface="Times New Roman" panose="02020603050405020304" pitchFamily="18" charset="0"/>
                <a:cs typeface="Times New Roman" panose="02020603050405020304" pitchFamily="18" charset="0"/>
              </a:rPr>
              <a:t>Centrality of Fraternal life: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the fraternal bonds of community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89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Initial formation should be structured and organized in part to anticipate and illuminate the ritual.</a:t>
            </a:r>
          </a:p>
          <a:p>
            <a:endParaRPr lang="en-US" dirty="0">
              <a:latin typeface="+mn-lt"/>
            </a:endParaRP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Each rite is instructive and affirming of the vocation and life of the Secular Franciscan.</a:t>
            </a:r>
          </a:p>
          <a:p>
            <a:pPr marL="742950" marR="0" lvl="1" indent="-285750">
              <a:spcBef>
                <a:spcPts val="0"/>
              </a:spcBef>
              <a:spcAft>
                <a:spcPts val="500"/>
              </a:spcAft>
              <a:buFont typeface="Courier New" panose="02070309020205020404" pitchFamily="49" charset="0"/>
              <a:buChar char="o"/>
            </a:pPr>
            <a:r>
              <a:rPr lang="en-US" sz="1200" b="0" dirty="0">
                <a:effectLst/>
                <a:latin typeface="+mn-lt"/>
                <a:ea typeface="Calibri" panose="020F0502020204030204" pitchFamily="34" charset="0"/>
                <a:cs typeface="Times New Roman" panose="02020603050405020304" pitchFamily="18" charset="0"/>
              </a:rPr>
              <a:t>Familiarity with and understanding of the rituals should be preliminary to participating in them.</a:t>
            </a:r>
          </a:p>
          <a:p>
            <a:endParaRPr lang="en-US" dirty="0"/>
          </a:p>
          <a:p>
            <a:endParaRPr lang="en-US" dirty="0"/>
          </a:p>
        </p:txBody>
      </p:sp>
      <p:sp>
        <p:nvSpPr>
          <p:cNvPr id="4" name="Slide Number Placeholder 3"/>
          <p:cNvSpPr>
            <a:spLocks noGrp="1"/>
          </p:cNvSpPr>
          <p:nvPr>
            <p:ph type="sldNum" sz="quarter" idx="5"/>
          </p:nvPr>
        </p:nvSpPr>
        <p:spPr/>
        <p:txBody>
          <a:bodyPr/>
          <a:lstStyle/>
          <a:p>
            <a:fld id="{9534B7D9-20C4-48CD-996B-4DE2F64AA9A3}" type="slidenum">
              <a:rPr lang="en-US" smtClean="0"/>
              <a:t>2</a:t>
            </a:fld>
            <a:endParaRPr lang="en-US"/>
          </a:p>
        </p:txBody>
      </p:sp>
    </p:spTree>
    <p:extLst>
      <p:ext uri="{BB962C8B-B14F-4D97-AF65-F5344CB8AC3E}">
        <p14:creationId xmlns:p14="http://schemas.microsoft.com/office/powerpoint/2010/main" val="1619794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50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Through familiarity with the rites, a person in initial formation progresses toward these events with a deeper understanding of their significance, a truly informed enthusiasm and expectation, and an awareness of how initial formation overall complements these important steps in the life of a Secular Franciscan.</a:t>
            </a:r>
          </a:p>
        </p:txBody>
      </p:sp>
      <p:sp>
        <p:nvSpPr>
          <p:cNvPr id="4" name="Slide Number Placeholder 3"/>
          <p:cNvSpPr>
            <a:spLocks noGrp="1"/>
          </p:cNvSpPr>
          <p:nvPr>
            <p:ph type="sldNum" sz="quarter" idx="5"/>
          </p:nvPr>
        </p:nvSpPr>
        <p:spPr/>
        <p:txBody>
          <a:bodyPr/>
          <a:lstStyle/>
          <a:p>
            <a:fld id="{9534B7D9-20C4-48CD-996B-4DE2F64AA9A3}" type="slidenum">
              <a:rPr lang="en-US" smtClean="0"/>
              <a:t>20</a:t>
            </a:fld>
            <a:endParaRPr lang="en-US"/>
          </a:p>
        </p:txBody>
      </p:sp>
    </p:spTree>
    <p:extLst>
      <p:ext uri="{BB962C8B-B14F-4D97-AF65-F5344CB8AC3E}">
        <p14:creationId xmlns:p14="http://schemas.microsoft.com/office/powerpoint/2010/main" val="2614619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Ritual of the Secular Franciscan Order</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a rich formation resource, and we hope you, your formation teams, and your fraternity members will see it in a new light and recognize the many gifts within. </a:t>
            </a:r>
            <a:endParaRPr lang="en-US" dirty="0"/>
          </a:p>
        </p:txBody>
      </p:sp>
      <p:sp>
        <p:nvSpPr>
          <p:cNvPr id="4" name="Slide Number Placeholder 3"/>
          <p:cNvSpPr>
            <a:spLocks noGrp="1"/>
          </p:cNvSpPr>
          <p:nvPr>
            <p:ph type="sldNum" sz="quarter" idx="5"/>
          </p:nvPr>
        </p:nvSpPr>
        <p:spPr/>
        <p:txBody>
          <a:bodyPr/>
          <a:lstStyle/>
          <a:p>
            <a:fld id="{9534B7D9-20C4-48CD-996B-4DE2F64AA9A3}" type="slidenum">
              <a:rPr lang="en-US" smtClean="0"/>
              <a:t>21</a:t>
            </a:fld>
            <a:endParaRPr lang="en-US"/>
          </a:p>
        </p:txBody>
      </p:sp>
    </p:spTree>
    <p:extLst>
      <p:ext uri="{BB962C8B-B14F-4D97-AF65-F5344CB8AC3E}">
        <p14:creationId xmlns:p14="http://schemas.microsoft.com/office/powerpoint/2010/main" val="314439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b="1" dirty="0">
                <a:latin typeface="+mn-lt"/>
              </a:rPr>
              <a:t>Rites Strengthen our union with God</a:t>
            </a:r>
            <a:r>
              <a:rPr lang="en-US" sz="1200" dirty="0">
                <a:latin typeface="+mn-lt"/>
              </a:rPr>
              <a:t>.</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dirty="0">
                <a:latin typeface="+mn-lt"/>
              </a:rPr>
              <a:t>Take a look at this beautiful paining by Michelangelo to see what is happening.</a:t>
            </a:r>
          </a:p>
          <a:p>
            <a:pPr marL="342900" marR="0" lvl="0" indent="-342900">
              <a:lnSpc>
                <a:spcPts val="12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What do you see? What stands out for you?</a:t>
            </a:r>
          </a:p>
          <a:p>
            <a:pPr marL="342900" marR="0" lvl="0" indent="-342900">
              <a:lnSpc>
                <a:spcPts val="12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Where do you see action/movement?</a:t>
            </a:r>
          </a:p>
          <a:p>
            <a:pPr marL="342900" marR="0" lvl="0" indent="-342900">
              <a:lnSpc>
                <a:spcPts val="12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Who initiated the relationship?</a:t>
            </a:r>
          </a:p>
          <a:p>
            <a:pPr marL="742950" marR="0" lvl="1" indent="-285750">
              <a:lnSpc>
                <a:spcPts val="1200"/>
              </a:lnSpc>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God calls and we respond. Right from the moment of creation</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100" dirty="0">
                <a:latin typeface="+mn-lt"/>
              </a:rPr>
              <a:t>“This aspect is by no means insignificant, because the celebration constitutes the foundational moment of the identity of the professed and is simultaneously the condition for a dialogue to take place in response to God’s action. In fact, the consequences of the commitment a human being expresses by means of a promise derive from a prior commitment, that of God to man.”  (Br. Felice </a:t>
            </a:r>
            <a:r>
              <a:rPr lang="en-US" sz="1100" dirty="0" err="1">
                <a:latin typeface="+mn-lt"/>
              </a:rPr>
              <a:t>Cangelosi</a:t>
            </a:r>
            <a:r>
              <a:rPr lang="en-US" sz="1100" dirty="0">
                <a:latin typeface="+mn-lt"/>
              </a:rPr>
              <a:t> OFM Cap)</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1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100" b="0" dirty="0">
                <a:effectLst/>
                <a:latin typeface="+mn-lt"/>
                <a:ea typeface="Calibri" panose="020F0502020204030204" pitchFamily="34" charset="0"/>
                <a:cs typeface="Times New Roman" panose="02020603050405020304" pitchFamily="18" charset="0"/>
              </a:rPr>
              <a:t>A rite represents an ecclesiastical tradition about how the sacraments are to be celebrated.   Rites are an intensification; they serve to strengthen the union of God and humankind. Rites are entrusted to the pastoral government of the Roman pontiff, the divinely appointed successor of St. Peter in the Primacy. Certain words cannot be changed.</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1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100" b="0" dirty="0">
                <a:effectLst/>
                <a:latin typeface="+mn-lt"/>
                <a:ea typeface="Calibri" panose="020F0502020204030204" pitchFamily="34" charset="0"/>
                <a:cs typeface="Times New Roman" panose="02020603050405020304" pitchFamily="18" charset="0"/>
              </a:rPr>
              <a:t>A Rite isn’t about ceremony or looking good. The true meaning is about giving ourselves to God. We are called to bring God alive in who we are and how we live.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1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100" b="1" dirty="0">
                <a:effectLst/>
                <a:latin typeface="+mn-lt"/>
                <a:ea typeface="Calibri" panose="020F0502020204030204" pitchFamily="34" charset="0"/>
                <a:cs typeface="Times New Roman" panose="02020603050405020304" pitchFamily="18" charset="0"/>
              </a:rPr>
              <a:t>While it’s important to prepare for the celebration, it’s most important to prepare for the profession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76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200" b="1" dirty="0">
                <a:latin typeface="+mn-lt"/>
              </a:rPr>
              <a:t>Sacraments are familiar and visible rites.  by which the sacraments are celebrated signify and make present the graces proper to each sacrament</a:t>
            </a:r>
          </a:p>
          <a:p>
            <a:pPr marL="0" marR="0" lvl="0" indent="0">
              <a:spcBef>
                <a:spcPts val="0"/>
              </a:spcBef>
              <a:spcAft>
                <a:spcPts val="0"/>
              </a:spcAft>
              <a:buFont typeface="Symbol" panose="05050102010706020507" pitchFamily="18" charset="2"/>
              <a:buNone/>
            </a:pPr>
            <a:endParaRPr lang="en-US" sz="1200" b="1" dirty="0">
              <a:latin typeface="+mn-lt"/>
            </a:endParaRP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Each Sacrament, beginning with Baptism, brings us closer to God. Each subsequent sacrament intensifies and deepens the relationship. </a:t>
            </a:r>
          </a:p>
          <a:p>
            <a:pPr marL="0" marR="0" lvl="0" indent="0">
              <a:spcBef>
                <a:spcPts val="0"/>
              </a:spcBef>
              <a:spcAft>
                <a:spcPts val="0"/>
              </a:spcAft>
              <a:buFont typeface="Symbol" panose="05050102010706020507" pitchFamily="18" charset="2"/>
              <a:buNone/>
            </a:pPr>
            <a:endParaRPr lang="en-US" sz="120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Let us think for a minutes about  the Rites you would have participated in Prior to profession. These are one all individual would have experienced and are also prerequisites Rites to profession </a:t>
            </a:r>
          </a:p>
          <a:p>
            <a:pPr marL="0" marR="0" lvl="0" indent="0">
              <a:spcBef>
                <a:spcPts val="0"/>
              </a:spcBef>
              <a:spcAft>
                <a:spcPts val="0"/>
              </a:spcAft>
              <a:buFont typeface="Symbol" panose="05050102010706020507" pitchFamily="18" charset="2"/>
              <a:buNone/>
            </a:pPr>
            <a:endParaRPr lang="en-US" sz="120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Confirmation </a:t>
            </a: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Eucharist</a:t>
            </a: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Reconciliation</a:t>
            </a: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Baptism</a:t>
            </a:r>
          </a:p>
          <a:p>
            <a:pPr marL="0" marR="0" lvl="0" indent="0">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63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b="1" dirty="0">
                <a:latin typeface="+mn-lt"/>
              </a:rPr>
              <a:t>Each rite includes similar essential elements </a:t>
            </a:r>
            <a:endParaRPr lang="en-US" sz="1200" dirty="0">
              <a:latin typeface="+mn-lt"/>
            </a:endParaRPr>
          </a:p>
          <a:p>
            <a:pPr marL="0" indent="0">
              <a:buFont typeface="Wingdings" panose="05000000000000000000" pitchFamily="2" charset="2"/>
              <a:buNone/>
            </a:pPr>
            <a:endParaRPr lang="en-US" sz="1200" dirty="0">
              <a:latin typeface="+mn-lt"/>
            </a:endParaRPr>
          </a:p>
          <a:p>
            <a:pPr marL="0" indent="0">
              <a:buFont typeface="Wingdings" panose="05000000000000000000" pitchFamily="2" charset="2"/>
              <a:buNone/>
            </a:pPr>
            <a:r>
              <a:rPr lang="en-US" sz="1200" dirty="0">
                <a:latin typeface="+mn-lt"/>
              </a:rPr>
              <a:t>We find these essential elements in Catholic Rites. Think of the Rite of Baptism, </a:t>
            </a:r>
          </a:p>
          <a:p>
            <a:pPr marL="0" indent="0">
              <a:buFont typeface="Wingdings" panose="05000000000000000000" pitchFamily="2" charset="2"/>
              <a:buNone/>
            </a:pPr>
            <a:r>
              <a:rPr lang="en-US" sz="1200" dirty="0">
                <a:latin typeface="+mn-lt"/>
              </a:rPr>
              <a:t>Questioning 	Parents-</a:t>
            </a:r>
            <a:r>
              <a:rPr lang="en-US" sz="1200" b="0" i="0" dirty="0">
                <a:solidFill>
                  <a:srgbClr val="000000"/>
                </a:solidFill>
                <a:effectLst/>
                <a:latin typeface="+mn-lt"/>
              </a:rPr>
              <a:t>What do you ask of God’s Church for </a:t>
            </a:r>
            <a:r>
              <a:rPr lang="en-US" sz="1200" b="0" i="0" dirty="0">
                <a:solidFill>
                  <a:srgbClr val="AE1F36"/>
                </a:solidFill>
                <a:effectLst/>
                <a:latin typeface="+mn-lt"/>
              </a:rPr>
              <a:t>N.?</a:t>
            </a:r>
            <a:br>
              <a:rPr lang="en-US" sz="1200" dirty="0">
                <a:latin typeface="+mn-lt"/>
              </a:rPr>
            </a:br>
            <a:r>
              <a:rPr lang="en-US" sz="1200" dirty="0">
                <a:latin typeface="+mn-lt"/>
              </a:rPr>
              <a:t> 	God Parents </a:t>
            </a:r>
            <a:r>
              <a:rPr lang="en-US" sz="1200" b="0" i="0" dirty="0">
                <a:solidFill>
                  <a:srgbClr val="000000"/>
                </a:solidFill>
                <a:effectLst/>
                <a:latin typeface="+mn-lt"/>
              </a:rPr>
              <a:t>Are you ready to help the parents of this child in their duty as Christian parents?</a:t>
            </a:r>
          </a:p>
          <a:p>
            <a:pPr marL="0" indent="0">
              <a:buFont typeface="Wingdings" panose="05000000000000000000" pitchFamily="2" charset="2"/>
              <a:buNone/>
            </a:pPr>
            <a:r>
              <a:rPr lang="en-US" sz="1200" b="0" i="0" dirty="0">
                <a:solidFill>
                  <a:srgbClr val="000000"/>
                </a:solidFill>
                <a:effectLst/>
                <a:latin typeface="+mn-lt"/>
              </a:rPr>
              <a:t>	Confirmation- renewal of baptismal vows (remember we said </a:t>
            </a:r>
            <a:r>
              <a:rPr lang="en-US" sz="1200" b="1" i="0" dirty="0">
                <a:solidFill>
                  <a:srgbClr val="000000"/>
                </a:solidFill>
                <a:effectLst/>
                <a:latin typeface="+mn-lt"/>
              </a:rPr>
              <a:t>intensification</a:t>
            </a:r>
            <a:r>
              <a:rPr lang="en-US" sz="1200" b="0" i="0" dirty="0">
                <a:solidFill>
                  <a:srgbClr val="000000"/>
                </a:solidFill>
                <a:effectLst/>
                <a:latin typeface="+mn-lt"/>
              </a:rPr>
              <a:t>) </a:t>
            </a:r>
          </a:p>
          <a:p>
            <a:pPr marL="0" indent="0">
              <a:buFont typeface="Wingdings" panose="05000000000000000000" pitchFamily="2" charset="2"/>
              <a:buNone/>
            </a:pPr>
            <a:r>
              <a:rPr lang="en-US" sz="1200" b="0" i="0" dirty="0">
                <a:solidFill>
                  <a:srgbClr val="000000"/>
                </a:solidFill>
                <a:effectLst/>
                <a:latin typeface="+mn-lt"/>
              </a:rPr>
              <a:t>What questions do we hear during the Rite of profession?</a:t>
            </a:r>
            <a:endParaRPr lang="en-US" sz="1200" dirty="0">
              <a:latin typeface="+mn-lt"/>
            </a:endParaRPr>
          </a:p>
          <a:p>
            <a:pPr marL="0" indent="0">
              <a:buFont typeface="Wingdings" panose="05000000000000000000" pitchFamily="2" charset="2"/>
              <a:buNone/>
            </a:pPr>
            <a:r>
              <a:rPr lang="en-US" sz="1200" dirty="0">
                <a:latin typeface="+mn-lt"/>
              </a:rPr>
              <a:t>Witnesses, In confirmation we have a sponsor, What witnesses do we have at the Rite of profession</a:t>
            </a:r>
          </a:p>
          <a:p>
            <a:pPr marL="0" indent="0">
              <a:buFont typeface="Wingdings" panose="05000000000000000000" pitchFamily="2" charset="2"/>
              <a:buNone/>
            </a:pPr>
            <a:r>
              <a:rPr lang="en-US" sz="1200" dirty="0">
                <a:effectLst/>
                <a:latin typeface="+mn-lt"/>
                <a:ea typeface="Calibri" panose="020F0502020204030204" pitchFamily="34" charset="0"/>
                <a:cs typeface="Times New Roman" panose="02020603050405020304" pitchFamily="18" charset="0"/>
              </a:rPr>
              <a:t>Wording</a:t>
            </a:r>
          </a:p>
          <a:p>
            <a:pPr marL="0" indent="0">
              <a:buFont typeface="Wingdings" panose="05000000000000000000" pitchFamily="2" charset="2"/>
              <a:buNone/>
            </a:pPr>
            <a:r>
              <a:rPr lang="en-US" sz="1200" dirty="0">
                <a:latin typeface="+mn-lt"/>
                <a:ea typeface="Calibri" panose="020F0502020204030204" pitchFamily="34" charset="0"/>
                <a:cs typeface="Times New Roman" panose="02020603050405020304" pitchFamily="18" charset="0"/>
              </a:rPr>
              <a:t>Assent Willingly agree, </a:t>
            </a:r>
            <a:r>
              <a:rPr lang="en-US" sz="1200" b="0" i="0" dirty="0">
                <a:solidFill>
                  <a:srgbClr val="BDC1C6"/>
                </a:solidFill>
                <a:effectLst/>
                <a:latin typeface="+mn-lt"/>
              </a:rPr>
              <a:t> ”I Do’s”</a:t>
            </a:r>
            <a:endParaRPr lang="en-US" sz="1200" b="0" dirty="0">
              <a:latin typeface="+mn-lt"/>
              <a:ea typeface="Calibri" panose="020F0502020204030204" pitchFamily="34" charset="0"/>
              <a:cs typeface="Times New Roman" panose="02020603050405020304" pitchFamily="18" charset="0"/>
            </a:endParaRPr>
          </a:p>
          <a:p>
            <a:pPr marL="0" indent="0">
              <a:buFont typeface="Wingdings" panose="05000000000000000000" pitchFamily="2" charset="2"/>
              <a:buNone/>
            </a:pPr>
            <a:r>
              <a:rPr lang="en-US" sz="1200" dirty="0">
                <a:effectLst/>
                <a:latin typeface="+mn-lt"/>
                <a:ea typeface="Calibri" panose="020F0502020204030204" pitchFamily="34" charset="0"/>
                <a:cs typeface="Times New Roman" panose="02020603050405020304" pitchFamily="18" charset="0"/>
              </a:rPr>
              <a:t>Symbols: Wedding Rings, Candles</a:t>
            </a:r>
          </a:p>
          <a:p>
            <a:pPr marL="0" marR="0" lvl="0" indent="0">
              <a:spcBef>
                <a:spcPts val="0"/>
              </a:spcBef>
              <a:spcAft>
                <a:spcPts val="0"/>
              </a:spcAft>
              <a:buFont typeface="Symbol" panose="05050102010706020507" pitchFamily="18" charset="2"/>
              <a:buNone/>
            </a:pPr>
            <a:endParaRPr lang="en-US" sz="120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Let’s think about what each of these elements are in the rite of profession</a:t>
            </a:r>
          </a:p>
          <a:p>
            <a:pPr marL="0" marR="0" lvl="0" indent="0">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36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b="1" dirty="0">
                <a:latin typeface="+mn-lt"/>
              </a:rPr>
              <a:t>OFS Rites signify and effect the desire to become a member of the order and to make a permanent commitment to the Gospel Life.</a:t>
            </a:r>
            <a:endParaRPr lang="en-US" sz="1200" dirty="0">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dirty="0">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dirty="0">
                <a:latin typeface="+mn-lt"/>
                <a:ea typeface="Calibri" panose="020F0502020204030204" pitchFamily="34" charset="0"/>
                <a:cs typeface="Times New Roman" panose="02020603050405020304" pitchFamily="18" charset="0"/>
              </a:rPr>
              <a:t>The rites celebrated in the formation of a Secular Franciscan signify desire to become a member of the order and to make a permanent commitment to the Gospel life.</a:t>
            </a:r>
          </a:p>
          <a:p>
            <a:pPr marL="0" marR="0" lvl="0" indent="0">
              <a:spcBef>
                <a:spcPts val="0"/>
              </a:spcBef>
              <a:spcAft>
                <a:spcPts val="0"/>
              </a:spcAft>
              <a:buFont typeface="Symbol" panose="05050102010706020507" pitchFamily="18" charset="2"/>
              <a:buNone/>
            </a:pPr>
            <a:endParaRPr lang="en-US" sz="120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The celebration of Profession testifies to all of this, because it is God’s action and a saving event: it is a moment when salvation reaches the faithful: </a:t>
            </a: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1. enabling them to make a promise to live the Franciscan gospel life and</a:t>
            </a: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2. producing in them particular effects of grace, by which they are deputed to specific tasks within the People of God.</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dirty="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The Rite of Admission, whereby we become members of the order</a:t>
            </a:r>
          </a:p>
          <a:p>
            <a:pPr marL="342900" marR="0" lvl="0" indent="-342900">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The Rite of Profession, whereby we make our perpetual commitment to life the Gospel life according to our Rule</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B7D9-20C4-48CD-996B-4DE2F64AA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55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b="1" dirty="0">
                <a:latin typeface="+mn-lt"/>
              </a:rPr>
              <a:t>Each rite is instructive and affirming of the vocation and life of the Secular Franciscan.</a:t>
            </a: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Of particular importance in this regard are two main rites: the Rite of Admission and the Rite of Profession.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1"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Each rite is instructive and affirming of the vocation of the Secular Franciscan.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However, too often the inquirer or candidate encounters the contents of these rituals for the first time close to or on the day of the rite itself.</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The ritual for each of these rites encapsulates and affirms the chief elements of Secular Franciscan vocation central to that stage formation.</a:t>
            </a:r>
            <a:endParaRPr lang="en-US" sz="1200" b="0" dirty="0">
              <a:effectLst/>
              <a:latin typeface="+mn-l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0" dirty="0">
                <a:effectLst/>
                <a:latin typeface="+mn-lt"/>
                <a:ea typeface="Calibri" panose="020F0502020204030204" pitchFamily="34" charset="0"/>
                <a:cs typeface="Times New Roman" panose="02020603050405020304" pitchFamily="18" charset="0"/>
              </a:rPr>
              <a:t>In each of these rites, the language of the responses and prayers recapitulates what should have been the main emphases of formation up to that point.</a:t>
            </a:r>
          </a:p>
          <a:p>
            <a:pPr marL="742950" marR="0" lvl="1" indent="-285750">
              <a:spcBef>
                <a:spcPts val="0"/>
              </a:spcBef>
              <a:spcAft>
                <a:spcPts val="500"/>
              </a:spcAft>
              <a:buFont typeface="Courier New" panose="02070309020205020404" pitchFamily="49" charset="0"/>
              <a:buChar char="o"/>
            </a:pPr>
            <a:r>
              <a:rPr lang="en-US" sz="1200" b="0" dirty="0">
                <a:effectLst/>
                <a:latin typeface="+mn-lt"/>
                <a:ea typeface="Calibri" panose="020F0502020204030204" pitchFamily="34" charset="0"/>
                <a:cs typeface="Times New Roman" panose="02020603050405020304" pitchFamily="18" charset="0"/>
              </a:rPr>
              <a:t>Conversely, initial formation should be structured and organized in part to anticipate and illuminate the ritual.</a:t>
            </a:r>
          </a:p>
          <a:p>
            <a:endParaRPr lang="en-US" dirty="0"/>
          </a:p>
        </p:txBody>
      </p:sp>
      <p:sp>
        <p:nvSpPr>
          <p:cNvPr id="4" name="Slide Number Placeholder 3"/>
          <p:cNvSpPr>
            <a:spLocks noGrp="1"/>
          </p:cNvSpPr>
          <p:nvPr>
            <p:ph type="sldNum" sz="quarter" idx="5"/>
          </p:nvPr>
        </p:nvSpPr>
        <p:spPr/>
        <p:txBody>
          <a:bodyPr/>
          <a:lstStyle/>
          <a:p>
            <a:fld id="{9534B7D9-20C4-48CD-996B-4DE2F64AA9A3}" type="slidenum">
              <a:rPr lang="en-US" smtClean="0"/>
              <a:t>7</a:t>
            </a:fld>
            <a:endParaRPr lang="en-US"/>
          </a:p>
        </p:txBody>
      </p:sp>
    </p:spTree>
    <p:extLst>
      <p:ext uri="{BB962C8B-B14F-4D97-AF65-F5344CB8AC3E}">
        <p14:creationId xmlns:p14="http://schemas.microsoft.com/office/powerpoint/2010/main" val="311874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b="1" dirty="0">
                <a:latin typeface="+mn-lt"/>
              </a:rPr>
              <a:t>The language of the responses and prayers recapitulates the main emphases of formation up to that point.</a:t>
            </a: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Of particular importance in this regard are two main rites: the Rite of Admission and the Rite of Profession.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Each rite is instructive and affirming of the vocation of the Secular Franciscan.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However, too often the inquirer or candidate encounters the contents of these rituals for the first time close to or on the day of the rite itself.</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The ritual for each of these rites encapsulates and affirms the chief elements of Secular Franciscan vocation central to that stage formation.</a:t>
            </a:r>
            <a:endParaRPr lang="en-US" sz="1200" b="0" dirty="0">
              <a:effectLst/>
              <a:latin typeface="+mn-l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0" dirty="0">
                <a:effectLst/>
                <a:latin typeface="+mn-lt"/>
                <a:ea typeface="Calibri" panose="020F0502020204030204" pitchFamily="34" charset="0"/>
                <a:cs typeface="Times New Roman" panose="02020603050405020304" pitchFamily="18" charset="0"/>
              </a:rPr>
              <a:t>In each of these rites, the language of the responses and prayers recapitulates what should have been the main emphases of formation up to that point.</a:t>
            </a:r>
          </a:p>
          <a:p>
            <a:pPr marL="742950" marR="0" lvl="1" indent="-285750">
              <a:spcBef>
                <a:spcPts val="0"/>
              </a:spcBef>
              <a:spcAft>
                <a:spcPts val="500"/>
              </a:spcAft>
              <a:buFont typeface="Courier New" panose="02070309020205020404" pitchFamily="49" charset="0"/>
              <a:buChar char="o"/>
            </a:pPr>
            <a:r>
              <a:rPr lang="en-US" sz="1200" b="0" dirty="0">
                <a:effectLst/>
                <a:latin typeface="+mn-lt"/>
                <a:ea typeface="Calibri" panose="020F0502020204030204" pitchFamily="34" charset="0"/>
                <a:cs typeface="Times New Roman" panose="02020603050405020304" pitchFamily="18" charset="0"/>
              </a:rPr>
              <a:t>Conversely, initial formation should be structured and organized in part to anticipate and illuminate the ritual.</a:t>
            </a:r>
          </a:p>
          <a:p>
            <a:endParaRPr lang="en-US" dirty="0"/>
          </a:p>
        </p:txBody>
      </p:sp>
      <p:sp>
        <p:nvSpPr>
          <p:cNvPr id="4" name="Slide Number Placeholder 3"/>
          <p:cNvSpPr>
            <a:spLocks noGrp="1"/>
          </p:cNvSpPr>
          <p:nvPr>
            <p:ph type="sldNum" sz="quarter" idx="5"/>
          </p:nvPr>
        </p:nvSpPr>
        <p:spPr/>
        <p:txBody>
          <a:bodyPr/>
          <a:lstStyle/>
          <a:p>
            <a:fld id="{9534B7D9-20C4-48CD-996B-4DE2F64AA9A3}" type="slidenum">
              <a:rPr lang="en-US" smtClean="0"/>
              <a:t>8</a:t>
            </a:fld>
            <a:endParaRPr lang="en-US"/>
          </a:p>
        </p:txBody>
      </p:sp>
    </p:spTree>
    <p:extLst>
      <p:ext uri="{BB962C8B-B14F-4D97-AF65-F5344CB8AC3E}">
        <p14:creationId xmlns:p14="http://schemas.microsoft.com/office/powerpoint/2010/main" val="234938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200" b="1" dirty="0">
                <a:latin typeface="+mn-lt"/>
              </a:rPr>
              <a:t>The Rite of Profession incorporates into the ritual key themes to be explored and learned during initial formation.</a:t>
            </a:r>
            <a:br>
              <a:rPr lang="en-US" dirty="0">
                <a:latin typeface="+mn-lt"/>
              </a:rPr>
            </a:br>
            <a:endParaRPr lang="en-US" sz="120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200" dirty="0">
                <a:effectLst/>
                <a:latin typeface="+mn-lt"/>
                <a:ea typeface="Calibri" panose="020F0502020204030204" pitchFamily="34" charset="0"/>
                <a:cs typeface="Times New Roman" panose="02020603050405020304" pitchFamily="18" charset="0"/>
              </a:rPr>
              <a:t>For example, the Rite of Profession incorporates into the ritual key themes to be explored and learned during initial formation: </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living the gospel following St. Francis of Assisi</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fidelity to the Church</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importance of the Rule</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renewal of our Baptism and Confirmation</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mission to rebuild the church</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centrality of life in fraternity</a:t>
            </a:r>
          </a:p>
          <a:p>
            <a:pPr marL="742950" marR="0" lvl="1" indent="-285750">
              <a:spcBef>
                <a:spcPts val="0"/>
              </a:spcBef>
              <a:spcAft>
                <a:spcPts val="500"/>
              </a:spcAft>
              <a:buFont typeface="Courier New" panose="02070309020205020404" pitchFamily="49" charset="0"/>
              <a:buChar char="o"/>
            </a:pPr>
            <a:r>
              <a:rPr lang="en-US" sz="1200" dirty="0">
                <a:effectLst/>
                <a:latin typeface="+mn-lt"/>
                <a:ea typeface="Calibri" panose="020F0502020204030204" pitchFamily="34" charset="0"/>
                <a:cs typeface="Times New Roman" panose="02020603050405020304" pitchFamily="18" charset="0"/>
              </a:rPr>
              <a:t>permanence of the commitment</a:t>
            </a:r>
          </a:p>
        </p:txBody>
      </p:sp>
      <p:sp>
        <p:nvSpPr>
          <p:cNvPr id="4" name="Slide Number Placeholder 3"/>
          <p:cNvSpPr>
            <a:spLocks noGrp="1"/>
          </p:cNvSpPr>
          <p:nvPr>
            <p:ph type="sldNum" sz="quarter" idx="5"/>
          </p:nvPr>
        </p:nvSpPr>
        <p:spPr/>
        <p:txBody>
          <a:bodyPr/>
          <a:lstStyle/>
          <a:p>
            <a:fld id="{9534B7D9-20C4-48CD-996B-4DE2F64AA9A3}" type="slidenum">
              <a:rPr lang="en-US" smtClean="0"/>
              <a:t>9</a:t>
            </a:fld>
            <a:endParaRPr lang="en-US"/>
          </a:p>
        </p:txBody>
      </p:sp>
    </p:spTree>
    <p:extLst>
      <p:ext uri="{BB962C8B-B14F-4D97-AF65-F5344CB8AC3E}">
        <p14:creationId xmlns:p14="http://schemas.microsoft.com/office/powerpoint/2010/main" val="395070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627A-EDCB-4414-8066-B6F2BEFD27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F1F478-7905-4E4F-A08D-15A878CFE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77A13D-02E0-415E-9A26-45758E129EB9}"/>
              </a:ext>
            </a:extLst>
          </p:cNvPr>
          <p:cNvSpPr>
            <a:spLocks noGrp="1"/>
          </p:cNvSpPr>
          <p:nvPr>
            <p:ph type="dt" sz="half" idx="10"/>
          </p:nvPr>
        </p:nvSpPr>
        <p:spPr/>
        <p:txBody>
          <a:bodyPr/>
          <a:lstStyle/>
          <a:p>
            <a:fld id="{2F7E13E9-6EBA-44EC-B6EE-C70D25DC9191}" type="datetime1">
              <a:rPr lang="en-US" smtClean="0"/>
              <a:t>1/17/2022</a:t>
            </a:fld>
            <a:endParaRPr lang="en-US"/>
          </a:p>
        </p:txBody>
      </p:sp>
      <p:sp>
        <p:nvSpPr>
          <p:cNvPr id="5" name="Footer Placeholder 4">
            <a:extLst>
              <a:ext uri="{FF2B5EF4-FFF2-40B4-BE49-F238E27FC236}">
                <a16:creationId xmlns:a16="http://schemas.microsoft.com/office/drawing/2014/main" id="{483E9471-DECF-4690-A202-3453F480C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7E795-043C-4ECA-A265-C3A0F7742B83}"/>
              </a:ext>
            </a:extLst>
          </p:cNvPr>
          <p:cNvSpPr>
            <a:spLocks noGrp="1"/>
          </p:cNvSpPr>
          <p:nvPr>
            <p:ph type="sldNum" sz="quarter" idx="12"/>
          </p:nvPr>
        </p:nvSpPr>
        <p:spPr/>
        <p:txBody>
          <a:bodyPr/>
          <a:lstStyle/>
          <a:p>
            <a:fld id="{6C2B6625-4590-44E6-84B1-31C8AA3D0695}" type="slidenum">
              <a:rPr lang="en-US" smtClean="0"/>
              <a:t>‹#›</a:t>
            </a:fld>
            <a:endParaRPr lang="en-US"/>
          </a:p>
        </p:txBody>
      </p:sp>
    </p:spTree>
    <p:extLst>
      <p:ext uri="{BB962C8B-B14F-4D97-AF65-F5344CB8AC3E}">
        <p14:creationId xmlns:p14="http://schemas.microsoft.com/office/powerpoint/2010/main" val="79916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91EA-0574-4039-8C6A-2BC8C73D77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A00753-8570-4FAE-98CD-A462ECBC0D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D71B8-E19B-454F-9548-439BE195F843}"/>
              </a:ext>
            </a:extLst>
          </p:cNvPr>
          <p:cNvSpPr>
            <a:spLocks noGrp="1"/>
          </p:cNvSpPr>
          <p:nvPr>
            <p:ph type="dt" sz="half" idx="10"/>
          </p:nvPr>
        </p:nvSpPr>
        <p:spPr/>
        <p:txBody>
          <a:bodyPr/>
          <a:lstStyle/>
          <a:p>
            <a:fld id="{01297A52-3DE2-483A-AC10-79DFD916D66D}" type="datetime1">
              <a:rPr lang="en-US" smtClean="0"/>
              <a:t>1/17/2022</a:t>
            </a:fld>
            <a:endParaRPr lang="en-US"/>
          </a:p>
        </p:txBody>
      </p:sp>
      <p:sp>
        <p:nvSpPr>
          <p:cNvPr id="5" name="Footer Placeholder 4">
            <a:extLst>
              <a:ext uri="{FF2B5EF4-FFF2-40B4-BE49-F238E27FC236}">
                <a16:creationId xmlns:a16="http://schemas.microsoft.com/office/drawing/2014/main" id="{14F68224-655A-4D28-8FDD-61EB91455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2C588-D067-4577-A933-6E176ACBC4EB}"/>
              </a:ext>
            </a:extLst>
          </p:cNvPr>
          <p:cNvSpPr>
            <a:spLocks noGrp="1"/>
          </p:cNvSpPr>
          <p:nvPr>
            <p:ph type="sldNum" sz="quarter" idx="12"/>
          </p:nvPr>
        </p:nvSpPr>
        <p:spPr/>
        <p:txBody>
          <a:bodyPr/>
          <a:lstStyle/>
          <a:p>
            <a:fld id="{6C2B6625-4590-44E6-84B1-31C8AA3D0695}" type="slidenum">
              <a:rPr lang="en-US" smtClean="0"/>
              <a:t>‹#›</a:t>
            </a:fld>
            <a:endParaRPr lang="en-US"/>
          </a:p>
        </p:txBody>
      </p:sp>
    </p:spTree>
    <p:extLst>
      <p:ext uri="{BB962C8B-B14F-4D97-AF65-F5344CB8AC3E}">
        <p14:creationId xmlns:p14="http://schemas.microsoft.com/office/powerpoint/2010/main" val="94482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D0245-4F5E-4C39-A3BE-934F719C52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244457-C56B-45E1-B76D-9CE9AE90CC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87469-7FE6-45C6-B843-0F386AD26673}"/>
              </a:ext>
            </a:extLst>
          </p:cNvPr>
          <p:cNvSpPr>
            <a:spLocks noGrp="1"/>
          </p:cNvSpPr>
          <p:nvPr>
            <p:ph type="dt" sz="half" idx="10"/>
          </p:nvPr>
        </p:nvSpPr>
        <p:spPr/>
        <p:txBody>
          <a:bodyPr/>
          <a:lstStyle/>
          <a:p>
            <a:fld id="{ED08A080-7FFA-4E36-9AA3-06B0BD955EAE}" type="datetime1">
              <a:rPr lang="en-US" smtClean="0"/>
              <a:t>1/17/2022</a:t>
            </a:fld>
            <a:endParaRPr lang="en-US"/>
          </a:p>
        </p:txBody>
      </p:sp>
      <p:sp>
        <p:nvSpPr>
          <p:cNvPr id="5" name="Footer Placeholder 4">
            <a:extLst>
              <a:ext uri="{FF2B5EF4-FFF2-40B4-BE49-F238E27FC236}">
                <a16:creationId xmlns:a16="http://schemas.microsoft.com/office/drawing/2014/main" id="{D27E8AF3-31C7-4064-A8CC-667152DB3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BF50A-D115-4A7A-87C5-6E5720A46A56}"/>
              </a:ext>
            </a:extLst>
          </p:cNvPr>
          <p:cNvSpPr>
            <a:spLocks noGrp="1"/>
          </p:cNvSpPr>
          <p:nvPr>
            <p:ph type="sldNum" sz="quarter" idx="12"/>
          </p:nvPr>
        </p:nvSpPr>
        <p:spPr/>
        <p:txBody>
          <a:bodyPr/>
          <a:lstStyle/>
          <a:p>
            <a:fld id="{6C2B6625-4590-44E6-84B1-31C8AA3D0695}" type="slidenum">
              <a:rPr lang="en-US" smtClean="0"/>
              <a:t>‹#›</a:t>
            </a:fld>
            <a:endParaRPr lang="en-US"/>
          </a:p>
        </p:txBody>
      </p:sp>
    </p:spTree>
    <p:extLst>
      <p:ext uri="{BB962C8B-B14F-4D97-AF65-F5344CB8AC3E}">
        <p14:creationId xmlns:p14="http://schemas.microsoft.com/office/powerpoint/2010/main" val="295070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7AE4-B9F8-40EE-B843-61AEF1582B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234F8-A420-470F-A5DD-E56043E3E2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D08B5-76BB-4412-81A0-109C5F451C6E}"/>
              </a:ext>
            </a:extLst>
          </p:cNvPr>
          <p:cNvSpPr>
            <a:spLocks noGrp="1"/>
          </p:cNvSpPr>
          <p:nvPr>
            <p:ph type="dt" sz="half" idx="10"/>
          </p:nvPr>
        </p:nvSpPr>
        <p:spPr/>
        <p:txBody>
          <a:bodyPr/>
          <a:lstStyle/>
          <a:p>
            <a:fld id="{EA72A2AE-DC32-43D3-A9FF-3FF6F24F9987}" type="datetime1">
              <a:rPr lang="en-US" smtClean="0"/>
              <a:t>1/17/2022</a:t>
            </a:fld>
            <a:endParaRPr lang="en-US"/>
          </a:p>
        </p:txBody>
      </p:sp>
      <p:sp>
        <p:nvSpPr>
          <p:cNvPr id="5" name="Footer Placeholder 4">
            <a:extLst>
              <a:ext uri="{FF2B5EF4-FFF2-40B4-BE49-F238E27FC236}">
                <a16:creationId xmlns:a16="http://schemas.microsoft.com/office/drawing/2014/main" id="{086E808C-9D34-4B51-8794-F7C3735CB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E307D-4195-47A4-B93A-847F24DF5D61}"/>
              </a:ext>
            </a:extLst>
          </p:cNvPr>
          <p:cNvSpPr>
            <a:spLocks noGrp="1"/>
          </p:cNvSpPr>
          <p:nvPr>
            <p:ph type="sldNum" sz="quarter" idx="12"/>
          </p:nvPr>
        </p:nvSpPr>
        <p:spPr/>
        <p:txBody>
          <a:bodyPr/>
          <a:lstStyle/>
          <a:p>
            <a:fld id="{6C2B6625-4590-44E6-84B1-31C8AA3D0695}" type="slidenum">
              <a:rPr lang="en-US" smtClean="0"/>
              <a:t>‹#›</a:t>
            </a:fld>
            <a:endParaRPr lang="en-US"/>
          </a:p>
        </p:txBody>
      </p:sp>
    </p:spTree>
    <p:extLst>
      <p:ext uri="{BB962C8B-B14F-4D97-AF65-F5344CB8AC3E}">
        <p14:creationId xmlns:p14="http://schemas.microsoft.com/office/powerpoint/2010/main" val="128899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0B37-CE1E-45EB-9FE3-D82496F963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F74139-AF6A-42EF-97C5-885FDD405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42FA43-6016-468B-993E-BA7BDA8B59EE}"/>
              </a:ext>
            </a:extLst>
          </p:cNvPr>
          <p:cNvSpPr>
            <a:spLocks noGrp="1"/>
          </p:cNvSpPr>
          <p:nvPr>
            <p:ph type="dt" sz="half" idx="10"/>
          </p:nvPr>
        </p:nvSpPr>
        <p:spPr/>
        <p:txBody>
          <a:bodyPr/>
          <a:lstStyle/>
          <a:p>
            <a:fld id="{EF271BD9-7835-48B6-A642-2FC28FF25900}" type="datetime1">
              <a:rPr lang="en-US" smtClean="0"/>
              <a:t>1/17/2022</a:t>
            </a:fld>
            <a:endParaRPr lang="en-US"/>
          </a:p>
        </p:txBody>
      </p:sp>
      <p:sp>
        <p:nvSpPr>
          <p:cNvPr id="5" name="Footer Placeholder 4">
            <a:extLst>
              <a:ext uri="{FF2B5EF4-FFF2-40B4-BE49-F238E27FC236}">
                <a16:creationId xmlns:a16="http://schemas.microsoft.com/office/drawing/2014/main" id="{B628D1BC-A623-4C4C-B608-32C1E54F6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34A6B-C12C-4221-B3F9-5302E230CAAE}"/>
              </a:ext>
            </a:extLst>
          </p:cNvPr>
          <p:cNvSpPr>
            <a:spLocks noGrp="1"/>
          </p:cNvSpPr>
          <p:nvPr>
            <p:ph type="sldNum" sz="quarter" idx="12"/>
          </p:nvPr>
        </p:nvSpPr>
        <p:spPr/>
        <p:txBody>
          <a:bodyPr/>
          <a:lstStyle/>
          <a:p>
            <a:fld id="{6C2B6625-4590-44E6-84B1-31C8AA3D0695}" type="slidenum">
              <a:rPr lang="en-US" smtClean="0"/>
              <a:t>‹#›</a:t>
            </a:fld>
            <a:endParaRPr lang="en-US"/>
          </a:p>
        </p:txBody>
      </p:sp>
    </p:spTree>
    <p:extLst>
      <p:ext uri="{BB962C8B-B14F-4D97-AF65-F5344CB8AC3E}">
        <p14:creationId xmlns:p14="http://schemas.microsoft.com/office/powerpoint/2010/main" val="325189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3703-5196-4EDF-AAA5-629829017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4F5418-09A3-4850-965C-973EAF043B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C78A4D-1A6B-48A5-A134-9A2F5B3AF5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588032-E1C1-4703-8A71-C7B997E16FA8}"/>
              </a:ext>
            </a:extLst>
          </p:cNvPr>
          <p:cNvSpPr>
            <a:spLocks noGrp="1"/>
          </p:cNvSpPr>
          <p:nvPr>
            <p:ph type="dt" sz="half" idx="10"/>
          </p:nvPr>
        </p:nvSpPr>
        <p:spPr/>
        <p:txBody>
          <a:bodyPr/>
          <a:lstStyle/>
          <a:p>
            <a:fld id="{6D05AC97-FC4F-48DE-A073-B2BC2DA77845}" type="datetime1">
              <a:rPr lang="en-US" smtClean="0"/>
              <a:t>1/17/2022</a:t>
            </a:fld>
            <a:endParaRPr lang="en-US"/>
          </a:p>
        </p:txBody>
      </p:sp>
      <p:sp>
        <p:nvSpPr>
          <p:cNvPr id="6" name="Footer Placeholder 5">
            <a:extLst>
              <a:ext uri="{FF2B5EF4-FFF2-40B4-BE49-F238E27FC236}">
                <a16:creationId xmlns:a16="http://schemas.microsoft.com/office/drawing/2014/main" id="{1D90798D-2C9B-4D84-86F3-8CF46492D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4CF4D-B578-49E4-89FA-9C870A198A8E}"/>
              </a:ext>
            </a:extLst>
          </p:cNvPr>
          <p:cNvSpPr>
            <a:spLocks noGrp="1"/>
          </p:cNvSpPr>
          <p:nvPr>
            <p:ph type="sldNum" sz="quarter" idx="12"/>
          </p:nvPr>
        </p:nvSpPr>
        <p:spPr/>
        <p:txBody>
          <a:bodyPr/>
          <a:lstStyle/>
          <a:p>
            <a:fld id="{6C2B6625-4590-44E6-84B1-31C8AA3D0695}" type="slidenum">
              <a:rPr lang="en-US" smtClean="0"/>
              <a:t>‹#›</a:t>
            </a:fld>
            <a:endParaRPr lang="en-US"/>
          </a:p>
        </p:txBody>
      </p:sp>
    </p:spTree>
    <p:extLst>
      <p:ext uri="{BB962C8B-B14F-4D97-AF65-F5344CB8AC3E}">
        <p14:creationId xmlns:p14="http://schemas.microsoft.com/office/powerpoint/2010/main" val="384562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50F8-DB34-4019-A1EB-A23F3C8EFE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2A68C3-8365-4769-859C-E731DCBB9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C28F50-2A6D-489F-9722-66AA23F2B9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D2D494-F4B8-4429-B8EB-1FCAFDD09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968886-10BE-4CDE-A372-A5731C7D41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ECDB47-20D8-4125-A092-460DD00EEF8E}"/>
              </a:ext>
            </a:extLst>
          </p:cNvPr>
          <p:cNvSpPr>
            <a:spLocks noGrp="1"/>
          </p:cNvSpPr>
          <p:nvPr>
            <p:ph type="dt" sz="half" idx="10"/>
          </p:nvPr>
        </p:nvSpPr>
        <p:spPr/>
        <p:txBody>
          <a:bodyPr/>
          <a:lstStyle/>
          <a:p>
            <a:fld id="{82EDD97E-8881-48B1-977F-84CC0866BD5A}" type="datetime1">
              <a:rPr lang="en-US" smtClean="0"/>
              <a:t>1/17/2022</a:t>
            </a:fld>
            <a:endParaRPr lang="en-US"/>
          </a:p>
        </p:txBody>
      </p:sp>
      <p:sp>
        <p:nvSpPr>
          <p:cNvPr id="8" name="Footer Placeholder 7">
            <a:extLst>
              <a:ext uri="{FF2B5EF4-FFF2-40B4-BE49-F238E27FC236}">
                <a16:creationId xmlns:a16="http://schemas.microsoft.com/office/drawing/2014/main" id="{C5EE6E6F-4AC7-4750-8AE3-8578688C38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2736A8-B2E9-488A-8FBA-7AE967D4AD89}"/>
              </a:ext>
            </a:extLst>
          </p:cNvPr>
          <p:cNvSpPr>
            <a:spLocks noGrp="1"/>
          </p:cNvSpPr>
          <p:nvPr>
            <p:ph type="sldNum" sz="quarter" idx="12"/>
          </p:nvPr>
        </p:nvSpPr>
        <p:spPr/>
        <p:txBody>
          <a:bodyPr/>
          <a:lstStyle/>
          <a:p>
            <a:fld id="{6C2B6625-4590-44E6-84B1-31C8AA3D0695}" type="slidenum">
              <a:rPr lang="en-US" smtClean="0"/>
              <a:t>‹#›</a:t>
            </a:fld>
            <a:endParaRPr lang="en-US"/>
          </a:p>
        </p:txBody>
      </p:sp>
    </p:spTree>
    <p:extLst>
      <p:ext uri="{BB962C8B-B14F-4D97-AF65-F5344CB8AC3E}">
        <p14:creationId xmlns:p14="http://schemas.microsoft.com/office/powerpoint/2010/main" val="107215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EAC1-7DC9-4460-B90A-2E20327FC2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871872-5C31-4EF6-84B1-257EF934F834}"/>
              </a:ext>
            </a:extLst>
          </p:cNvPr>
          <p:cNvSpPr>
            <a:spLocks noGrp="1"/>
          </p:cNvSpPr>
          <p:nvPr>
            <p:ph type="dt" sz="half" idx="10"/>
          </p:nvPr>
        </p:nvSpPr>
        <p:spPr/>
        <p:txBody>
          <a:bodyPr/>
          <a:lstStyle/>
          <a:p>
            <a:fld id="{D7C4949A-5E8E-4A4F-8879-7E20A6A8FF80}" type="datetime1">
              <a:rPr lang="en-US" smtClean="0"/>
              <a:t>1/17/2022</a:t>
            </a:fld>
            <a:endParaRPr lang="en-US"/>
          </a:p>
        </p:txBody>
      </p:sp>
      <p:sp>
        <p:nvSpPr>
          <p:cNvPr id="4" name="Footer Placeholder 3">
            <a:extLst>
              <a:ext uri="{FF2B5EF4-FFF2-40B4-BE49-F238E27FC236}">
                <a16:creationId xmlns:a16="http://schemas.microsoft.com/office/drawing/2014/main" id="{CBBD7A94-C6BB-46B0-AFCC-079C06C136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9AA1C7-E7E9-4341-A746-488612BE412A}"/>
              </a:ext>
            </a:extLst>
          </p:cNvPr>
          <p:cNvSpPr>
            <a:spLocks noGrp="1"/>
          </p:cNvSpPr>
          <p:nvPr>
            <p:ph type="sldNum" sz="quarter" idx="12"/>
          </p:nvPr>
        </p:nvSpPr>
        <p:spPr/>
        <p:txBody>
          <a:bodyPr/>
          <a:lstStyle/>
          <a:p>
            <a:fld id="{6C2B6625-4590-44E6-84B1-31C8AA3D0695}" type="slidenum">
              <a:rPr lang="en-US" smtClean="0"/>
              <a:t>‹#›</a:t>
            </a:fld>
            <a:endParaRPr lang="en-US"/>
          </a:p>
        </p:txBody>
      </p:sp>
    </p:spTree>
    <p:extLst>
      <p:ext uri="{BB962C8B-B14F-4D97-AF65-F5344CB8AC3E}">
        <p14:creationId xmlns:p14="http://schemas.microsoft.com/office/powerpoint/2010/main" val="263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9FA04-291A-42BE-87C5-FCAA0C7B1ECB}"/>
              </a:ext>
            </a:extLst>
          </p:cNvPr>
          <p:cNvSpPr>
            <a:spLocks noGrp="1"/>
          </p:cNvSpPr>
          <p:nvPr>
            <p:ph type="dt" sz="half" idx="10"/>
          </p:nvPr>
        </p:nvSpPr>
        <p:spPr/>
        <p:txBody>
          <a:bodyPr/>
          <a:lstStyle/>
          <a:p>
            <a:fld id="{3BD1C110-65F5-4A46-8B42-CEDDCFD505F5}" type="datetime1">
              <a:rPr lang="en-US" smtClean="0"/>
              <a:t>1/17/2022</a:t>
            </a:fld>
            <a:endParaRPr lang="en-US"/>
          </a:p>
        </p:txBody>
      </p:sp>
      <p:sp>
        <p:nvSpPr>
          <p:cNvPr id="3" name="Footer Placeholder 2">
            <a:extLst>
              <a:ext uri="{FF2B5EF4-FFF2-40B4-BE49-F238E27FC236}">
                <a16:creationId xmlns:a16="http://schemas.microsoft.com/office/drawing/2014/main" id="{37EA77E3-D1C2-42E7-9237-4CEC7D218F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EB713-C52F-4ABC-829F-5E64E1237312}"/>
              </a:ext>
            </a:extLst>
          </p:cNvPr>
          <p:cNvSpPr>
            <a:spLocks noGrp="1"/>
          </p:cNvSpPr>
          <p:nvPr>
            <p:ph type="sldNum" sz="quarter" idx="12"/>
          </p:nvPr>
        </p:nvSpPr>
        <p:spPr/>
        <p:txBody>
          <a:bodyPr/>
          <a:lstStyle/>
          <a:p>
            <a:fld id="{6C2B6625-4590-44E6-84B1-31C8AA3D0695}" type="slidenum">
              <a:rPr lang="en-US" smtClean="0"/>
              <a:t>‹#›</a:t>
            </a:fld>
            <a:endParaRPr lang="en-US"/>
          </a:p>
        </p:txBody>
      </p:sp>
    </p:spTree>
    <p:extLst>
      <p:ext uri="{BB962C8B-B14F-4D97-AF65-F5344CB8AC3E}">
        <p14:creationId xmlns:p14="http://schemas.microsoft.com/office/powerpoint/2010/main" val="109172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B90C-A020-4F1D-85E7-F7CB0A723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A541CD-98B4-40A4-945F-B4F19F24D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03D614-9A2C-4B69-9EEB-D74252B8F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5E1A5-FB7C-4808-B711-471A9B119A1E}"/>
              </a:ext>
            </a:extLst>
          </p:cNvPr>
          <p:cNvSpPr>
            <a:spLocks noGrp="1"/>
          </p:cNvSpPr>
          <p:nvPr>
            <p:ph type="dt" sz="half" idx="10"/>
          </p:nvPr>
        </p:nvSpPr>
        <p:spPr/>
        <p:txBody>
          <a:bodyPr/>
          <a:lstStyle/>
          <a:p>
            <a:fld id="{27416762-1194-4C87-9285-397D76D293FE}" type="datetime1">
              <a:rPr lang="en-US" smtClean="0"/>
              <a:t>1/17/2022</a:t>
            </a:fld>
            <a:endParaRPr lang="en-US"/>
          </a:p>
        </p:txBody>
      </p:sp>
      <p:sp>
        <p:nvSpPr>
          <p:cNvPr id="6" name="Footer Placeholder 5">
            <a:extLst>
              <a:ext uri="{FF2B5EF4-FFF2-40B4-BE49-F238E27FC236}">
                <a16:creationId xmlns:a16="http://schemas.microsoft.com/office/drawing/2014/main" id="{B64A8733-892B-4709-B471-991A28E41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3359E-E479-428E-ACA2-B54C7572A114}"/>
              </a:ext>
            </a:extLst>
          </p:cNvPr>
          <p:cNvSpPr>
            <a:spLocks noGrp="1"/>
          </p:cNvSpPr>
          <p:nvPr>
            <p:ph type="sldNum" sz="quarter" idx="12"/>
          </p:nvPr>
        </p:nvSpPr>
        <p:spPr/>
        <p:txBody>
          <a:bodyPr/>
          <a:lstStyle/>
          <a:p>
            <a:fld id="{6C2B6625-4590-44E6-84B1-31C8AA3D0695}" type="slidenum">
              <a:rPr lang="en-US" smtClean="0"/>
              <a:t>‹#›</a:t>
            </a:fld>
            <a:endParaRPr lang="en-US"/>
          </a:p>
        </p:txBody>
      </p:sp>
    </p:spTree>
    <p:extLst>
      <p:ext uri="{BB962C8B-B14F-4D97-AF65-F5344CB8AC3E}">
        <p14:creationId xmlns:p14="http://schemas.microsoft.com/office/powerpoint/2010/main" val="74318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C211-32FC-462F-8EE8-9426F0A13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7361C4-30BF-48B9-9F85-3A4BCB796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BD6427-0E2A-4579-B974-B5970E746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960595-2B97-489E-8A3C-5F2C5263CA99}"/>
              </a:ext>
            </a:extLst>
          </p:cNvPr>
          <p:cNvSpPr>
            <a:spLocks noGrp="1"/>
          </p:cNvSpPr>
          <p:nvPr>
            <p:ph type="dt" sz="half" idx="10"/>
          </p:nvPr>
        </p:nvSpPr>
        <p:spPr/>
        <p:txBody>
          <a:bodyPr/>
          <a:lstStyle/>
          <a:p>
            <a:fld id="{4D8896C9-95F9-4CB0-B649-A49943960D69}" type="datetime1">
              <a:rPr lang="en-US" smtClean="0"/>
              <a:t>1/17/2022</a:t>
            </a:fld>
            <a:endParaRPr lang="en-US"/>
          </a:p>
        </p:txBody>
      </p:sp>
      <p:sp>
        <p:nvSpPr>
          <p:cNvPr id="6" name="Footer Placeholder 5">
            <a:extLst>
              <a:ext uri="{FF2B5EF4-FFF2-40B4-BE49-F238E27FC236}">
                <a16:creationId xmlns:a16="http://schemas.microsoft.com/office/drawing/2014/main" id="{6F84653D-CB2B-447F-9FB0-D1EF96E95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8A6543-B961-45B5-93CB-9C1F75F03897}"/>
              </a:ext>
            </a:extLst>
          </p:cNvPr>
          <p:cNvSpPr>
            <a:spLocks noGrp="1"/>
          </p:cNvSpPr>
          <p:nvPr>
            <p:ph type="sldNum" sz="quarter" idx="12"/>
          </p:nvPr>
        </p:nvSpPr>
        <p:spPr/>
        <p:txBody>
          <a:bodyPr/>
          <a:lstStyle/>
          <a:p>
            <a:fld id="{6C2B6625-4590-44E6-84B1-31C8AA3D0695}" type="slidenum">
              <a:rPr lang="en-US" smtClean="0"/>
              <a:t>‹#›</a:t>
            </a:fld>
            <a:endParaRPr lang="en-US"/>
          </a:p>
        </p:txBody>
      </p:sp>
    </p:spTree>
    <p:extLst>
      <p:ext uri="{BB962C8B-B14F-4D97-AF65-F5344CB8AC3E}">
        <p14:creationId xmlns:p14="http://schemas.microsoft.com/office/powerpoint/2010/main" val="150999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E8B74E-37CF-4F65-ACE3-39836F6F7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C898C9-F7D1-4978-9317-D3BDF8DE0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74F14-35D2-4BF5-AA01-655671C5A9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0B45E-0D3A-4E08-BD16-4A5862212A3F}" type="datetime1">
              <a:rPr lang="en-US" smtClean="0"/>
              <a:t>1/17/2022</a:t>
            </a:fld>
            <a:endParaRPr lang="en-US"/>
          </a:p>
        </p:txBody>
      </p:sp>
      <p:sp>
        <p:nvSpPr>
          <p:cNvPr id="5" name="Footer Placeholder 4">
            <a:extLst>
              <a:ext uri="{FF2B5EF4-FFF2-40B4-BE49-F238E27FC236}">
                <a16:creationId xmlns:a16="http://schemas.microsoft.com/office/drawing/2014/main" id="{80390EA0-5623-4DB7-9050-EB2430DD50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B7E713-A556-42B3-83FD-DCA29FE39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B6625-4590-44E6-84B1-31C8AA3D0695}" type="slidenum">
              <a:rPr lang="en-US" smtClean="0"/>
              <a:t>‹#›</a:t>
            </a:fld>
            <a:endParaRPr lang="en-US"/>
          </a:p>
        </p:txBody>
      </p:sp>
    </p:spTree>
    <p:extLst>
      <p:ext uri="{BB962C8B-B14F-4D97-AF65-F5344CB8AC3E}">
        <p14:creationId xmlns:p14="http://schemas.microsoft.com/office/powerpoint/2010/main" val="780390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flickr.com/photos/johnragaiphotos/16445298634/" TargetMode="External"/><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rationallyspeaking.blogspot.com/2012/11/the-problem-with-baptisms.html" TargetMode="External"/><Relationship Id="rId5" Type="http://schemas.openxmlformats.org/officeDocument/2006/relationships/image" Target="../media/image5.jpeg"/><Relationship Id="rId4" Type="http://schemas.openxmlformats.org/officeDocument/2006/relationships/hyperlink" Target="https://gravasco.blogspot.com/2015/08/18th-sunday-ordinary-b-god-is-in-bread.html" TargetMode="External"/><Relationship Id="rId9"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able&#10;&#10;Description automatically generated">
            <a:extLst>
              <a:ext uri="{FF2B5EF4-FFF2-40B4-BE49-F238E27FC236}">
                <a16:creationId xmlns:a16="http://schemas.microsoft.com/office/drawing/2014/main" id="{39E7BC5A-393E-4EB7-9001-0C92D72BD9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36" b="93896" l="9928" r="89892">
                        <a14:foregroundMark x1="59206" y1="94075" x2="59206" y2="94075"/>
                        <a14:foregroundMark x1="47473" y1="4488" x2="47473" y2="4488"/>
                        <a14:foregroundMark x1="52708" y1="1616" x2="52708" y2="1616"/>
                        <a14:foregroundMark x1="46931" y1="1436" x2="46931" y2="1436"/>
                      </a14:backgroundRemoval>
                    </a14:imgEffect>
                  </a14:imgLayer>
                </a14:imgProps>
              </a:ext>
              <a:ext uri="{28A0092B-C50C-407E-A947-70E740481C1C}">
                <a14:useLocalDpi xmlns:a14="http://schemas.microsoft.com/office/drawing/2010/main" val="0"/>
              </a:ext>
            </a:extLst>
          </a:blip>
          <a:srcRect l="6872" r="5744"/>
          <a:stretch/>
        </p:blipFill>
        <p:spPr>
          <a:xfrm>
            <a:off x="6606172" y="10"/>
            <a:ext cx="558582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Rectangle 7">
            <a:extLst>
              <a:ext uri="{FF2B5EF4-FFF2-40B4-BE49-F238E27FC236}">
                <a16:creationId xmlns:a16="http://schemas.microsoft.com/office/drawing/2014/main" id="{A680D551-0FF5-4C13-A738-3114D32EB22D}"/>
              </a:ext>
            </a:extLst>
          </p:cNvPr>
          <p:cNvSpPr/>
          <p:nvPr/>
        </p:nvSpPr>
        <p:spPr>
          <a:xfrm>
            <a:off x="-3048" y="0"/>
            <a:ext cx="7125743" cy="6857990"/>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438B38E-0FDC-4985-8BB4-6F7EB27CB005}"/>
              </a:ext>
            </a:extLst>
          </p:cNvPr>
          <p:cNvSpPr>
            <a:spLocks noGrp="1"/>
          </p:cNvSpPr>
          <p:nvPr>
            <p:ph type="subTitle" idx="1"/>
          </p:nvPr>
        </p:nvSpPr>
        <p:spPr>
          <a:xfrm>
            <a:off x="656990" y="4544017"/>
            <a:ext cx="5292192" cy="1619039"/>
          </a:xfrm>
        </p:spPr>
        <p:txBody>
          <a:bodyPr>
            <a:normAutofit/>
          </a:bodyPr>
          <a:lstStyle/>
          <a:p>
            <a:pPr algn="l"/>
            <a:r>
              <a:rPr lang="en-US" sz="3600" dirty="0">
                <a:solidFill>
                  <a:schemeClr val="bg1"/>
                </a:solidFill>
              </a:rPr>
              <a:t>Using the Ritual as a Formation Resource</a:t>
            </a:r>
          </a:p>
        </p:txBody>
      </p:sp>
      <p:sp>
        <p:nvSpPr>
          <p:cNvPr id="2" name="Title 1">
            <a:extLst>
              <a:ext uri="{FF2B5EF4-FFF2-40B4-BE49-F238E27FC236}">
                <a16:creationId xmlns:a16="http://schemas.microsoft.com/office/drawing/2014/main" id="{25F9A05F-C80F-471C-9E42-75554B53303C}"/>
              </a:ext>
            </a:extLst>
          </p:cNvPr>
          <p:cNvSpPr>
            <a:spLocks noGrp="1"/>
          </p:cNvSpPr>
          <p:nvPr>
            <p:ph type="ctrTitle"/>
          </p:nvPr>
        </p:nvSpPr>
        <p:spPr>
          <a:xfrm>
            <a:off x="643387" y="480004"/>
            <a:ext cx="4620584" cy="3696304"/>
          </a:xfrm>
        </p:spPr>
        <p:txBody>
          <a:bodyPr>
            <a:normAutofit/>
          </a:bodyPr>
          <a:lstStyle/>
          <a:p>
            <a:pPr algn="l"/>
            <a:r>
              <a:rPr lang="en-US" sz="7200" b="1" dirty="0">
                <a:solidFill>
                  <a:schemeClr val="bg1"/>
                </a:solidFill>
              </a:rPr>
              <a:t>The Rite of Profession</a:t>
            </a:r>
          </a:p>
        </p:txBody>
      </p:sp>
    </p:spTree>
    <p:extLst>
      <p:ext uri="{BB962C8B-B14F-4D97-AF65-F5344CB8AC3E}">
        <p14:creationId xmlns:p14="http://schemas.microsoft.com/office/powerpoint/2010/main" val="1015697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with low confidence">
            <a:extLst>
              <a:ext uri="{FF2B5EF4-FFF2-40B4-BE49-F238E27FC236}">
                <a16:creationId xmlns:a16="http://schemas.microsoft.com/office/drawing/2014/main" id="{82542196-0A01-4931-9A72-5B42D1A2AA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965410">
            <a:off x="1015352" y="845507"/>
            <a:ext cx="3109703" cy="4752742"/>
          </a:xfrm>
          <a:effectLst>
            <a:glow rad="533400">
              <a:schemeClr val="accent4">
                <a:satMod val="175000"/>
                <a:alpha val="71000"/>
              </a:schemeClr>
            </a:glow>
          </a:effectLst>
        </p:spPr>
      </p:pic>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67642FE9-F079-45BF-BD99-98DE1117E288}"/>
              </a:ext>
            </a:extLst>
          </p:cNvPr>
          <p:cNvSpPr>
            <a:spLocks noGrp="1"/>
          </p:cNvSpPr>
          <p:nvPr>
            <p:ph type="title"/>
          </p:nvPr>
        </p:nvSpPr>
        <p:spPr>
          <a:xfrm>
            <a:off x="4896308" y="230655"/>
            <a:ext cx="6457491" cy="1325563"/>
          </a:xfrm>
        </p:spPr>
        <p:txBody>
          <a:bodyPr/>
          <a:lstStyle/>
          <a:p>
            <a:r>
              <a:rPr kumimoji="0" lang="en-US" sz="4900" b="1" i="0" u="none" strike="noStrike" kern="1200" cap="none" spc="0" normalizeH="0" baseline="0" noProof="0" dirty="0">
                <a:ln>
                  <a:noFill/>
                </a:ln>
                <a:solidFill>
                  <a:prstClr val="black"/>
                </a:solidFill>
                <a:effectLst/>
                <a:uLnTx/>
                <a:uFillTx/>
                <a:latin typeface="Calibri Light" panose="020F0302020204030204"/>
                <a:ea typeface="+mj-ea"/>
                <a:cs typeface="+mj-cs"/>
              </a:rPr>
              <a:t>The Key Themes Include:</a:t>
            </a:r>
            <a:endParaRPr lang="en-US" dirty="0"/>
          </a:p>
        </p:txBody>
      </p:sp>
      <p:sp>
        <p:nvSpPr>
          <p:cNvPr id="9" name="TextBox 8">
            <a:extLst>
              <a:ext uri="{FF2B5EF4-FFF2-40B4-BE49-F238E27FC236}">
                <a16:creationId xmlns:a16="http://schemas.microsoft.com/office/drawing/2014/main" id="{E9DED1F1-5039-4478-906D-C8F676182687}"/>
              </a:ext>
            </a:extLst>
          </p:cNvPr>
          <p:cNvSpPr txBox="1"/>
          <p:nvPr/>
        </p:nvSpPr>
        <p:spPr>
          <a:xfrm>
            <a:off x="4896308" y="1423898"/>
            <a:ext cx="7295692" cy="4535601"/>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Living the gospel following St. Francis</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Fidelity to the Church</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Spirit of Service</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Importance of the Rule</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Renewal of Baptism and Confirmation</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Mission to rebuild the church</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Centrality of life in fraternity</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Permanence of the commitment</a:t>
            </a:r>
          </a:p>
        </p:txBody>
      </p:sp>
      <p:sp>
        <p:nvSpPr>
          <p:cNvPr id="2" name="Slide Number Placeholder 1">
            <a:extLst>
              <a:ext uri="{FF2B5EF4-FFF2-40B4-BE49-F238E27FC236}">
                <a16:creationId xmlns:a16="http://schemas.microsoft.com/office/drawing/2014/main" id="{0DCB6DDD-90BA-4DB6-8D06-B882F78BF6E3}"/>
              </a:ext>
            </a:extLst>
          </p:cNvPr>
          <p:cNvSpPr>
            <a:spLocks noGrp="1"/>
          </p:cNvSpPr>
          <p:nvPr>
            <p:ph type="sldNum" sz="quarter" idx="12"/>
          </p:nvPr>
        </p:nvSpPr>
        <p:spPr>
          <a:xfrm>
            <a:off x="9328053" y="6474575"/>
            <a:ext cx="2743200" cy="365125"/>
          </a:xfrm>
        </p:spPr>
        <p:txBody>
          <a:bodyPr/>
          <a:lstStyle/>
          <a:p>
            <a:fld id="{6C2B6625-4590-44E6-84B1-31C8AA3D0695}" type="slidenum">
              <a:rPr lang="en-US" sz="1400"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226052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DC2A9-5870-41D2-AA9F-95665902E0A9}"/>
              </a:ext>
            </a:extLst>
          </p:cNvPr>
          <p:cNvSpPr>
            <a:spLocks noGrp="1"/>
          </p:cNvSpPr>
          <p:nvPr>
            <p:ph type="title"/>
          </p:nvPr>
        </p:nvSpPr>
        <p:spPr>
          <a:xfrm>
            <a:off x="5237018" y="702176"/>
            <a:ext cx="6683433" cy="5657021"/>
          </a:xfrm>
        </p:spPr>
        <p:txBody>
          <a:bodyPr>
            <a:normAutofit/>
          </a:bodyPr>
          <a:lstStyle/>
          <a:p>
            <a:br>
              <a:rPr lang="en-US" sz="4000" b="1" dirty="0">
                <a:latin typeface="+mn-lt"/>
              </a:rPr>
            </a:br>
            <a:r>
              <a:rPr lang="en-US" sz="4900" b="1" dirty="0"/>
              <a:t>These themes are expressed in the very language of the ritual</a:t>
            </a:r>
            <a:br>
              <a:rPr lang="en-US" b="1" dirty="0">
                <a:latin typeface="+mn-lt"/>
              </a:rPr>
            </a:br>
            <a:r>
              <a:rPr lang="en-US" sz="1300" b="1" dirty="0">
                <a:latin typeface="+mn-lt"/>
              </a:rPr>
              <a:t> </a:t>
            </a:r>
            <a:br>
              <a:rPr lang="en-US" sz="4000" dirty="0">
                <a:latin typeface="+mn-lt"/>
              </a:rPr>
            </a:br>
            <a:br>
              <a:rPr lang="en-US" sz="4400" dirty="0">
                <a:effectLst/>
                <a:latin typeface="Calibri" panose="020F0502020204030204" pitchFamily="34" charset="0"/>
                <a:ea typeface="Calibri" panose="020F0502020204030204" pitchFamily="34" charset="0"/>
                <a:cs typeface="Times New Roman" panose="02020603050405020304" pitchFamily="18" charset="0"/>
              </a:rPr>
            </a:br>
            <a:br>
              <a:rPr lang="en-US" dirty="0"/>
            </a:br>
            <a:endParaRPr lang="en-US" dirty="0"/>
          </a:p>
        </p:txBody>
      </p:sp>
      <p:pic>
        <p:nvPicPr>
          <p:cNvPr id="5" name="Content Placeholder 4" descr="Text&#10;&#10;Description automatically generated with low confidence">
            <a:extLst>
              <a:ext uri="{FF2B5EF4-FFF2-40B4-BE49-F238E27FC236}">
                <a16:creationId xmlns:a16="http://schemas.microsoft.com/office/drawing/2014/main" id="{82542196-0A01-4931-9A72-5B42D1A2AA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965410">
            <a:off x="1015352" y="845507"/>
            <a:ext cx="3109703" cy="4752742"/>
          </a:xfrm>
          <a:effectLst>
            <a:glow rad="533400">
              <a:schemeClr val="accent4">
                <a:satMod val="175000"/>
                <a:alpha val="71000"/>
              </a:schemeClr>
            </a:glow>
          </a:effectLst>
        </p:spPr>
      </p:pic>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56DDD13-B93A-4180-81A3-B9F3923A6AAB}"/>
              </a:ext>
            </a:extLst>
          </p:cNvPr>
          <p:cNvSpPr>
            <a:spLocks noGrp="1"/>
          </p:cNvSpPr>
          <p:nvPr>
            <p:ph type="sldNum" sz="quarter" idx="12"/>
          </p:nvPr>
        </p:nvSpPr>
        <p:spPr>
          <a:xfrm>
            <a:off x="9177251" y="6487535"/>
            <a:ext cx="2743200" cy="365125"/>
          </a:xfrm>
        </p:spPr>
        <p:txBody>
          <a:bodyPr/>
          <a:lstStyle/>
          <a:p>
            <a:fld id="{6C2B6625-4590-44E6-84B1-31C8AA3D0695}" type="slidenum">
              <a:rPr lang="en-US" sz="1400"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128121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040E92E3-B5B7-46D4-80FB-6BC5733C091A}"/>
              </a:ext>
            </a:extLst>
          </p:cNvPr>
          <p:cNvSpPr>
            <a:spLocks noGrp="1"/>
          </p:cNvSpPr>
          <p:nvPr>
            <p:ph idx="1"/>
          </p:nvPr>
        </p:nvSpPr>
        <p:spPr>
          <a:xfrm>
            <a:off x="838199" y="5218615"/>
            <a:ext cx="9533021" cy="958348"/>
          </a:xfrm>
        </p:spPr>
        <p:txBody>
          <a:bodyPr/>
          <a:lstStyle/>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9" name="Title 8">
            <a:extLst>
              <a:ext uri="{FF2B5EF4-FFF2-40B4-BE49-F238E27FC236}">
                <a16:creationId xmlns:a16="http://schemas.microsoft.com/office/drawing/2014/main" id="{3A2BD20F-2A81-4AB1-B97D-60B9BEFF5F16}"/>
              </a:ext>
            </a:extLst>
          </p:cNvPr>
          <p:cNvSpPr>
            <a:spLocks noGrp="1"/>
          </p:cNvSpPr>
          <p:nvPr>
            <p:ph type="title"/>
          </p:nvPr>
        </p:nvSpPr>
        <p:spPr>
          <a:xfrm>
            <a:off x="239302" y="1234064"/>
            <a:ext cx="9110749" cy="4389871"/>
          </a:xfrm>
        </p:spPr>
        <p:txBody>
          <a:bodyPr>
            <a:noAutofit/>
          </a:bodyPr>
          <a:lstStyle/>
          <a:p>
            <a:r>
              <a:rPr lang="en-US" sz="4800" b="1" i="1" dirty="0"/>
              <a:t>Do you wish to embrace the gospel way of life by following the example and words of St. Francis of Assisi, which are at the heart of the Rule of the Secular Franciscan Order? </a:t>
            </a:r>
          </a:p>
        </p:txBody>
      </p:sp>
      <p:pic>
        <p:nvPicPr>
          <p:cNvPr id="2" name="Picture 1">
            <a:extLst>
              <a:ext uri="{FF2B5EF4-FFF2-40B4-BE49-F238E27FC236}">
                <a16:creationId xmlns:a16="http://schemas.microsoft.com/office/drawing/2014/main" id="{342ACFD4-9E51-47A1-8B53-4A360B0D2641}"/>
              </a:ext>
            </a:extLst>
          </p:cNvPr>
          <p:cNvPicPr>
            <a:picLocks noChangeAspect="1"/>
          </p:cNvPicPr>
          <p:nvPr/>
        </p:nvPicPr>
        <p:blipFill>
          <a:blip r:embed="rId3"/>
          <a:stretch>
            <a:fillRect/>
          </a:stretch>
        </p:blipFill>
        <p:spPr>
          <a:xfrm>
            <a:off x="8529484" y="0"/>
            <a:ext cx="4395597" cy="5389331"/>
          </a:xfrm>
          <a:prstGeom prst="rect">
            <a:avLst/>
          </a:prstGeom>
        </p:spPr>
      </p:pic>
      <p:sp>
        <p:nvSpPr>
          <p:cNvPr id="5" name="Slide Number Placeholder 4">
            <a:extLst>
              <a:ext uri="{FF2B5EF4-FFF2-40B4-BE49-F238E27FC236}">
                <a16:creationId xmlns:a16="http://schemas.microsoft.com/office/drawing/2014/main" id="{734E89FF-DF43-44B2-A004-AE30EC7A994F}"/>
              </a:ext>
            </a:extLst>
          </p:cNvPr>
          <p:cNvSpPr>
            <a:spLocks noGrp="1"/>
          </p:cNvSpPr>
          <p:nvPr>
            <p:ph type="sldNum" sz="quarter" idx="12"/>
          </p:nvPr>
        </p:nvSpPr>
        <p:spPr>
          <a:xfrm>
            <a:off x="9243646" y="6436798"/>
            <a:ext cx="2743200" cy="365125"/>
          </a:xfrm>
        </p:spPr>
        <p:txBody>
          <a:bodyPr/>
          <a:lstStyle/>
          <a:p>
            <a:fld id="{6C2B6625-4590-44E6-84B1-31C8AA3D0695}" type="slidenum">
              <a:rPr lang="en-US" sz="1400"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63113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040E92E3-B5B7-46D4-80FB-6BC5733C091A}"/>
              </a:ext>
            </a:extLst>
          </p:cNvPr>
          <p:cNvSpPr>
            <a:spLocks noGrp="1"/>
          </p:cNvSpPr>
          <p:nvPr>
            <p:ph idx="1"/>
          </p:nvPr>
        </p:nvSpPr>
        <p:spPr>
          <a:xfrm>
            <a:off x="838199" y="5218615"/>
            <a:ext cx="9533021" cy="958348"/>
          </a:xfrm>
        </p:spPr>
        <p:txBody>
          <a:bodyPr/>
          <a:lstStyle/>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9" name="Title 8">
            <a:extLst>
              <a:ext uri="{FF2B5EF4-FFF2-40B4-BE49-F238E27FC236}">
                <a16:creationId xmlns:a16="http://schemas.microsoft.com/office/drawing/2014/main" id="{3A2BD20F-2A81-4AB1-B97D-60B9BEFF5F16}"/>
              </a:ext>
            </a:extLst>
          </p:cNvPr>
          <p:cNvSpPr>
            <a:spLocks noGrp="1"/>
          </p:cNvSpPr>
          <p:nvPr>
            <p:ph type="title"/>
          </p:nvPr>
        </p:nvSpPr>
        <p:spPr>
          <a:xfrm>
            <a:off x="627629" y="1305904"/>
            <a:ext cx="8465571" cy="3678866"/>
          </a:xfrm>
        </p:spPr>
        <p:txBody>
          <a:bodyPr>
            <a:normAutofit/>
          </a:bodyPr>
          <a:lstStyle/>
          <a:p>
            <a:r>
              <a:rPr lang="en-US" sz="4800" b="1" i="1" dirty="0"/>
              <a:t>Do you wish to be faithful to this vocation and to practice the spirit of service proper to Secular Franciscans?</a:t>
            </a:r>
          </a:p>
        </p:txBody>
      </p:sp>
      <p:pic>
        <p:nvPicPr>
          <p:cNvPr id="2" name="Picture 1">
            <a:extLst>
              <a:ext uri="{FF2B5EF4-FFF2-40B4-BE49-F238E27FC236}">
                <a16:creationId xmlns:a16="http://schemas.microsoft.com/office/drawing/2014/main" id="{08266C99-1FE9-48CD-848D-E54C4FAAC561}"/>
              </a:ext>
            </a:extLst>
          </p:cNvPr>
          <p:cNvPicPr>
            <a:picLocks noChangeAspect="1"/>
          </p:cNvPicPr>
          <p:nvPr/>
        </p:nvPicPr>
        <p:blipFill>
          <a:blip r:embed="rId3"/>
          <a:stretch>
            <a:fillRect/>
          </a:stretch>
        </p:blipFill>
        <p:spPr>
          <a:xfrm>
            <a:off x="8451926" y="0"/>
            <a:ext cx="4389527" cy="5391068"/>
          </a:xfrm>
          <a:prstGeom prst="rect">
            <a:avLst/>
          </a:prstGeom>
        </p:spPr>
      </p:pic>
      <p:sp>
        <p:nvSpPr>
          <p:cNvPr id="5" name="Slide Number Placeholder 4">
            <a:extLst>
              <a:ext uri="{FF2B5EF4-FFF2-40B4-BE49-F238E27FC236}">
                <a16:creationId xmlns:a16="http://schemas.microsoft.com/office/drawing/2014/main" id="{B01E694E-5C04-4556-AF47-1E3CB21BCF90}"/>
              </a:ext>
            </a:extLst>
          </p:cNvPr>
          <p:cNvSpPr>
            <a:spLocks noGrp="1"/>
          </p:cNvSpPr>
          <p:nvPr>
            <p:ph type="sldNum" sz="quarter" idx="12"/>
          </p:nvPr>
        </p:nvSpPr>
        <p:spPr>
          <a:xfrm>
            <a:off x="9275089" y="6474575"/>
            <a:ext cx="2743200" cy="365125"/>
          </a:xfrm>
        </p:spPr>
        <p:txBody>
          <a:bodyPr/>
          <a:lstStyle/>
          <a:p>
            <a:fld id="{6C2B6625-4590-44E6-84B1-31C8AA3D0695}" type="slidenum">
              <a:rPr lang="en-US" sz="1400" smtClean="0">
                <a:solidFill>
                  <a:schemeClr val="bg1"/>
                </a:solidFill>
              </a:rPr>
              <a:t>13</a:t>
            </a:fld>
            <a:endParaRPr lang="en-US" dirty="0">
              <a:solidFill>
                <a:schemeClr val="bg1"/>
              </a:solidFill>
            </a:endParaRPr>
          </a:p>
        </p:txBody>
      </p:sp>
    </p:spTree>
    <p:extLst>
      <p:ext uri="{BB962C8B-B14F-4D97-AF65-F5344CB8AC3E}">
        <p14:creationId xmlns:p14="http://schemas.microsoft.com/office/powerpoint/2010/main" val="241537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040E92E3-B5B7-46D4-80FB-6BC5733C091A}"/>
              </a:ext>
            </a:extLst>
          </p:cNvPr>
          <p:cNvSpPr>
            <a:spLocks noGrp="1"/>
          </p:cNvSpPr>
          <p:nvPr>
            <p:ph idx="1"/>
          </p:nvPr>
        </p:nvSpPr>
        <p:spPr>
          <a:xfrm>
            <a:off x="838199" y="5218615"/>
            <a:ext cx="9533021" cy="958348"/>
          </a:xfrm>
        </p:spPr>
        <p:txBody>
          <a:bodyPr/>
          <a:lstStyle/>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9" name="Title 8">
            <a:extLst>
              <a:ext uri="{FF2B5EF4-FFF2-40B4-BE49-F238E27FC236}">
                <a16:creationId xmlns:a16="http://schemas.microsoft.com/office/drawing/2014/main" id="{3A2BD20F-2A81-4AB1-B97D-60B9BEFF5F16}"/>
              </a:ext>
            </a:extLst>
          </p:cNvPr>
          <p:cNvSpPr>
            <a:spLocks noGrp="1"/>
          </p:cNvSpPr>
          <p:nvPr>
            <p:ph type="title"/>
          </p:nvPr>
        </p:nvSpPr>
        <p:spPr>
          <a:xfrm>
            <a:off x="838199" y="1589567"/>
            <a:ext cx="7984068" cy="3678866"/>
          </a:xfrm>
        </p:spPr>
        <p:txBody>
          <a:bodyPr>
            <a:normAutofit/>
          </a:bodyPr>
          <a:lstStyle/>
          <a:p>
            <a:r>
              <a:rPr lang="en-US" sz="4800" b="1" i="1" dirty="0"/>
              <a:t>Do you wish to bind yourself more closely to the Church and to work intently to rebuild the ecclesial community and fulfill its mission among all  people? </a:t>
            </a:r>
          </a:p>
        </p:txBody>
      </p:sp>
      <p:pic>
        <p:nvPicPr>
          <p:cNvPr id="2" name="Picture 1">
            <a:extLst>
              <a:ext uri="{FF2B5EF4-FFF2-40B4-BE49-F238E27FC236}">
                <a16:creationId xmlns:a16="http://schemas.microsoft.com/office/drawing/2014/main" id="{F8ED9842-13FD-47EB-8EDE-50E0B43C1374}"/>
              </a:ext>
            </a:extLst>
          </p:cNvPr>
          <p:cNvPicPr>
            <a:picLocks noChangeAspect="1"/>
          </p:cNvPicPr>
          <p:nvPr/>
        </p:nvPicPr>
        <p:blipFill>
          <a:blip r:embed="rId3"/>
          <a:stretch>
            <a:fillRect/>
          </a:stretch>
        </p:blipFill>
        <p:spPr>
          <a:xfrm>
            <a:off x="8487134" y="0"/>
            <a:ext cx="4395597" cy="5389331"/>
          </a:xfrm>
          <a:prstGeom prst="rect">
            <a:avLst/>
          </a:prstGeom>
        </p:spPr>
      </p:pic>
      <p:sp>
        <p:nvSpPr>
          <p:cNvPr id="5" name="Slide Number Placeholder 4">
            <a:extLst>
              <a:ext uri="{FF2B5EF4-FFF2-40B4-BE49-F238E27FC236}">
                <a16:creationId xmlns:a16="http://schemas.microsoft.com/office/drawing/2014/main" id="{AA634442-47FE-4A9D-8F9F-9B51F597AE2B}"/>
              </a:ext>
            </a:extLst>
          </p:cNvPr>
          <p:cNvSpPr>
            <a:spLocks noGrp="1"/>
          </p:cNvSpPr>
          <p:nvPr>
            <p:ph type="sldNum" sz="quarter" idx="12"/>
          </p:nvPr>
        </p:nvSpPr>
        <p:spPr>
          <a:xfrm>
            <a:off x="9313332" y="6456778"/>
            <a:ext cx="2743200" cy="365125"/>
          </a:xfrm>
        </p:spPr>
        <p:txBody>
          <a:bodyPr/>
          <a:lstStyle/>
          <a:p>
            <a:fld id="{6C2B6625-4590-44E6-84B1-31C8AA3D0695}" type="slidenum">
              <a:rPr lang="en-US" sz="1400" smtClean="0">
                <a:solidFill>
                  <a:schemeClr val="bg1"/>
                </a:solidFill>
              </a:rPr>
              <a:t>14</a:t>
            </a:fld>
            <a:endParaRPr lang="en-US" dirty="0">
              <a:solidFill>
                <a:schemeClr val="bg1"/>
              </a:solidFill>
            </a:endParaRPr>
          </a:p>
        </p:txBody>
      </p:sp>
    </p:spTree>
    <p:extLst>
      <p:ext uri="{BB962C8B-B14F-4D97-AF65-F5344CB8AC3E}">
        <p14:creationId xmlns:p14="http://schemas.microsoft.com/office/powerpoint/2010/main" val="277230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AAEC20-F06F-4BF9-BBC6-C621066DB81F}"/>
              </a:ext>
            </a:extLst>
          </p:cNvPr>
          <p:cNvSpPr/>
          <p:nvPr/>
        </p:nvSpPr>
        <p:spPr>
          <a:xfrm>
            <a:off x="2427316" y="166255"/>
            <a:ext cx="6450677" cy="6068289"/>
          </a:xfrm>
          <a:prstGeom prst="rect">
            <a:avLst/>
          </a:prstGeom>
          <a:solidFill>
            <a:srgbClr val="221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DC2A9-5870-41D2-AA9F-95665902E0A9}"/>
              </a:ext>
            </a:extLst>
          </p:cNvPr>
          <p:cNvSpPr>
            <a:spLocks noGrp="1"/>
          </p:cNvSpPr>
          <p:nvPr>
            <p:ph type="title"/>
          </p:nvPr>
        </p:nvSpPr>
        <p:spPr>
          <a:xfrm>
            <a:off x="2628901" y="371824"/>
            <a:ext cx="6066212" cy="5657021"/>
          </a:xfrm>
          <a:solidFill>
            <a:srgbClr val="FFFFFF"/>
          </a:solidFill>
          <a:ln w="76200">
            <a:solidFill>
              <a:schemeClr val="accent4"/>
            </a:solidFill>
          </a:ln>
        </p:spPr>
        <p:txBody>
          <a:bodyPr>
            <a:noAutofit/>
          </a:bodyPr>
          <a:lstStyle/>
          <a:p>
            <a:pPr marL="0" marR="0">
              <a:lnSpc>
                <a:spcPct val="107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I, </a:t>
            </a:r>
            <a:r>
              <a:rPr lang="en-US" sz="2000" b="1" u="sng" dirty="0">
                <a:effectLst/>
                <a:latin typeface="+mn-lt"/>
                <a:ea typeface="Calibri" panose="020F0502020204030204" pitchFamily="34" charset="0"/>
                <a:cs typeface="Times New Roman" panose="02020603050405020304" pitchFamily="18" charset="0"/>
              </a:rPr>
              <a:t>________</a:t>
            </a:r>
            <a:r>
              <a:rPr lang="en-US" sz="2000" b="1" dirty="0">
                <a:effectLst/>
                <a:latin typeface="+mn-lt"/>
                <a:ea typeface="Calibri" panose="020F0502020204030204" pitchFamily="34" charset="0"/>
                <a:cs typeface="Times New Roman" panose="02020603050405020304" pitchFamily="18" charset="0"/>
              </a:rPr>
              <a:t>,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by the grace of God,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renew my baptismal promises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and consecrate myself to the service of his Kingdom.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Therefore, in my secular state</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I promise to live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all the days of my life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the gospel of our Lord Jesus Christ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in the Secular Franciscan Order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by observing its rule of life.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May the grace of the Holy Spirit,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the intercession of the Blessed Virgin Mary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and our holy father St. Francis,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and the fraternal bonds of community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always be my help,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so that I may reach the goal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of perfect Christian love.</a:t>
            </a:r>
            <a:endParaRPr lang="en-US" sz="2000" dirty="0">
              <a:latin typeface="+mn-lt"/>
            </a:endParaRPr>
          </a:p>
        </p:txBody>
      </p:sp>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5FB599D-C14C-47F3-B867-4F247FA8AE31}"/>
              </a:ext>
            </a:extLst>
          </p:cNvPr>
          <p:cNvSpPr>
            <a:spLocks noGrp="1"/>
          </p:cNvSpPr>
          <p:nvPr>
            <p:ph type="sldNum" sz="quarter" idx="12"/>
          </p:nvPr>
        </p:nvSpPr>
        <p:spPr>
          <a:xfrm>
            <a:off x="9285849" y="6496450"/>
            <a:ext cx="2743200" cy="365125"/>
          </a:xfrm>
        </p:spPr>
        <p:txBody>
          <a:bodyPr/>
          <a:lstStyle/>
          <a:p>
            <a:fld id="{6C2B6625-4590-44E6-84B1-31C8AA3D0695}" type="slidenum">
              <a:rPr lang="en-US" sz="1400" smtClean="0">
                <a:solidFill>
                  <a:schemeClr val="bg1"/>
                </a:solidFill>
              </a:rPr>
              <a:t>15</a:t>
            </a:fld>
            <a:endParaRPr lang="en-US" dirty="0">
              <a:solidFill>
                <a:schemeClr val="bg1"/>
              </a:solidFill>
            </a:endParaRPr>
          </a:p>
        </p:txBody>
      </p:sp>
    </p:spTree>
    <p:extLst>
      <p:ext uri="{BB962C8B-B14F-4D97-AF65-F5344CB8AC3E}">
        <p14:creationId xmlns:p14="http://schemas.microsoft.com/office/powerpoint/2010/main" val="2041134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AAEC20-F06F-4BF9-BBC6-C621066DB81F}"/>
              </a:ext>
            </a:extLst>
          </p:cNvPr>
          <p:cNvSpPr/>
          <p:nvPr/>
        </p:nvSpPr>
        <p:spPr>
          <a:xfrm>
            <a:off x="2427316" y="166255"/>
            <a:ext cx="6450677" cy="6068289"/>
          </a:xfrm>
          <a:prstGeom prst="rect">
            <a:avLst/>
          </a:prstGeom>
          <a:solidFill>
            <a:srgbClr val="221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DC2A9-5870-41D2-AA9F-95665902E0A9}"/>
              </a:ext>
            </a:extLst>
          </p:cNvPr>
          <p:cNvSpPr>
            <a:spLocks noGrp="1"/>
          </p:cNvSpPr>
          <p:nvPr>
            <p:ph type="title"/>
          </p:nvPr>
        </p:nvSpPr>
        <p:spPr>
          <a:xfrm>
            <a:off x="2628901" y="371824"/>
            <a:ext cx="6066212" cy="5657021"/>
          </a:xfrm>
          <a:solidFill>
            <a:srgbClr val="FFFFFF"/>
          </a:solidFill>
          <a:ln w="76200">
            <a:solidFill>
              <a:schemeClr val="accent4"/>
            </a:solidFill>
          </a:ln>
        </p:spPr>
        <p:txBody>
          <a:bodyPr>
            <a:noAutofit/>
          </a:bodyPr>
          <a:lstStyle/>
          <a:p>
            <a:pPr marL="0" marR="0">
              <a:lnSpc>
                <a:spcPct val="107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I, </a:t>
            </a:r>
            <a:r>
              <a:rPr lang="en-US" sz="2000" b="1" u="sng" dirty="0">
                <a:effectLst/>
                <a:highlight>
                  <a:srgbClr val="FFFF00"/>
                </a:highlight>
                <a:latin typeface="+mn-lt"/>
                <a:ea typeface="Calibri" panose="020F0502020204030204" pitchFamily="34" charset="0"/>
                <a:cs typeface="Times New Roman" panose="02020603050405020304" pitchFamily="18" charset="0"/>
              </a:rPr>
              <a:t>________</a:t>
            </a:r>
            <a:r>
              <a:rPr lang="en-US" sz="2000" b="1" dirty="0">
                <a:effectLst/>
                <a:highlight>
                  <a:srgbClr val="FFFF00"/>
                </a:highlight>
                <a:latin typeface="+mn-lt"/>
                <a:ea typeface="Calibri" panose="020F0502020204030204" pitchFamily="34" charset="0"/>
                <a:cs typeface="Times New Roman" panose="02020603050405020304" pitchFamily="18" charset="0"/>
              </a:rPr>
              <a:t>,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by the grace of God,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renew my baptismal promises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and consecrate myself to the service of his Kingdom.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Therefore, in my secular state</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I promise to live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all the days of my life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the gospel of our Lord Jesus Christ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in the Secular Franciscan Order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by observing its rule of life.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May the grace of the Holy Spirit,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the intercession of the Blessed Virgin Mary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and our holy father St. Francis,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and the fraternal bonds of community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always be my help,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so that I may reach the goal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of perfect Christian love.</a:t>
            </a:r>
            <a:endParaRPr lang="en-US" sz="2000" dirty="0">
              <a:latin typeface="+mn-lt"/>
            </a:endParaRPr>
          </a:p>
        </p:txBody>
      </p:sp>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80FC01F-3781-4C0E-B7F2-8424017B02E4}"/>
              </a:ext>
            </a:extLst>
          </p:cNvPr>
          <p:cNvSpPr>
            <a:spLocks noGrp="1"/>
          </p:cNvSpPr>
          <p:nvPr>
            <p:ph type="sldNum" sz="quarter" idx="12"/>
          </p:nvPr>
        </p:nvSpPr>
        <p:spPr>
          <a:xfrm>
            <a:off x="9342120" y="6474331"/>
            <a:ext cx="2743200" cy="365125"/>
          </a:xfrm>
        </p:spPr>
        <p:txBody>
          <a:bodyPr/>
          <a:lstStyle/>
          <a:p>
            <a:fld id="{6C2B6625-4590-44E6-84B1-31C8AA3D0695}" type="slidenum">
              <a:rPr lang="en-US" sz="1400" smtClean="0">
                <a:solidFill>
                  <a:schemeClr val="bg1"/>
                </a:solidFill>
              </a:rPr>
              <a:t>16</a:t>
            </a:fld>
            <a:endParaRPr lang="en-US" dirty="0">
              <a:solidFill>
                <a:schemeClr val="bg1"/>
              </a:solidFill>
            </a:endParaRPr>
          </a:p>
        </p:txBody>
      </p:sp>
    </p:spTree>
    <p:extLst>
      <p:ext uri="{BB962C8B-B14F-4D97-AF65-F5344CB8AC3E}">
        <p14:creationId xmlns:p14="http://schemas.microsoft.com/office/powerpoint/2010/main" val="327272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AAEC20-F06F-4BF9-BBC6-C621066DB81F}"/>
              </a:ext>
            </a:extLst>
          </p:cNvPr>
          <p:cNvSpPr/>
          <p:nvPr/>
        </p:nvSpPr>
        <p:spPr>
          <a:xfrm>
            <a:off x="2427316" y="166255"/>
            <a:ext cx="6450677" cy="6068289"/>
          </a:xfrm>
          <a:prstGeom prst="rect">
            <a:avLst/>
          </a:prstGeom>
          <a:solidFill>
            <a:srgbClr val="221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DC2A9-5870-41D2-AA9F-95665902E0A9}"/>
              </a:ext>
            </a:extLst>
          </p:cNvPr>
          <p:cNvSpPr>
            <a:spLocks noGrp="1"/>
          </p:cNvSpPr>
          <p:nvPr>
            <p:ph type="title"/>
          </p:nvPr>
        </p:nvSpPr>
        <p:spPr>
          <a:xfrm>
            <a:off x="2628901" y="371824"/>
            <a:ext cx="6066212" cy="5657021"/>
          </a:xfrm>
          <a:solidFill>
            <a:srgbClr val="FFFFFF"/>
          </a:solidFill>
          <a:ln w="76200">
            <a:solidFill>
              <a:schemeClr val="accent4"/>
            </a:solidFill>
          </a:ln>
        </p:spPr>
        <p:txBody>
          <a:bodyPr>
            <a:noAutofit/>
          </a:bodyPr>
          <a:lstStyle/>
          <a:p>
            <a:pPr marL="0" marR="0">
              <a:lnSpc>
                <a:spcPct val="107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I, </a:t>
            </a:r>
            <a:r>
              <a:rPr lang="en-US" sz="2000" b="1" u="sng" dirty="0">
                <a:effectLst/>
                <a:latin typeface="+mn-lt"/>
                <a:ea typeface="Calibri" panose="020F0502020204030204" pitchFamily="34" charset="0"/>
                <a:cs typeface="Times New Roman" panose="02020603050405020304" pitchFamily="18" charset="0"/>
              </a:rPr>
              <a:t>________</a:t>
            </a:r>
            <a:r>
              <a:rPr lang="en-US" sz="2000" b="1" dirty="0">
                <a:effectLst/>
                <a:latin typeface="+mn-lt"/>
                <a:ea typeface="Calibri" panose="020F0502020204030204" pitchFamily="34" charset="0"/>
                <a:cs typeface="Times New Roman" panose="02020603050405020304" pitchFamily="18" charset="0"/>
              </a:rPr>
              <a:t>,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by the grace of God,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renew my baptismal promises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and consecrate myself to the service of his Kingdom. </a:t>
            </a:r>
            <a:br>
              <a:rPr lang="en-GB" sz="2000" dirty="0">
                <a:effectLs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Therefore, in my secular state</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I promise to live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all the days of my life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the gospel of our Lord Jesus Christ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in the Secular Franciscan Order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by observing its rule of life.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May the grace of the Holy Spirit,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the intercession of the Blessed Virgin Mary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and our holy father St. Francis,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and the fraternal bonds of community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always be my help,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so that I may reach the goal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of perfect Christian love.</a:t>
            </a:r>
            <a:endParaRPr lang="en-US" sz="2000" dirty="0">
              <a:latin typeface="+mn-lt"/>
            </a:endParaRPr>
          </a:p>
        </p:txBody>
      </p:sp>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2438A5D-978E-4B28-BC1B-508426403458}"/>
              </a:ext>
            </a:extLst>
          </p:cNvPr>
          <p:cNvSpPr>
            <a:spLocks noGrp="1"/>
          </p:cNvSpPr>
          <p:nvPr>
            <p:ph type="sldNum" sz="quarter" idx="12"/>
          </p:nvPr>
        </p:nvSpPr>
        <p:spPr>
          <a:xfrm>
            <a:off x="9257714" y="6456778"/>
            <a:ext cx="2743200" cy="365125"/>
          </a:xfrm>
        </p:spPr>
        <p:txBody>
          <a:bodyPr/>
          <a:lstStyle/>
          <a:p>
            <a:fld id="{6C2B6625-4590-44E6-84B1-31C8AA3D0695}" type="slidenum">
              <a:rPr lang="en-US" sz="1400" smtClean="0">
                <a:solidFill>
                  <a:schemeClr val="bg1"/>
                </a:solidFill>
              </a:rPr>
              <a:t>17</a:t>
            </a:fld>
            <a:endParaRPr lang="en-US" dirty="0">
              <a:solidFill>
                <a:schemeClr val="bg1"/>
              </a:solidFill>
            </a:endParaRPr>
          </a:p>
        </p:txBody>
      </p:sp>
    </p:spTree>
    <p:extLst>
      <p:ext uri="{BB962C8B-B14F-4D97-AF65-F5344CB8AC3E}">
        <p14:creationId xmlns:p14="http://schemas.microsoft.com/office/powerpoint/2010/main" val="1302624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AAEC20-F06F-4BF9-BBC6-C621066DB81F}"/>
              </a:ext>
            </a:extLst>
          </p:cNvPr>
          <p:cNvSpPr/>
          <p:nvPr/>
        </p:nvSpPr>
        <p:spPr>
          <a:xfrm>
            <a:off x="2427316" y="166255"/>
            <a:ext cx="6450677" cy="6068289"/>
          </a:xfrm>
          <a:prstGeom prst="rect">
            <a:avLst/>
          </a:prstGeom>
          <a:solidFill>
            <a:srgbClr val="221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DC2A9-5870-41D2-AA9F-95665902E0A9}"/>
              </a:ext>
            </a:extLst>
          </p:cNvPr>
          <p:cNvSpPr>
            <a:spLocks noGrp="1"/>
          </p:cNvSpPr>
          <p:nvPr>
            <p:ph type="title"/>
          </p:nvPr>
        </p:nvSpPr>
        <p:spPr>
          <a:xfrm>
            <a:off x="2628901" y="371824"/>
            <a:ext cx="6066212" cy="5657021"/>
          </a:xfrm>
          <a:solidFill>
            <a:srgbClr val="FFFFFF"/>
          </a:solidFill>
          <a:ln w="76200">
            <a:solidFill>
              <a:schemeClr val="accent4"/>
            </a:solidFill>
          </a:ln>
        </p:spPr>
        <p:txBody>
          <a:bodyPr>
            <a:noAutofit/>
          </a:bodyPr>
          <a:lstStyle/>
          <a:p>
            <a:pPr marL="0" marR="0">
              <a:lnSpc>
                <a:spcPct val="107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I, </a:t>
            </a:r>
            <a:r>
              <a:rPr lang="en-US" sz="2000" b="1" u="sng" dirty="0">
                <a:effectLst/>
                <a:latin typeface="+mn-lt"/>
                <a:ea typeface="Calibri" panose="020F0502020204030204" pitchFamily="34" charset="0"/>
                <a:cs typeface="Times New Roman" panose="02020603050405020304" pitchFamily="18" charset="0"/>
              </a:rPr>
              <a:t>________</a:t>
            </a:r>
            <a:r>
              <a:rPr lang="en-US" sz="2000" b="1" dirty="0">
                <a:effectLst/>
                <a:latin typeface="+mn-lt"/>
                <a:ea typeface="Calibri" panose="020F0502020204030204" pitchFamily="34" charset="0"/>
                <a:cs typeface="Times New Roman" panose="02020603050405020304" pitchFamily="18" charset="0"/>
              </a:rPr>
              <a:t>,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by the grace of God,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renew my baptismal promises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and consecrate myself to the service of his Kingdom.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Therefore, in my secular state</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I promise to live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all the days of my life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the gospel of our Lord Jesus Christ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in the Secular Franciscan Order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by observing its rule of life.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May the grace of the Holy Spirit,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the intercession of the Blessed Virgin Mary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and our holy father St. Francis,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and the fraternal bonds of community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always be my help,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so that I may reach the goal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of perfect Christian love.</a:t>
            </a:r>
            <a:endParaRPr lang="en-US" sz="2000" dirty="0">
              <a:latin typeface="+mn-lt"/>
            </a:endParaRPr>
          </a:p>
        </p:txBody>
      </p:sp>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A4096F1-8CA6-4E7F-AD99-F38023BFCAAD}"/>
              </a:ext>
            </a:extLst>
          </p:cNvPr>
          <p:cNvSpPr>
            <a:spLocks noGrp="1"/>
          </p:cNvSpPr>
          <p:nvPr>
            <p:ph type="sldNum" sz="quarter" idx="12"/>
          </p:nvPr>
        </p:nvSpPr>
        <p:spPr>
          <a:xfrm>
            <a:off x="9313985" y="6454803"/>
            <a:ext cx="2743200" cy="365125"/>
          </a:xfrm>
        </p:spPr>
        <p:txBody>
          <a:bodyPr/>
          <a:lstStyle/>
          <a:p>
            <a:fld id="{6C2B6625-4590-44E6-84B1-31C8AA3D0695}" type="slidenum">
              <a:rPr lang="en-US" sz="1400" smtClean="0">
                <a:solidFill>
                  <a:schemeClr val="bg1"/>
                </a:solidFill>
              </a:rPr>
              <a:t>18</a:t>
            </a:fld>
            <a:endParaRPr lang="en-US" dirty="0">
              <a:solidFill>
                <a:schemeClr val="bg1"/>
              </a:solidFill>
            </a:endParaRPr>
          </a:p>
        </p:txBody>
      </p:sp>
    </p:spTree>
    <p:extLst>
      <p:ext uri="{BB962C8B-B14F-4D97-AF65-F5344CB8AC3E}">
        <p14:creationId xmlns:p14="http://schemas.microsoft.com/office/powerpoint/2010/main" val="4137350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AAEC20-F06F-4BF9-BBC6-C621066DB81F}"/>
              </a:ext>
            </a:extLst>
          </p:cNvPr>
          <p:cNvSpPr/>
          <p:nvPr/>
        </p:nvSpPr>
        <p:spPr>
          <a:xfrm>
            <a:off x="2427316" y="166255"/>
            <a:ext cx="6450677" cy="6068289"/>
          </a:xfrm>
          <a:prstGeom prst="rect">
            <a:avLst/>
          </a:prstGeom>
          <a:solidFill>
            <a:srgbClr val="221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DC2A9-5870-41D2-AA9F-95665902E0A9}"/>
              </a:ext>
            </a:extLst>
          </p:cNvPr>
          <p:cNvSpPr>
            <a:spLocks noGrp="1"/>
          </p:cNvSpPr>
          <p:nvPr>
            <p:ph type="title"/>
          </p:nvPr>
        </p:nvSpPr>
        <p:spPr>
          <a:xfrm>
            <a:off x="2628901" y="371824"/>
            <a:ext cx="6066212" cy="5657021"/>
          </a:xfrm>
          <a:solidFill>
            <a:srgbClr val="FFFFFF"/>
          </a:solidFill>
          <a:ln w="76200">
            <a:solidFill>
              <a:schemeClr val="accent4"/>
            </a:solidFill>
          </a:ln>
        </p:spPr>
        <p:txBody>
          <a:bodyPr>
            <a:noAutofit/>
          </a:bodyPr>
          <a:lstStyle/>
          <a:p>
            <a:pPr marL="0" marR="0">
              <a:lnSpc>
                <a:spcPct val="107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I, </a:t>
            </a:r>
            <a:r>
              <a:rPr lang="en-US" sz="2000" b="1" u="sng" dirty="0">
                <a:effectLst/>
                <a:latin typeface="+mn-lt"/>
                <a:ea typeface="Calibri" panose="020F0502020204030204" pitchFamily="34" charset="0"/>
                <a:cs typeface="Times New Roman" panose="02020603050405020304" pitchFamily="18" charset="0"/>
              </a:rPr>
              <a:t>________</a:t>
            </a:r>
            <a:r>
              <a:rPr lang="en-US" sz="2000" b="1" dirty="0">
                <a:effectLst/>
                <a:latin typeface="+mn-lt"/>
                <a:ea typeface="Calibri" panose="020F0502020204030204" pitchFamily="34" charset="0"/>
                <a:cs typeface="Times New Roman" panose="02020603050405020304" pitchFamily="18" charset="0"/>
              </a:rPr>
              <a:t>,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by the grace of God,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renew my baptismal promises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and consecrate myself to the service of his Kingdom.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Therefore, in my secular state</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I promise to live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all the days of my life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the gospel of our Lord Jesus Christ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in the Secular Franciscan Order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latin typeface="+mn-lt"/>
                <a:ea typeface="Calibri" panose="020F0502020204030204" pitchFamily="34" charset="0"/>
                <a:cs typeface="Times New Roman" panose="02020603050405020304" pitchFamily="18" charset="0"/>
              </a:rPr>
              <a:t>by observing its rule of life. </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May the grace of the Holy Spirit,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the intercession of the Blessed Virgin Mary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and our holy father St. Francis,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and the fraternal bonds of community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always be my help,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so that I may reach the goal </a:t>
            </a:r>
            <a:br>
              <a:rPr lang="en-GB" sz="2000" dirty="0">
                <a:effectLst/>
                <a:highlight>
                  <a:srgbClr val="FFFF00"/>
                </a:highlight>
                <a:latin typeface="+mn-lt"/>
                <a:ea typeface="Calibri" panose="020F0502020204030204" pitchFamily="34" charset="0"/>
                <a:cs typeface="Times New Roman" panose="02020603050405020304" pitchFamily="18" charset="0"/>
              </a:rPr>
            </a:br>
            <a:r>
              <a:rPr lang="en-GB" sz="2000" dirty="0">
                <a:effectLst/>
                <a:highlight>
                  <a:srgbClr val="FFFF00"/>
                </a:highlight>
                <a:latin typeface="+mn-lt"/>
                <a:ea typeface="Calibri" panose="020F0502020204030204" pitchFamily="34" charset="0"/>
                <a:cs typeface="Times New Roman" panose="02020603050405020304" pitchFamily="18" charset="0"/>
              </a:rPr>
              <a:t> </a:t>
            </a:r>
            <a:r>
              <a:rPr lang="en-US" sz="2000" b="1" dirty="0">
                <a:effectLst/>
                <a:highlight>
                  <a:srgbClr val="FFFF00"/>
                </a:highlight>
                <a:latin typeface="+mn-lt"/>
                <a:ea typeface="Calibri" panose="020F0502020204030204" pitchFamily="34" charset="0"/>
                <a:cs typeface="Times New Roman" panose="02020603050405020304" pitchFamily="18" charset="0"/>
              </a:rPr>
              <a:t>of perfect Christian love.</a:t>
            </a:r>
            <a:endParaRPr lang="en-US" sz="2000" dirty="0">
              <a:highlight>
                <a:srgbClr val="FFFF00"/>
              </a:highlight>
              <a:latin typeface="+mn-lt"/>
            </a:endParaRPr>
          </a:p>
        </p:txBody>
      </p:sp>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376B3A7-26E3-44AD-96AD-8F98F1905991}"/>
              </a:ext>
            </a:extLst>
          </p:cNvPr>
          <p:cNvSpPr>
            <a:spLocks noGrp="1"/>
          </p:cNvSpPr>
          <p:nvPr>
            <p:ph type="sldNum" sz="quarter" idx="12"/>
          </p:nvPr>
        </p:nvSpPr>
        <p:spPr>
          <a:xfrm>
            <a:off x="9313985" y="6456778"/>
            <a:ext cx="2743200" cy="365125"/>
          </a:xfrm>
        </p:spPr>
        <p:txBody>
          <a:bodyPr/>
          <a:lstStyle/>
          <a:p>
            <a:fld id="{6C2B6625-4590-44E6-84B1-31C8AA3D0695}" type="slidenum">
              <a:rPr lang="en-US" sz="1400" smtClean="0">
                <a:solidFill>
                  <a:schemeClr val="bg1"/>
                </a:solidFill>
              </a:rPr>
              <a:t>19</a:t>
            </a:fld>
            <a:endParaRPr lang="en-US" dirty="0">
              <a:solidFill>
                <a:schemeClr val="bg1"/>
              </a:solidFill>
            </a:endParaRPr>
          </a:p>
        </p:txBody>
      </p:sp>
    </p:spTree>
    <p:extLst>
      <p:ext uri="{BB962C8B-B14F-4D97-AF65-F5344CB8AC3E}">
        <p14:creationId xmlns:p14="http://schemas.microsoft.com/office/powerpoint/2010/main" val="401652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DC2A9-5870-41D2-AA9F-95665902E0A9}"/>
              </a:ext>
            </a:extLst>
          </p:cNvPr>
          <p:cNvSpPr>
            <a:spLocks noGrp="1"/>
          </p:cNvSpPr>
          <p:nvPr>
            <p:ph type="title"/>
          </p:nvPr>
        </p:nvSpPr>
        <p:spPr>
          <a:xfrm>
            <a:off x="5165558" y="393368"/>
            <a:ext cx="6645441" cy="5657021"/>
          </a:xfrm>
        </p:spPr>
        <p:txBody>
          <a:bodyPr>
            <a:normAutofit/>
          </a:bodyPr>
          <a:lstStyle/>
          <a:p>
            <a:r>
              <a:rPr lang="en-US" sz="4900" b="1" dirty="0"/>
              <a:t>Initial Formation Should Anticipate and Illuminate the Ritual.</a:t>
            </a:r>
            <a:br>
              <a:rPr lang="en-US" dirty="0"/>
            </a:br>
            <a:endParaRPr lang="en-US" dirty="0"/>
          </a:p>
        </p:txBody>
      </p:sp>
      <p:pic>
        <p:nvPicPr>
          <p:cNvPr id="5" name="Content Placeholder 4" descr="Text&#10;&#10;Description automatically generated with low confidence">
            <a:extLst>
              <a:ext uri="{FF2B5EF4-FFF2-40B4-BE49-F238E27FC236}">
                <a16:creationId xmlns:a16="http://schemas.microsoft.com/office/drawing/2014/main" id="{82542196-0A01-4931-9A72-5B42D1A2AA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965410">
            <a:off x="1015352" y="845507"/>
            <a:ext cx="3109703" cy="4752742"/>
          </a:xfrm>
          <a:effectLst>
            <a:glow rad="533400">
              <a:schemeClr val="accent4">
                <a:satMod val="175000"/>
                <a:alpha val="71000"/>
              </a:schemeClr>
            </a:glow>
          </a:effectLst>
        </p:spPr>
      </p:pic>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C5AA3B5-C211-41F0-86CD-B4729DBB7E50}"/>
              </a:ext>
            </a:extLst>
          </p:cNvPr>
          <p:cNvSpPr>
            <a:spLocks noGrp="1"/>
          </p:cNvSpPr>
          <p:nvPr>
            <p:ph type="sldNum" sz="quarter" idx="12"/>
          </p:nvPr>
        </p:nvSpPr>
        <p:spPr>
          <a:xfrm>
            <a:off x="9448800" y="6474575"/>
            <a:ext cx="2635348" cy="365125"/>
          </a:xfrm>
        </p:spPr>
        <p:txBody>
          <a:bodyPr/>
          <a:lstStyle/>
          <a:p>
            <a:fld id="{6C2B6625-4590-44E6-84B1-31C8AA3D0695}" type="slidenum">
              <a:rPr lang="en-US" sz="1400" smtClean="0">
                <a:solidFill>
                  <a:schemeClr val="bg1"/>
                </a:solidFill>
              </a:rPr>
              <a:t>2</a:t>
            </a:fld>
            <a:endParaRPr lang="en-US" sz="1400" dirty="0">
              <a:solidFill>
                <a:schemeClr val="bg1"/>
              </a:solidFill>
            </a:endParaRPr>
          </a:p>
        </p:txBody>
      </p:sp>
    </p:spTree>
    <p:extLst>
      <p:ext uri="{BB962C8B-B14F-4D97-AF65-F5344CB8AC3E}">
        <p14:creationId xmlns:p14="http://schemas.microsoft.com/office/powerpoint/2010/main" val="1374534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DC2A9-5870-41D2-AA9F-95665902E0A9}"/>
              </a:ext>
            </a:extLst>
          </p:cNvPr>
          <p:cNvSpPr>
            <a:spLocks noGrp="1"/>
          </p:cNvSpPr>
          <p:nvPr>
            <p:ph type="title"/>
          </p:nvPr>
        </p:nvSpPr>
        <p:spPr>
          <a:xfrm>
            <a:off x="5165558" y="393368"/>
            <a:ext cx="6645441" cy="5657021"/>
          </a:xfrm>
        </p:spPr>
        <p:txBody>
          <a:bodyPr>
            <a:normAutofit/>
          </a:bodyPr>
          <a:lstStyle/>
          <a:p>
            <a:r>
              <a:rPr lang="en-US" sz="4900" b="1" dirty="0"/>
              <a:t>Familiarity with the rites provides a deeper understanding of their significance and expectation</a:t>
            </a:r>
            <a:endParaRPr lang="en-US" dirty="0"/>
          </a:p>
        </p:txBody>
      </p:sp>
      <p:pic>
        <p:nvPicPr>
          <p:cNvPr id="5" name="Content Placeholder 4" descr="Text&#10;&#10;Description automatically generated with low confidence">
            <a:extLst>
              <a:ext uri="{FF2B5EF4-FFF2-40B4-BE49-F238E27FC236}">
                <a16:creationId xmlns:a16="http://schemas.microsoft.com/office/drawing/2014/main" id="{82542196-0A01-4931-9A72-5B42D1A2AA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965410">
            <a:off x="1015352" y="845507"/>
            <a:ext cx="3109703" cy="4752742"/>
          </a:xfrm>
          <a:effectLst>
            <a:glow rad="533400">
              <a:schemeClr val="accent4">
                <a:satMod val="175000"/>
                <a:alpha val="71000"/>
              </a:schemeClr>
            </a:glow>
          </a:effectLst>
        </p:spPr>
      </p:pic>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0C703E2-889C-4C78-A19C-59049D34A767}"/>
              </a:ext>
            </a:extLst>
          </p:cNvPr>
          <p:cNvSpPr>
            <a:spLocks noGrp="1"/>
          </p:cNvSpPr>
          <p:nvPr>
            <p:ph type="sldNum" sz="quarter" idx="12"/>
          </p:nvPr>
        </p:nvSpPr>
        <p:spPr>
          <a:xfrm>
            <a:off x="9299917" y="6464632"/>
            <a:ext cx="2743200" cy="365125"/>
          </a:xfrm>
        </p:spPr>
        <p:txBody>
          <a:bodyPr/>
          <a:lstStyle/>
          <a:p>
            <a:fld id="{6C2B6625-4590-44E6-84B1-31C8AA3D0695}" type="slidenum">
              <a:rPr lang="en-US" sz="1400" smtClean="0">
                <a:solidFill>
                  <a:schemeClr val="bg1"/>
                </a:solidFill>
              </a:rPr>
              <a:t>20</a:t>
            </a:fld>
            <a:endParaRPr lang="en-US" dirty="0">
              <a:solidFill>
                <a:schemeClr val="bg1"/>
              </a:solidFill>
            </a:endParaRPr>
          </a:p>
        </p:txBody>
      </p:sp>
    </p:spTree>
    <p:extLst>
      <p:ext uri="{BB962C8B-B14F-4D97-AF65-F5344CB8AC3E}">
        <p14:creationId xmlns:p14="http://schemas.microsoft.com/office/powerpoint/2010/main" val="2812851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able&#10;&#10;Description automatically generated">
            <a:extLst>
              <a:ext uri="{FF2B5EF4-FFF2-40B4-BE49-F238E27FC236}">
                <a16:creationId xmlns:a16="http://schemas.microsoft.com/office/drawing/2014/main" id="{39E7BC5A-393E-4EB7-9001-0C92D72BD9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36" b="93896" l="9928" r="89892">
                        <a14:foregroundMark x1="59206" y1="94075" x2="59206" y2="94075"/>
                        <a14:foregroundMark x1="47473" y1="4488" x2="47473" y2="4488"/>
                        <a14:foregroundMark x1="52708" y1="1616" x2="52708" y2="1616"/>
                        <a14:foregroundMark x1="46931" y1="1436" x2="46931" y2="1436"/>
                      </a14:backgroundRemoval>
                    </a14:imgEffect>
                  </a14:imgLayer>
                </a14:imgProps>
              </a:ext>
              <a:ext uri="{28A0092B-C50C-407E-A947-70E740481C1C}">
                <a14:useLocalDpi xmlns:a14="http://schemas.microsoft.com/office/drawing/2010/main" val="0"/>
              </a:ext>
            </a:extLst>
          </a:blip>
          <a:srcRect l="6872" r="5744"/>
          <a:stretch/>
        </p:blipFill>
        <p:spPr>
          <a:xfrm>
            <a:off x="6606172" y="10"/>
            <a:ext cx="558582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Rectangle 7">
            <a:extLst>
              <a:ext uri="{FF2B5EF4-FFF2-40B4-BE49-F238E27FC236}">
                <a16:creationId xmlns:a16="http://schemas.microsoft.com/office/drawing/2014/main" id="{A680D551-0FF5-4C13-A738-3114D32EB22D}"/>
              </a:ext>
            </a:extLst>
          </p:cNvPr>
          <p:cNvSpPr/>
          <p:nvPr/>
        </p:nvSpPr>
        <p:spPr>
          <a:xfrm>
            <a:off x="-3048" y="0"/>
            <a:ext cx="7125743" cy="6857990"/>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438B38E-0FDC-4985-8BB4-6F7EB27CB005}"/>
              </a:ext>
            </a:extLst>
          </p:cNvPr>
          <p:cNvSpPr>
            <a:spLocks noGrp="1"/>
          </p:cNvSpPr>
          <p:nvPr>
            <p:ph type="subTitle" idx="1"/>
          </p:nvPr>
        </p:nvSpPr>
        <p:spPr>
          <a:xfrm>
            <a:off x="656990" y="4544017"/>
            <a:ext cx="5292192" cy="1619039"/>
          </a:xfrm>
        </p:spPr>
        <p:txBody>
          <a:bodyPr>
            <a:normAutofit/>
          </a:bodyPr>
          <a:lstStyle/>
          <a:p>
            <a:pPr algn="l"/>
            <a:r>
              <a:rPr lang="en-US" sz="3600" dirty="0">
                <a:solidFill>
                  <a:schemeClr val="bg1"/>
                </a:solidFill>
              </a:rPr>
              <a:t>Using the Ritual as a Formation Resource</a:t>
            </a:r>
          </a:p>
        </p:txBody>
      </p:sp>
      <p:sp>
        <p:nvSpPr>
          <p:cNvPr id="2" name="Title 1">
            <a:extLst>
              <a:ext uri="{FF2B5EF4-FFF2-40B4-BE49-F238E27FC236}">
                <a16:creationId xmlns:a16="http://schemas.microsoft.com/office/drawing/2014/main" id="{25F9A05F-C80F-471C-9E42-75554B53303C}"/>
              </a:ext>
            </a:extLst>
          </p:cNvPr>
          <p:cNvSpPr>
            <a:spLocks noGrp="1"/>
          </p:cNvSpPr>
          <p:nvPr>
            <p:ph type="ctrTitle"/>
          </p:nvPr>
        </p:nvSpPr>
        <p:spPr>
          <a:xfrm>
            <a:off x="643387" y="480004"/>
            <a:ext cx="4620584" cy="3696304"/>
          </a:xfrm>
        </p:spPr>
        <p:txBody>
          <a:bodyPr>
            <a:normAutofit/>
          </a:bodyPr>
          <a:lstStyle/>
          <a:p>
            <a:pPr algn="l"/>
            <a:r>
              <a:rPr lang="en-US" sz="7200" b="1" dirty="0">
                <a:solidFill>
                  <a:schemeClr val="bg1"/>
                </a:solidFill>
              </a:rPr>
              <a:t>The Rite of Profession</a:t>
            </a:r>
          </a:p>
        </p:txBody>
      </p:sp>
    </p:spTree>
    <p:extLst>
      <p:ext uri="{BB962C8B-B14F-4D97-AF65-F5344CB8AC3E}">
        <p14:creationId xmlns:p14="http://schemas.microsoft.com/office/powerpoint/2010/main" val="36005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3A2BD20F-2A81-4AB1-B97D-60B9BEFF5F16}"/>
              </a:ext>
            </a:extLst>
          </p:cNvPr>
          <p:cNvSpPr>
            <a:spLocks noGrp="1"/>
          </p:cNvSpPr>
          <p:nvPr>
            <p:ph type="title"/>
          </p:nvPr>
        </p:nvSpPr>
        <p:spPr>
          <a:xfrm>
            <a:off x="433137" y="314451"/>
            <a:ext cx="10804359" cy="1442160"/>
          </a:xfrm>
        </p:spPr>
        <p:txBody>
          <a:bodyPr>
            <a:normAutofit/>
          </a:bodyPr>
          <a:lstStyle/>
          <a:p>
            <a:r>
              <a:rPr lang="en-US" sz="4900" b="1" dirty="0"/>
              <a:t>Rites strengthen our union with God</a:t>
            </a:r>
          </a:p>
        </p:txBody>
      </p:sp>
      <p:pic>
        <p:nvPicPr>
          <p:cNvPr id="7" name="Content Placeholder 6" descr="A group of men lying on the ground&#10;&#10;Description automatically generated with medium confidence">
            <a:extLst>
              <a:ext uri="{FF2B5EF4-FFF2-40B4-BE49-F238E27FC236}">
                <a16:creationId xmlns:a16="http://schemas.microsoft.com/office/drawing/2014/main" id="{54BA8FA6-3103-4F80-BD4E-F1606961F8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7659" y="1870076"/>
            <a:ext cx="9116683" cy="4246324"/>
          </a:xfrm>
        </p:spPr>
      </p:pic>
      <p:sp>
        <p:nvSpPr>
          <p:cNvPr id="2" name="Slide Number Placeholder 1">
            <a:extLst>
              <a:ext uri="{FF2B5EF4-FFF2-40B4-BE49-F238E27FC236}">
                <a16:creationId xmlns:a16="http://schemas.microsoft.com/office/drawing/2014/main" id="{91BD6C9D-5DBB-4A67-86B8-9F123BCCFC5E}"/>
              </a:ext>
            </a:extLst>
          </p:cNvPr>
          <p:cNvSpPr>
            <a:spLocks noGrp="1"/>
          </p:cNvSpPr>
          <p:nvPr>
            <p:ph type="sldNum" sz="quarter" idx="12"/>
          </p:nvPr>
        </p:nvSpPr>
        <p:spPr>
          <a:xfrm>
            <a:off x="9282742" y="6474876"/>
            <a:ext cx="2743200" cy="365125"/>
          </a:xfrm>
        </p:spPr>
        <p:txBody>
          <a:bodyPr/>
          <a:lstStyle/>
          <a:p>
            <a:fld id="{6C2B6625-4590-44E6-84B1-31C8AA3D0695}" type="slidenum">
              <a:rPr lang="en-US" sz="1400" smtClean="0">
                <a:solidFill>
                  <a:schemeClr val="bg1"/>
                </a:solidFill>
              </a:rPr>
              <a:t>3</a:t>
            </a:fld>
            <a:endParaRPr lang="en-US" sz="1400" dirty="0">
              <a:solidFill>
                <a:schemeClr val="bg1"/>
              </a:solidFill>
            </a:endParaRPr>
          </a:p>
        </p:txBody>
      </p:sp>
    </p:spTree>
    <p:extLst>
      <p:ext uri="{BB962C8B-B14F-4D97-AF65-F5344CB8AC3E}">
        <p14:creationId xmlns:p14="http://schemas.microsoft.com/office/powerpoint/2010/main" val="189728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3A2BD20F-2A81-4AB1-B97D-60B9BEFF5F16}"/>
              </a:ext>
            </a:extLst>
          </p:cNvPr>
          <p:cNvSpPr>
            <a:spLocks noGrp="1"/>
          </p:cNvSpPr>
          <p:nvPr>
            <p:ph type="title"/>
          </p:nvPr>
        </p:nvSpPr>
        <p:spPr>
          <a:xfrm>
            <a:off x="723900" y="329200"/>
            <a:ext cx="10696372" cy="2670636"/>
          </a:xfrm>
        </p:spPr>
        <p:txBody>
          <a:bodyPr>
            <a:normAutofit/>
          </a:bodyPr>
          <a:lstStyle/>
          <a:p>
            <a:r>
              <a:rPr lang="en-US" sz="4900" b="1" dirty="0"/>
              <a:t>Sacraments are familiar and visible rites that celebrate, signify, and make present the graces proper to each sacrament</a:t>
            </a:r>
          </a:p>
        </p:txBody>
      </p:sp>
      <p:pic>
        <p:nvPicPr>
          <p:cNvPr id="6" name="Picture 5" descr="A picture containing beverage&#10;&#10;Description automatically generated">
            <a:extLst>
              <a:ext uri="{FF2B5EF4-FFF2-40B4-BE49-F238E27FC236}">
                <a16:creationId xmlns:a16="http://schemas.microsoft.com/office/drawing/2014/main" id="{636F8C59-D49A-479B-B514-3E96DC7FA1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39945" y="3396750"/>
            <a:ext cx="3057698" cy="2120814"/>
          </a:xfrm>
          <a:prstGeom prst="rect">
            <a:avLst/>
          </a:prstGeom>
        </p:spPr>
      </p:pic>
      <p:pic>
        <p:nvPicPr>
          <p:cNvPr id="12" name="Picture 11" descr="A picture containing indoor, person&#10;&#10;Description automatically generated">
            <a:extLst>
              <a:ext uri="{FF2B5EF4-FFF2-40B4-BE49-F238E27FC236}">
                <a16:creationId xmlns:a16="http://schemas.microsoft.com/office/drawing/2014/main" id="{A4DB5E78-1DC9-49A8-86B0-E2FDC4A2ED8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723900" y="3398873"/>
            <a:ext cx="3057698" cy="2118691"/>
          </a:xfrm>
          <a:prstGeom prst="rect">
            <a:avLst/>
          </a:prstGeom>
        </p:spPr>
      </p:pic>
      <p:pic>
        <p:nvPicPr>
          <p:cNvPr id="15" name="Picture 14">
            <a:extLst>
              <a:ext uri="{FF2B5EF4-FFF2-40B4-BE49-F238E27FC236}">
                <a16:creationId xmlns:a16="http://schemas.microsoft.com/office/drawing/2014/main" id="{7CCD3AE4-CE4B-4225-94FD-ACAF7CC69C18}"/>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b="7520"/>
          <a:stretch/>
        </p:blipFill>
        <p:spPr>
          <a:xfrm>
            <a:off x="7924801" y="3396750"/>
            <a:ext cx="3057698" cy="2120814"/>
          </a:xfrm>
          <a:prstGeom prst="rect">
            <a:avLst/>
          </a:prstGeom>
        </p:spPr>
      </p:pic>
      <p:sp>
        <p:nvSpPr>
          <p:cNvPr id="16" name="TextBox 15">
            <a:extLst>
              <a:ext uri="{FF2B5EF4-FFF2-40B4-BE49-F238E27FC236}">
                <a16:creationId xmlns:a16="http://schemas.microsoft.com/office/drawing/2014/main" id="{69D2E43D-CEFD-412F-A12E-95D88BDE3567}"/>
              </a:ext>
            </a:extLst>
          </p:cNvPr>
          <p:cNvSpPr txBox="1"/>
          <p:nvPr/>
        </p:nvSpPr>
        <p:spPr>
          <a:xfrm>
            <a:off x="7924801" y="7254914"/>
            <a:ext cx="2931622" cy="230832"/>
          </a:xfrm>
          <a:prstGeom prst="rect">
            <a:avLst/>
          </a:prstGeom>
          <a:noFill/>
        </p:spPr>
        <p:txBody>
          <a:bodyPr wrap="square" rtlCol="0">
            <a:spAutoFit/>
          </a:bodyPr>
          <a:lstStyle/>
          <a:p>
            <a:r>
              <a:rPr lang="en-US" sz="900">
                <a:hlinkClick r:id="rId8" tooltip="https://www.flickr.com/photos/johnragaiphotos/16445298634/"/>
              </a:rPr>
              <a:t>This Photo</a:t>
            </a:r>
            <a:r>
              <a:rPr lang="en-US" sz="900"/>
              <a:t> by Unknown Author is licensed under </a:t>
            </a:r>
            <a:r>
              <a:rPr lang="en-US" sz="900">
                <a:hlinkClick r:id="rId9" tooltip="https://creativecommons.org/licenses/by/3.0/"/>
              </a:rPr>
              <a:t>CC BY</a:t>
            </a:r>
            <a:endParaRPr lang="en-US" sz="900"/>
          </a:p>
        </p:txBody>
      </p:sp>
      <p:sp>
        <p:nvSpPr>
          <p:cNvPr id="2" name="Slide Number Placeholder 1">
            <a:extLst>
              <a:ext uri="{FF2B5EF4-FFF2-40B4-BE49-F238E27FC236}">
                <a16:creationId xmlns:a16="http://schemas.microsoft.com/office/drawing/2014/main" id="{4CC285FD-BB1B-4216-A29D-63C95D0EBAB4}"/>
              </a:ext>
            </a:extLst>
          </p:cNvPr>
          <p:cNvSpPr>
            <a:spLocks noGrp="1"/>
          </p:cNvSpPr>
          <p:nvPr>
            <p:ph type="sldNum" sz="quarter" idx="12"/>
          </p:nvPr>
        </p:nvSpPr>
        <p:spPr>
          <a:xfrm>
            <a:off x="9348408" y="6492875"/>
            <a:ext cx="2743200" cy="365125"/>
          </a:xfrm>
        </p:spPr>
        <p:txBody>
          <a:bodyPr/>
          <a:lstStyle/>
          <a:p>
            <a:fld id="{6C2B6625-4590-44E6-84B1-31C8AA3D0695}" type="slidenum">
              <a:rPr lang="en-US" sz="1400" smtClean="0">
                <a:solidFill>
                  <a:schemeClr val="bg1"/>
                </a:solidFill>
              </a:rPr>
              <a:t>4</a:t>
            </a:fld>
            <a:endParaRPr lang="en-US" sz="1400" dirty="0">
              <a:solidFill>
                <a:schemeClr val="bg1"/>
              </a:solidFill>
            </a:endParaRPr>
          </a:p>
        </p:txBody>
      </p:sp>
    </p:spTree>
    <p:extLst>
      <p:ext uri="{BB962C8B-B14F-4D97-AF65-F5344CB8AC3E}">
        <p14:creationId xmlns:p14="http://schemas.microsoft.com/office/powerpoint/2010/main" val="112537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040E92E3-B5B7-46D4-80FB-6BC5733C091A}"/>
              </a:ext>
            </a:extLst>
          </p:cNvPr>
          <p:cNvSpPr>
            <a:spLocks noGrp="1"/>
          </p:cNvSpPr>
          <p:nvPr>
            <p:ph idx="1"/>
          </p:nvPr>
        </p:nvSpPr>
        <p:spPr>
          <a:xfrm>
            <a:off x="1197033" y="1768311"/>
            <a:ext cx="4898968" cy="3795044"/>
          </a:xfrm>
        </p:spPr>
        <p:txBody>
          <a:bodyPr/>
          <a:lstStyle/>
          <a:p>
            <a:pPr marL="457200" indent="-457200">
              <a:buFont typeface="Wingdings" panose="05000000000000000000" pitchFamily="2" charset="2"/>
              <a:buChar char="ü"/>
            </a:pPr>
            <a:r>
              <a:rPr lang="en-US" sz="3600" dirty="0"/>
              <a:t>Questioning</a:t>
            </a:r>
          </a:p>
          <a:p>
            <a:pPr marL="457200" indent="-457200">
              <a:buFont typeface="Wingdings" panose="05000000000000000000" pitchFamily="2" charset="2"/>
              <a:buChar char="ü"/>
            </a:pPr>
            <a:r>
              <a:rPr lang="en-US" sz="3600" dirty="0"/>
              <a:t>Witnesses</a:t>
            </a:r>
          </a:p>
          <a:p>
            <a:pPr marL="457200" indent="-457200">
              <a:buFont typeface="Wingdings" panose="05000000000000000000" pitchFamily="2" charset="2"/>
              <a:buChar char="ü"/>
            </a:pPr>
            <a:r>
              <a:rPr lang="en-US" sz="3600" dirty="0">
                <a:effectLst/>
                <a:latin typeface="Calibri" panose="020F0502020204030204" pitchFamily="34" charset="0"/>
                <a:ea typeface="Calibri" panose="020F0502020204030204" pitchFamily="34" charset="0"/>
                <a:cs typeface="Times New Roman" panose="02020603050405020304" pitchFamily="18" charset="0"/>
              </a:rPr>
              <a:t>Wording</a:t>
            </a:r>
          </a:p>
          <a:p>
            <a:pPr marL="457200" indent="-457200">
              <a:buFont typeface="Wingdings" panose="05000000000000000000" pitchFamily="2" charset="2"/>
              <a:buChar char="ü"/>
            </a:pPr>
            <a:r>
              <a:rPr lang="en-US" sz="3600" dirty="0">
                <a:latin typeface="Calibri" panose="020F0502020204030204" pitchFamily="34" charset="0"/>
                <a:ea typeface="Calibri" panose="020F0502020204030204" pitchFamily="34" charset="0"/>
                <a:cs typeface="Times New Roman" panose="02020603050405020304" pitchFamily="18" charset="0"/>
              </a:rPr>
              <a:t>Assent</a:t>
            </a:r>
          </a:p>
          <a:p>
            <a:pPr marL="457200" indent="-457200">
              <a:buFont typeface="Wingdings" panose="05000000000000000000" pitchFamily="2" charset="2"/>
              <a:buChar char="ü"/>
            </a:pPr>
            <a:r>
              <a:rPr lang="en-US" sz="3600" dirty="0">
                <a:effectLst/>
                <a:latin typeface="Calibri" panose="020F0502020204030204" pitchFamily="34" charset="0"/>
                <a:ea typeface="Calibri" panose="020F0502020204030204" pitchFamily="34" charset="0"/>
                <a:cs typeface="Times New Roman" panose="02020603050405020304" pitchFamily="18" charset="0"/>
              </a:rPr>
              <a:t>Symbols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9" name="Title 8">
            <a:extLst>
              <a:ext uri="{FF2B5EF4-FFF2-40B4-BE49-F238E27FC236}">
                <a16:creationId xmlns:a16="http://schemas.microsoft.com/office/drawing/2014/main" id="{3A2BD20F-2A81-4AB1-B97D-60B9BEFF5F16}"/>
              </a:ext>
            </a:extLst>
          </p:cNvPr>
          <p:cNvSpPr>
            <a:spLocks noGrp="1"/>
          </p:cNvSpPr>
          <p:nvPr>
            <p:ph type="title"/>
          </p:nvPr>
        </p:nvSpPr>
        <p:spPr>
          <a:xfrm>
            <a:off x="838200" y="365126"/>
            <a:ext cx="10515600" cy="1415548"/>
          </a:xfrm>
        </p:spPr>
        <p:txBody>
          <a:bodyPr>
            <a:normAutofit fontScale="90000"/>
          </a:bodyPr>
          <a:lstStyle/>
          <a:p>
            <a:r>
              <a:rPr lang="en-US" sz="4900" b="1" dirty="0"/>
              <a:t>Each rite includes similar essential elements </a:t>
            </a:r>
          </a:p>
        </p:txBody>
      </p:sp>
      <p:sp>
        <p:nvSpPr>
          <p:cNvPr id="2" name="Slide Number Placeholder 1">
            <a:extLst>
              <a:ext uri="{FF2B5EF4-FFF2-40B4-BE49-F238E27FC236}">
                <a16:creationId xmlns:a16="http://schemas.microsoft.com/office/drawing/2014/main" id="{6565FDE0-5E18-4E15-9A50-C94C7FA12B8D}"/>
              </a:ext>
            </a:extLst>
          </p:cNvPr>
          <p:cNvSpPr>
            <a:spLocks noGrp="1"/>
          </p:cNvSpPr>
          <p:nvPr>
            <p:ph type="sldNum" sz="quarter" idx="12"/>
          </p:nvPr>
        </p:nvSpPr>
        <p:spPr>
          <a:xfrm>
            <a:off x="9328052" y="6467188"/>
            <a:ext cx="2743200" cy="365125"/>
          </a:xfrm>
        </p:spPr>
        <p:txBody>
          <a:bodyPr/>
          <a:lstStyle/>
          <a:p>
            <a:fld id="{6C2B6625-4590-44E6-84B1-31C8AA3D0695}" type="slidenum">
              <a:rPr lang="en-US" sz="1400" smtClean="0">
                <a:solidFill>
                  <a:schemeClr val="bg1"/>
                </a:solidFill>
              </a:rPr>
              <a:t>5</a:t>
            </a:fld>
            <a:endParaRPr lang="en-US" sz="1400" dirty="0">
              <a:solidFill>
                <a:schemeClr val="bg1"/>
              </a:solidFill>
            </a:endParaRPr>
          </a:p>
        </p:txBody>
      </p:sp>
    </p:spTree>
    <p:extLst>
      <p:ext uri="{BB962C8B-B14F-4D97-AF65-F5344CB8AC3E}">
        <p14:creationId xmlns:p14="http://schemas.microsoft.com/office/powerpoint/2010/main" val="127691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040E92E3-B5B7-46D4-80FB-6BC5733C091A}"/>
              </a:ext>
            </a:extLst>
          </p:cNvPr>
          <p:cNvSpPr>
            <a:spLocks noGrp="1"/>
          </p:cNvSpPr>
          <p:nvPr>
            <p:ph idx="1"/>
          </p:nvPr>
        </p:nvSpPr>
        <p:spPr>
          <a:xfrm>
            <a:off x="695315" y="2977013"/>
            <a:ext cx="9203065" cy="2948067"/>
          </a:xfrm>
          <a:ln w="19050">
            <a:noFill/>
          </a:ln>
        </p:spPr>
        <p:txBody>
          <a:bodyPr>
            <a:normAutofit/>
          </a:bodyPr>
          <a:lstStyle/>
          <a:p>
            <a:pPr marL="457200" indent="-457200">
              <a:buFont typeface="Wingdings" panose="05000000000000000000" pitchFamily="2" charset="2"/>
              <a:buChar char="ü"/>
            </a:pPr>
            <a:endParaRPr lang="en-US" sz="1400" dirty="0"/>
          </a:p>
          <a:p>
            <a:pPr marL="457200" indent="-457200">
              <a:spcAft>
                <a:spcPts val="1200"/>
              </a:spcAft>
              <a:buFont typeface="Wingdings" panose="05000000000000000000" pitchFamily="2" charset="2"/>
              <a:buChar char="ü"/>
            </a:pPr>
            <a:r>
              <a:rPr lang="en-US" sz="3600" dirty="0"/>
              <a:t>Rite Admission</a:t>
            </a:r>
          </a:p>
          <a:p>
            <a:pPr marL="457200" indent="-457200">
              <a:buFont typeface="Wingdings" panose="05000000000000000000" pitchFamily="2" charset="2"/>
              <a:buChar char="ü"/>
            </a:pPr>
            <a:r>
              <a:rPr lang="en-US" sz="3600" dirty="0"/>
              <a:t>Rite of Profession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p:txBody>
      </p:sp>
      <p:sp>
        <p:nvSpPr>
          <p:cNvPr id="9" name="Title 8">
            <a:extLst>
              <a:ext uri="{FF2B5EF4-FFF2-40B4-BE49-F238E27FC236}">
                <a16:creationId xmlns:a16="http://schemas.microsoft.com/office/drawing/2014/main" id="{3A2BD20F-2A81-4AB1-B97D-60B9BEFF5F16}"/>
              </a:ext>
            </a:extLst>
          </p:cNvPr>
          <p:cNvSpPr>
            <a:spLocks noGrp="1"/>
          </p:cNvSpPr>
          <p:nvPr>
            <p:ph type="title"/>
          </p:nvPr>
        </p:nvSpPr>
        <p:spPr>
          <a:xfrm>
            <a:off x="695315" y="681644"/>
            <a:ext cx="11169025" cy="2295369"/>
          </a:xfrm>
        </p:spPr>
        <p:txBody>
          <a:bodyPr>
            <a:normAutofit fontScale="90000"/>
          </a:bodyPr>
          <a:lstStyle/>
          <a:p>
            <a:r>
              <a:rPr lang="en-US" sz="5300" b="1" dirty="0"/>
              <a:t>OFS Rites signify and effect the desire to become a member of the order and to make a permanent commitment to the Gospel Life.</a:t>
            </a:r>
            <a:endParaRPr lang="en-US" sz="4900" b="1" dirty="0"/>
          </a:p>
        </p:txBody>
      </p:sp>
      <p:sp>
        <p:nvSpPr>
          <p:cNvPr id="2" name="Slide Number Placeholder 1">
            <a:extLst>
              <a:ext uri="{FF2B5EF4-FFF2-40B4-BE49-F238E27FC236}">
                <a16:creationId xmlns:a16="http://schemas.microsoft.com/office/drawing/2014/main" id="{89F9C60F-BD62-4E23-864F-24667102F46C}"/>
              </a:ext>
            </a:extLst>
          </p:cNvPr>
          <p:cNvSpPr>
            <a:spLocks noGrp="1"/>
          </p:cNvSpPr>
          <p:nvPr>
            <p:ph type="sldNum" sz="quarter" idx="12"/>
          </p:nvPr>
        </p:nvSpPr>
        <p:spPr>
          <a:xfrm>
            <a:off x="9342120" y="6490900"/>
            <a:ext cx="2743200" cy="365125"/>
          </a:xfrm>
        </p:spPr>
        <p:txBody>
          <a:bodyPr/>
          <a:lstStyle/>
          <a:p>
            <a:fld id="{6C2B6625-4590-44E6-84B1-31C8AA3D0695}" type="slidenum">
              <a:rPr lang="en-US" sz="1400" smtClean="0">
                <a:solidFill>
                  <a:schemeClr val="bg1"/>
                </a:solidFill>
              </a:rPr>
              <a:t>6</a:t>
            </a:fld>
            <a:endParaRPr lang="en-US" sz="1400" dirty="0">
              <a:solidFill>
                <a:schemeClr val="bg1"/>
              </a:solidFill>
            </a:endParaRPr>
          </a:p>
        </p:txBody>
      </p:sp>
    </p:spTree>
    <p:extLst>
      <p:ext uri="{BB962C8B-B14F-4D97-AF65-F5344CB8AC3E}">
        <p14:creationId xmlns:p14="http://schemas.microsoft.com/office/powerpoint/2010/main" val="234150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DC2A9-5870-41D2-AA9F-95665902E0A9}"/>
              </a:ext>
            </a:extLst>
          </p:cNvPr>
          <p:cNvSpPr>
            <a:spLocks noGrp="1"/>
          </p:cNvSpPr>
          <p:nvPr>
            <p:ph type="title"/>
          </p:nvPr>
        </p:nvSpPr>
        <p:spPr>
          <a:xfrm>
            <a:off x="5165558" y="393368"/>
            <a:ext cx="6645441" cy="5657021"/>
          </a:xfrm>
        </p:spPr>
        <p:txBody>
          <a:bodyPr>
            <a:normAutofit/>
          </a:bodyPr>
          <a:lstStyle/>
          <a:p>
            <a:r>
              <a:rPr lang="en-US" sz="4900" b="1" dirty="0"/>
              <a:t>Each rite is instructive and affirming of the vocation and life of the Secular Franciscan.</a:t>
            </a:r>
            <a:br>
              <a:rPr lang="en-US" sz="4900" b="1" dirty="0"/>
            </a:br>
            <a:br>
              <a:rPr lang="en-US" dirty="0"/>
            </a:br>
            <a:endParaRPr lang="en-US" dirty="0"/>
          </a:p>
        </p:txBody>
      </p:sp>
      <p:pic>
        <p:nvPicPr>
          <p:cNvPr id="5" name="Content Placeholder 4" descr="Text&#10;&#10;Description automatically generated with low confidence">
            <a:extLst>
              <a:ext uri="{FF2B5EF4-FFF2-40B4-BE49-F238E27FC236}">
                <a16:creationId xmlns:a16="http://schemas.microsoft.com/office/drawing/2014/main" id="{82542196-0A01-4931-9A72-5B42D1A2AA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965410">
            <a:off x="1015352" y="845507"/>
            <a:ext cx="3109703" cy="4752742"/>
          </a:xfrm>
          <a:effectLst>
            <a:glow rad="533400">
              <a:schemeClr val="accent4">
                <a:satMod val="175000"/>
                <a:alpha val="71000"/>
              </a:schemeClr>
            </a:glow>
          </a:effectLst>
        </p:spPr>
      </p:pic>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C93F691-E1FE-456B-829E-F35AE3A3BC1D}"/>
              </a:ext>
            </a:extLst>
          </p:cNvPr>
          <p:cNvSpPr>
            <a:spLocks noGrp="1"/>
          </p:cNvSpPr>
          <p:nvPr>
            <p:ph type="sldNum" sz="quarter" idx="12"/>
          </p:nvPr>
        </p:nvSpPr>
        <p:spPr>
          <a:xfrm>
            <a:off x="9313985" y="6492875"/>
            <a:ext cx="2743200" cy="365125"/>
          </a:xfrm>
        </p:spPr>
        <p:txBody>
          <a:bodyPr/>
          <a:lstStyle/>
          <a:p>
            <a:fld id="{6C2B6625-4590-44E6-84B1-31C8AA3D0695}"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357103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DC2A9-5870-41D2-AA9F-95665902E0A9}"/>
              </a:ext>
            </a:extLst>
          </p:cNvPr>
          <p:cNvSpPr>
            <a:spLocks noGrp="1"/>
          </p:cNvSpPr>
          <p:nvPr>
            <p:ph type="title"/>
          </p:nvPr>
        </p:nvSpPr>
        <p:spPr>
          <a:xfrm>
            <a:off x="5165558" y="393368"/>
            <a:ext cx="6645441" cy="5657021"/>
          </a:xfrm>
        </p:spPr>
        <p:txBody>
          <a:bodyPr>
            <a:normAutofit/>
          </a:bodyPr>
          <a:lstStyle/>
          <a:p>
            <a:r>
              <a:rPr lang="en-US" sz="4900" b="1" dirty="0"/>
              <a:t>The language of the responses and prayers recapitulates the main emphases of formation up to that point.</a:t>
            </a:r>
            <a:br>
              <a:rPr lang="en-US" sz="4900" b="1" dirty="0"/>
            </a:br>
            <a:br>
              <a:rPr lang="en-US" dirty="0"/>
            </a:br>
            <a:endParaRPr lang="en-US" dirty="0"/>
          </a:p>
        </p:txBody>
      </p:sp>
      <p:pic>
        <p:nvPicPr>
          <p:cNvPr id="5" name="Content Placeholder 4" descr="Text&#10;&#10;Description automatically generated with low confidence">
            <a:extLst>
              <a:ext uri="{FF2B5EF4-FFF2-40B4-BE49-F238E27FC236}">
                <a16:creationId xmlns:a16="http://schemas.microsoft.com/office/drawing/2014/main" id="{82542196-0A01-4931-9A72-5B42D1A2AA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965410">
            <a:off x="1015352" y="845507"/>
            <a:ext cx="3109703" cy="4752742"/>
          </a:xfrm>
          <a:effectLst>
            <a:glow rad="533400">
              <a:schemeClr val="accent4">
                <a:satMod val="175000"/>
                <a:alpha val="71000"/>
              </a:schemeClr>
            </a:glow>
          </a:effectLst>
        </p:spPr>
      </p:pic>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7263A1D5-97D5-4E3E-A52B-DDB1741C8DAF}"/>
              </a:ext>
            </a:extLst>
          </p:cNvPr>
          <p:cNvSpPr>
            <a:spLocks noGrp="1"/>
          </p:cNvSpPr>
          <p:nvPr>
            <p:ph type="sldNum" sz="quarter" idx="12"/>
          </p:nvPr>
        </p:nvSpPr>
        <p:spPr>
          <a:xfrm>
            <a:off x="9313984" y="6476724"/>
            <a:ext cx="2743200" cy="365125"/>
          </a:xfrm>
        </p:spPr>
        <p:txBody>
          <a:bodyPr/>
          <a:lstStyle/>
          <a:p>
            <a:fld id="{6C2B6625-4590-44E6-84B1-31C8AA3D0695}" type="slidenum">
              <a:rPr lang="en-US" sz="1400" smtClean="0">
                <a:solidFill>
                  <a:schemeClr val="bg1"/>
                </a:solidFill>
              </a:rPr>
              <a:t>8</a:t>
            </a:fld>
            <a:endParaRPr lang="en-US" sz="1400" dirty="0">
              <a:solidFill>
                <a:schemeClr val="bg1"/>
              </a:solidFill>
            </a:endParaRPr>
          </a:p>
        </p:txBody>
      </p:sp>
    </p:spTree>
    <p:extLst>
      <p:ext uri="{BB962C8B-B14F-4D97-AF65-F5344CB8AC3E}">
        <p14:creationId xmlns:p14="http://schemas.microsoft.com/office/powerpoint/2010/main" val="4046267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DC2A9-5870-41D2-AA9F-95665902E0A9}"/>
              </a:ext>
            </a:extLst>
          </p:cNvPr>
          <p:cNvSpPr>
            <a:spLocks noGrp="1"/>
          </p:cNvSpPr>
          <p:nvPr>
            <p:ph type="title"/>
          </p:nvPr>
        </p:nvSpPr>
        <p:spPr>
          <a:xfrm>
            <a:off x="5165558" y="393368"/>
            <a:ext cx="6645441" cy="5657021"/>
          </a:xfrm>
        </p:spPr>
        <p:txBody>
          <a:bodyPr>
            <a:normAutofit/>
          </a:bodyPr>
          <a:lstStyle/>
          <a:p>
            <a:r>
              <a:rPr lang="en-US" sz="4900" b="1" dirty="0"/>
              <a:t>The Rite of Profession incorporates into the ritual key themes to be explored and learned during initial formation.</a:t>
            </a:r>
            <a:br>
              <a:rPr lang="en-US" dirty="0"/>
            </a:br>
            <a:endParaRPr lang="en-US" dirty="0"/>
          </a:p>
        </p:txBody>
      </p:sp>
      <p:pic>
        <p:nvPicPr>
          <p:cNvPr id="5" name="Content Placeholder 4" descr="Text&#10;&#10;Description automatically generated with low confidence">
            <a:extLst>
              <a:ext uri="{FF2B5EF4-FFF2-40B4-BE49-F238E27FC236}">
                <a16:creationId xmlns:a16="http://schemas.microsoft.com/office/drawing/2014/main" id="{82542196-0A01-4931-9A72-5B42D1A2AA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965410">
            <a:off x="1015352" y="845507"/>
            <a:ext cx="3109703" cy="4752742"/>
          </a:xfrm>
          <a:effectLst>
            <a:glow rad="533400">
              <a:schemeClr val="accent4">
                <a:satMod val="175000"/>
                <a:alpha val="71000"/>
              </a:schemeClr>
            </a:glow>
          </a:effectLst>
        </p:spPr>
      </p:pic>
      <p:sp>
        <p:nvSpPr>
          <p:cNvPr id="3" name="Rectangle 2">
            <a:extLst>
              <a:ext uri="{FF2B5EF4-FFF2-40B4-BE49-F238E27FC236}">
                <a16:creationId xmlns:a16="http://schemas.microsoft.com/office/drawing/2014/main" id="{05190A5B-5BD1-408E-9DA9-B0B6716303F5}"/>
              </a:ext>
            </a:extLst>
          </p:cNvPr>
          <p:cNvSpPr/>
          <p:nvPr/>
        </p:nvSpPr>
        <p:spPr>
          <a:xfrm>
            <a:off x="0" y="6513095"/>
            <a:ext cx="12192000" cy="344905"/>
          </a:xfrm>
          <a:prstGeom prst="rect">
            <a:avLst/>
          </a:prstGeom>
          <a:solidFill>
            <a:srgbClr val="221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F981336-2D38-43E2-9C1A-E081E7FE2863}"/>
              </a:ext>
            </a:extLst>
          </p:cNvPr>
          <p:cNvSpPr/>
          <p:nvPr/>
        </p:nvSpPr>
        <p:spPr>
          <a:xfrm>
            <a:off x="0" y="6384757"/>
            <a:ext cx="12192000" cy="144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0975581-EEA3-41CC-89E3-1A4D8D2B14C3}"/>
              </a:ext>
            </a:extLst>
          </p:cNvPr>
          <p:cNvSpPr>
            <a:spLocks noGrp="1"/>
          </p:cNvSpPr>
          <p:nvPr>
            <p:ph type="sldNum" sz="quarter" idx="12"/>
          </p:nvPr>
        </p:nvSpPr>
        <p:spPr>
          <a:xfrm>
            <a:off x="9285849" y="6492875"/>
            <a:ext cx="2743200" cy="365125"/>
          </a:xfrm>
        </p:spPr>
        <p:txBody>
          <a:bodyPr/>
          <a:lstStyle/>
          <a:p>
            <a:fld id="{6C2B6625-4590-44E6-84B1-31C8AA3D0695}" type="slidenum">
              <a:rPr lang="en-US" sz="1400" smtClean="0">
                <a:solidFill>
                  <a:schemeClr val="bg1"/>
                </a:solidFill>
              </a:rPr>
              <a:t>9</a:t>
            </a:fld>
            <a:endParaRPr lang="en-US" sz="1400" dirty="0">
              <a:solidFill>
                <a:schemeClr val="bg1"/>
              </a:solidFill>
            </a:endParaRPr>
          </a:p>
        </p:txBody>
      </p:sp>
    </p:spTree>
    <p:extLst>
      <p:ext uri="{BB962C8B-B14F-4D97-AF65-F5344CB8AC3E}">
        <p14:creationId xmlns:p14="http://schemas.microsoft.com/office/powerpoint/2010/main" val="538494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16300</TotalTime>
  <Words>2864</Words>
  <Application>Microsoft Office PowerPoint</Application>
  <PresentationFormat>Widescreen</PresentationFormat>
  <Paragraphs>229</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Symbol</vt:lpstr>
      <vt:lpstr>Times New Roman</vt:lpstr>
      <vt:lpstr>Wingdings</vt:lpstr>
      <vt:lpstr>Office Theme</vt:lpstr>
      <vt:lpstr>The Rite of Profession</vt:lpstr>
      <vt:lpstr>Initial Formation Should Anticipate and Illuminate the Ritual. </vt:lpstr>
      <vt:lpstr>Rites strengthen our union with God</vt:lpstr>
      <vt:lpstr>Sacraments are familiar and visible rites that celebrate, signify, and make present the graces proper to each sacrament</vt:lpstr>
      <vt:lpstr>Each rite includes similar essential elements </vt:lpstr>
      <vt:lpstr>OFS Rites signify and effect the desire to become a member of the order and to make a permanent commitment to the Gospel Life.</vt:lpstr>
      <vt:lpstr>Each rite is instructive and affirming of the vocation and life of the Secular Franciscan.  </vt:lpstr>
      <vt:lpstr>The language of the responses and prayers recapitulates the main emphases of formation up to that point.  </vt:lpstr>
      <vt:lpstr>The Rite of Profession incorporates into the ritual key themes to be explored and learned during initial formation. </vt:lpstr>
      <vt:lpstr>The Key Themes Include:</vt:lpstr>
      <vt:lpstr> These themes are expressed in the very language of the ritual     </vt:lpstr>
      <vt:lpstr>Do you wish to embrace the gospel way of life by following the example and words of St. Francis of Assisi, which are at the heart of the Rule of the Secular Franciscan Order? </vt:lpstr>
      <vt:lpstr>Do you wish to be faithful to this vocation and to practice the spirit of service proper to Secular Franciscans?</vt:lpstr>
      <vt:lpstr>Do you wish to bind yourself more closely to the Church and to work intently to rebuild the ecclesial community and fulfill its mission among all  people? </vt:lpstr>
      <vt:lpstr> I, ________,   by the grace of God,   renew my baptismal promises   and consecrate myself to the service of his Kingdom.   Therefore, in my secular state  I promise to live   all the days of my life   the gospel of our Lord Jesus Christ   in the Secular Franciscan Order   by observing its rule of life.   May the grace of the Holy Spirit,   the intercession of the Blessed Virgin Mary   and our holy father St. Francis,   and the fraternal bonds of community   always be my help,   so that I may reach the goal   of perfect Christian love.</vt:lpstr>
      <vt:lpstr> I, ________,   by the grace of God,   renew my baptismal promises   and consecrate myself to the service of his Kingdom.   Therefore, in my secular state  I promise to live   all the days of my life   the gospel of our Lord Jesus Christ   in the Secular Franciscan Order   by observing its rule of life.   May the grace of the Holy Spirit,   the intercession of the Blessed Virgin Mary   and our holy father St. Francis,   and the fraternal bonds of community   always be my help,   so that I may reach the goal   of perfect Christian love.</vt:lpstr>
      <vt:lpstr> I, ________,   by the grace of God,   renew my baptismal promises   and consecrate myself to the service of his Kingdom.   Therefore, in my secular state  I promise to live   all the days of my life   the gospel of our Lord Jesus Christ   in the Secular Franciscan Order   by observing its rule of life.   May the grace of the Holy Spirit,   the intercession of the Blessed Virgin Mary   and our holy father St. Francis,   and the fraternal bonds of community   always be my help,   so that I may reach the goal   of perfect Christian love.</vt:lpstr>
      <vt:lpstr> I, ________,   by the grace of God,   renew my baptismal promises   and consecrate myself to the service of his Kingdom.   Therefore, in my secular state  I promise to live   all the days of my life   the gospel of our Lord Jesus Christ   in the Secular Franciscan Order   by observing its rule of life.   May the grace of the Holy Spirit,   the intercession of the Blessed Virgin Mary   and our holy father St. Francis,   and the fraternal bonds of community   always be my help,   so that I may reach the goal   of perfect Christian love.</vt:lpstr>
      <vt:lpstr> I, ________,   by the grace of God,   renew my baptismal promises   and consecrate myself to the service of his Kingdom.   Therefore, in my secular state  I promise to live   all the days of my life   the gospel of our Lord Jesus Christ   in the Secular Franciscan Order   by observing its rule of life.   May the grace of the Holy Spirit,   the intercession of the Blessed Virgin Mary   and our holy father St. Francis,   and the fraternal bonds of community   always be my help,   so that I may reach the goal   of perfect Christian love.</vt:lpstr>
      <vt:lpstr>Familiarity with the rites provides a deeper understanding of their significance and expectation</vt:lpstr>
      <vt:lpstr>The Rite of Profession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Rite of Admission</dc:title>
  <dc:creator>Layna.Maher@gmail.com</dc:creator>
  <cp:lastModifiedBy>Maher, Layna (JUSTICECENTER)</cp:lastModifiedBy>
  <cp:revision>58</cp:revision>
  <dcterms:created xsi:type="dcterms:W3CDTF">2021-10-12T01:17:35Z</dcterms:created>
  <dcterms:modified xsi:type="dcterms:W3CDTF">2022-01-17T22:38:27Z</dcterms:modified>
</cp:coreProperties>
</file>