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3" d="100"/>
          <a:sy n="53" d="100"/>
        </p:scale>
        <p:origin x="117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7FDBF-A40B-E845-565B-CD71E17DE3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B44C9F-6971-7895-544D-7CDD256C23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9711C7-BB12-7947-34A0-86A7307EA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FE266-C276-479B-8357-D4007FE523A0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1C7FD9-B59B-06C6-C309-F52862FCE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EA8B34-3EF8-5BE3-4477-89837919E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1045-3151-42C4-AE03-587A518BE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68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5D5A2-9156-6164-D878-AFF79AF56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287AC5-C182-5F67-CF24-7829C89222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681D06-C8F4-A66A-BE65-F3B9463A5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FE266-C276-479B-8357-D4007FE523A0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63D70-92CC-C2EC-3279-0BDFE60CB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04B23D-4858-C78C-04C6-A15CFB521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1045-3151-42C4-AE03-587A518BE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00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3D57B4-FDFA-6872-AF1C-F4260F27B9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A14B8C-9464-0EA4-D397-22BDBF37B6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A826D2-6BA7-1D6B-4E23-C864C8D1C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FE266-C276-479B-8357-D4007FE523A0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D67A3-E284-7FDB-756B-A70450F06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EFB4A0-1250-F714-FBAB-4EB994E2F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1045-3151-42C4-AE03-587A518BE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912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8167E-DD4E-A6F9-B4B9-2EEC3FC55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116C6-9034-C987-1292-91C5E1AB5B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CBE4CC-F538-4762-443F-246C75D04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FE266-C276-479B-8357-D4007FE523A0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025F3F-7EFA-BC4B-13EB-D6542E24D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A43536-C77B-8827-000E-7E762F0E2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1045-3151-42C4-AE03-587A518BE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250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4542A-62D9-4600-76C2-E4142BB89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483D68-13AC-D49C-BFD5-C70CA48892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5A1EEC-0A58-FFF7-A4FA-D0A8F78F0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FE266-C276-479B-8357-D4007FE523A0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7673F8-FD87-33BF-F8B7-275B9F099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D97687-2604-9DB1-E926-EF26A1A72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1045-3151-42C4-AE03-587A518BE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981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38EC0-A8E8-4AE2-7DD1-7A7A655B4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E54E8-F53C-2B4B-FECF-BC4B15D800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98E2C5-D57D-A151-53DA-9AAB32B3E8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7A4099-7767-C274-2716-719945D28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FE266-C276-479B-8357-D4007FE523A0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435E22-9F0C-4DC7-37F5-EB04D284E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B494F1-1492-ADEF-69BF-DE1657396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1045-3151-42C4-AE03-587A518BE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252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CF117-2CD8-93BC-24DD-54B3C4ADA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D63FC4-FD7F-6C44-64AB-6B9A6B04C6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B452C8-EF80-BAD2-A3D3-2915094B3A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3C2EE3-E898-F10D-C789-D3A5806B79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A30C83-21A7-780B-BBCB-955C9C63D8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D91DA4C-6490-4CEC-5B46-9B6418002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FE266-C276-479B-8357-D4007FE523A0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D444DB-056E-5450-8EA9-70CA99BFF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9B2C56-69A7-BDC4-7142-E54CD1B5A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1045-3151-42C4-AE03-587A518BE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158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CEDC5-7A1A-A521-331D-7D77D24D5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7A5DAC-0D39-D6C7-9E19-8254D5554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FE266-C276-479B-8357-D4007FE523A0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158903-DBCF-E36B-4B16-E12A96E02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0C3DB7-FE5B-7398-1B7E-4305B18C9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1045-3151-42C4-AE03-587A518BE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248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9D2A7A-C1D9-F40A-B077-A4ED8D311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FE266-C276-479B-8357-D4007FE523A0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865500-4479-ECF0-8B9E-8FD32BA24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13621D-5F95-4193-E589-FFBE3EE4D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1045-3151-42C4-AE03-587A518BE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249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33045-BD7B-D8EB-DD90-96379BEE6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6E3DB1-55AE-3023-916A-3DB608F77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96223E-F25A-F344-DC7D-BF309993BF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9AD885-F0A1-36CD-AB66-E77788742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FE266-C276-479B-8357-D4007FE523A0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0349D8-A445-8C6C-FF0E-39FC98BE4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D8E9E0-E038-7B28-F985-0A1D21089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1045-3151-42C4-AE03-587A518BE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490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B7507-14A7-089C-1012-7710C3B88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9D704D-ACD3-E5C9-CA1D-ED19B59307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997600-8EAD-124A-9486-5ECC36D7E3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526ADC-D378-2479-D085-41DD7B075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FE266-C276-479B-8357-D4007FE523A0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A83F05-B92F-1A03-3ED1-1B5604DCB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B727DC-2A50-14DA-944F-562348291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1045-3151-42C4-AE03-587A518BE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317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7961F0-A40D-D528-CFB5-11F4E4C4E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D40676-B5AF-702A-F676-C304DF909C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94CB5-CB2C-742C-417C-C4CD8BDE4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1FE266-C276-479B-8357-D4007FE523A0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7F0829-1283-8768-49BD-68D91BA6C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866EA9-2094-63B2-1509-30403A7DF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831045-3151-42C4-AE03-587A518BE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860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41778-CDFC-F693-13F6-71642CAF92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8330" y="1041400"/>
            <a:ext cx="7537142" cy="2387600"/>
          </a:xfrm>
        </p:spPr>
        <p:txBody>
          <a:bodyPr>
            <a:normAutofit fontScale="90000"/>
          </a:bodyPr>
          <a:lstStyle/>
          <a:p>
            <a:r>
              <a:rPr lang="en-US" b="1" i="1" dirty="0"/>
              <a:t>THE TESTAMENT OF ST. FRANCIS</a:t>
            </a:r>
            <a:br>
              <a:rPr lang="en-US" dirty="0"/>
            </a:br>
            <a:r>
              <a:rPr lang="en-US" b="1" i="1" dirty="0"/>
              <a:t> 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D3B567-F2A9-9D15-B62D-A95654A10E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24901" y="4160838"/>
            <a:ext cx="9144000" cy="1655762"/>
          </a:xfrm>
        </p:spPr>
        <p:txBody>
          <a:bodyPr>
            <a:normAutofit/>
          </a:bodyPr>
          <a:lstStyle/>
          <a:p>
            <a:r>
              <a:rPr lang="en-US" sz="3200" b="1" i="1" dirty="0"/>
              <a:t>Adapted for Secular Franciscans</a:t>
            </a:r>
            <a:endParaRPr lang="en-US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5E7A8E-7608-8E27-8EFC-BABF58C182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860" y="760663"/>
            <a:ext cx="1912969" cy="56827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31776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0C41B-257B-A720-EA30-1999D9869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189" y="624115"/>
            <a:ext cx="10515600" cy="3090766"/>
          </a:xfrm>
        </p:spPr>
        <p:txBody>
          <a:bodyPr>
            <a:normAutofit/>
          </a:bodyPr>
          <a:lstStyle/>
          <a:p>
            <a:r>
              <a:rPr lang="en-US" sz="3200" b="1" dirty="0"/>
              <a:t>Obey one’s superiors </a:t>
            </a:r>
            <a:br>
              <a:rPr lang="en-US" sz="3200" b="1" dirty="0"/>
            </a:br>
            <a:br>
              <a:rPr lang="en-US" sz="3200" b="1" dirty="0"/>
            </a:br>
            <a:r>
              <a:rPr lang="en-US" sz="3200" b="1" dirty="0"/>
              <a:t>		and </a:t>
            </a:r>
            <a:br>
              <a:rPr lang="en-US" sz="3200" b="1" dirty="0"/>
            </a:br>
            <a:br>
              <a:rPr lang="en-US" sz="3200" b="1" dirty="0"/>
            </a:br>
            <a:r>
              <a:rPr lang="en-US" sz="3200" b="1" dirty="0"/>
              <a:t>Superiors be faithful to </a:t>
            </a:r>
            <a:br>
              <a:rPr lang="en-US" sz="3200" b="1" dirty="0"/>
            </a:br>
            <a:r>
              <a:rPr lang="en-US" sz="3200" b="1" dirty="0"/>
              <a:t>one’s duties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C0EB1-F6B9-E4DD-08E7-5CD709146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890665"/>
            <a:ext cx="10515600" cy="92333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Obey (from the Latin word “to listen”)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6ABB34-003B-D3F6-26DF-7C1FA20FCF19}"/>
              </a:ext>
            </a:extLst>
          </p:cNvPr>
          <p:cNvSpPr txBox="1"/>
          <p:nvPr/>
        </p:nvSpPr>
        <p:spPr>
          <a:xfrm>
            <a:off x="1049709" y="2967335"/>
            <a:ext cx="74999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5EF81E-611E-0FFB-8C4D-032BC13D41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033" y="828458"/>
            <a:ext cx="4709778" cy="37678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6043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10ED9-0A3E-93C7-2868-039AE7E24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Penance: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630EDF-1599-7726-ACCA-A6144EAFFF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6684818" cy="39932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“the Lord Himself led me among them  (the lepers) </a:t>
            </a:r>
          </a:p>
          <a:p>
            <a:pPr marL="0" indent="0">
              <a:buNone/>
            </a:pPr>
            <a:r>
              <a:rPr lang="en-US" sz="3200" dirty="0"/>
              <a:t>and I showed mercy to them…</a:t>
            </a:r>
          </a:p>
          <a:p>
            <a:pPr marL="0" indent="0">
              <a:buNone/>
            </a:pPr>
            <a:r>
              <a:rPr lang="en-US" sz="3200" dirty="0"/>
              <a:t>what had seemed bitter to me </a:t>
            </a:r>
          </a:p>
          <a:p>
            <a:pPr marL="0" indent="0">
              <a:buNone/>
            </a:pPr>
            <a:r>
              <a:rPr lang="en-US" sz="3200" dirty="0"/>
              <a:t>was turned </a:t>
            </a:r>
          </a:p>
          <a:p>
            <a:pPr marL="0" indent="0">
              <a:buNone/>
            </a:pPr>
            <a:r>
              <a:rPr lang="en-US" sz="3200" dirty="0"/>
              <a:t>into sweetness of soul &amp; body.”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953A1E-9502-2731-E34B-A8D27CB861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282" y="1143000"/>
            <a:ext cx="31242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118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53254-C5E8-483E-BDEC-9D90C3277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Faith in Churches: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6F4B07-E340-86E0-5DE6-82306B3B8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654636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sz="3200" dirty="0"/>
              <a:t>“The Lord gave me such faith in Churches, I would say, ‘We adore You, Lord Jesus Christ, in all Your Churches throughout the whole world and we bless You because by Your Holy Cross You have redeemed the world.’”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AB7CD9-5F12-9F3B-C3A9-753E470CC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2836" y="1153746"/>
            <a:ext cx="3372886" cy="4550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741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9FC59-BE72-6C6D-1422-16FBDC43E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Respect for priests: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8A508F-597F-2BF9-1637-966212A499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987145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 </a:t>
            </a:r>
            <a:r>
              <a:rPr lang="en-US" dirty="0"/>
              <a:t> </a:t>
            </a:r>
            <a:r>
              <a:rPr lang="en-US" sz="3200" dirty="0"/>
              <a:t>“The Lord gave me &amp; still gives me such faith in priests …that were they to persecute me, I would still want to have recourse to them … I act this way because I see nothing corporally of the Most High Son of God except His Most Holy Body &amp; Blood which they receive &amp; they alone administer to others.”  “I…respect them as those who administer to us </a:t>
            </a:r>
            <a:r>
              <a:rPr lang="en-US" sz="3200" i="1" dirty="0"/>
              <a:t>spirit &amp; life.”</a:t>
            </a:r>
            <a:endParaRPr lang="en-US" sz="32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5A9CAD-9BDB-7319-A080-B26B78B5FC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345" y="1901825"/>
            <a:ext cx="2729660" cy="352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248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931671-B7A6-AED9-8C0C-27A30E275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000" b="1"/>
              <a:t>Brotherhood/Fraternity:</a:t>
            </a:r>
            <a:endParaRPr lang="en-US" sz="3000"/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6A2773-197A-5E0A-05AA-11A18A781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lang="en-US" sz="3200" dirty="0">
              <a:effectLst/>
            </a:endParaRPr>
          </a:p>
          <a:p>
            <a:pPr marL="0" indent="0">
              <a:buNone/>
            </a:pPr>
            <a:r>
              <a:rPr lang="en-US" sz="3200" dirty="0">
                <a:effectLst/>
              </a:rPr>
              <a:t>“The Lord gave me some brothers … “  </a:t>
            </a:r>
          </a:p>
          <a:p>
            <a:endParaRPr lang="en-US" sz="2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69A13F-D625-7523-CACA-EE73A753E1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302" r="10946"/>
          <a:stretch>
            <a:fillRect/>
          </a:stretch>
        </p:blipFill>
        <p:spPr>
          <a:xfrm>
            <a:off x="5145737" y="539548"/>
            <a:ext cx="6174481" cy="6155824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14234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4F020-DCF3-5658-B646-BA242F744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Live the Gospel: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878A5-715A-2575-7E09-0F944941F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807" y="2147922"/>
            <a:ext cx="10515600" cy="3041698"/>
          </a:xfrm>
        </p:spPr>
        <p:txBody>
          <a:bodyPr/>
          <a:lstStyle/>
          <a:p>
            <a:r>
              <a:rPr lang="en-US" dirty="0"/>
              <a:t>“The Most High Himself revealed to me that </a:t>
            </a:r>
          </a:p>
          <a:p>
            <a:pPr marL="0" indent="0">
              <a:buNone/>
            </a:pPr>
            <a:r>
              <a:rPr lang="en-US" dirty="0"/>
              <a:t>      I should live according to the pattern of </a:t>
            </a:r>
          </a:p>
          <a:p>
            <a:pPr marL="0" indent="0">
              <a:buNone/>
            </a:pPr>
            <a:r>
              <a:rPr lang="en-US" dirty="0"/>
              <a:t>      the Holy Gospel.”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  “Clerics should pray the Divine Office &amp; lay brothers should pray the </a:t>
            </a:r>
            <a:r>
              <a:rPr lang="en-US" i="1" dirty="0"/>
              <a:t>Our Father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142BE6-09F4-96D5-9E25-D52E24A4FC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3224" y="1223781"/>
            <a:ext cx="2720576" cy="268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604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7B976-FB43-BE70-6E66-3C3B3F4EF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Work: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FB905F-8F2A-50F7-2988-E95FF2B47A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“I worked with my hands” </a:t>
            </a:r>
          </a:p>
          <a:p>
            <a:endParaRPr lang="en-US" sz="3200" dirty="0"/>
          </a:p>
          <a:p>
            <a:r>
              <a:rPr lang="en-US" sz="3200" dirty="0"/>
              <a:t> “Work not from a desire for wages   </a:t>
            </a:r>
          </a:p>
          <a:p>
            <a:pPr marL="0" indent="0">
              <a:buNone/>
            </a:pPr>
            <a:r>
              <a:rPr lang="en-US" sz="3200" dirty="0"/>
              <a:t>       but as an example, &amp; </a:t>
            </a:r>
          </a:p>
          <a:p>
            <a:pPr marL="0" indent="0">
              <a:buNone/>
            </a:pPr>
            <a:r>
              <a:rPr lang="en-US" sz="3200"/>
              <a:t>       to </a:t>
            </a:r>
            <a:r>
              <a:rPr lang="en-US" sz="3200" dirty="0"/>
              <a:t>avoid idleness.”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Placeholder 5">
            <a:extLst>
              <a:ext uri="{FF2B5EF4-FFF2-40B4-BE49-F238E27FC236}">
                <a16:creationId xmlns:a16="http://schemas.microsoft.com/office/drawing/2014/main" id="{EB7AC2F4-B2A8-CDB2-6AB7-47EC94D7C2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27" b="11827"/>
          <a:stretch>
            <a:fillRect/>
          </a:stretch>
        </p:blipFill>
        <p:spPr>
          <a:xfrm>
            <a:off x="7541625" y="596153"/>
            <a:ext cx="4028938" cy="5665694"/>
          </a:xfrm>
          <a:prstGeom prst="rect">
            <a:avLst/>
          </a:prstGeom>
          <a:blipFill dpi="0" rotWithShape="1">
            <a:blip r:embed="rId3">
              <a:alphaModFix amt="60000"/>
            </a:blip>
            <a:srcRect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3892580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1F280-3908-C952-A01C-6F3F4314B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06582"/>
            <a:ext cx="4234393" cy="736612"/>
          </a:xfrm>
        </p:spPr>
        <p:txBody>
          <a:bodyPr anchor="b">
            <a:normAutofit/>
          </a:bodyPr>
          <a:lstStyle/>
          <a:p>
            <a:r>
              <a:rPr lang="en-US" sz="3200" b="1" dirty="0"/>
              <a:t>Poverty: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049BC8-6976-48E5-10B5-3C6628B34F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2" y="2120720"/>
            <a:ext cx="4234394" cy="3447832"/>
          </a:xfrm>
        </p:spPr>
        <p:txBody>
          <a:bodyPr anchor="t">
            <a:normAutofit/>
          </a:bodyPr>
          <a:lstStyle/>
          <a:p>
            <a:r>
              <a:rPr lang="en-US" sz="2400" dirty="0"/>
              <a:t>“Not to accept any churches, dwellings or anything else built for them unless they are according to holy poverty.”</a:t>
            </a:r>
          </a:p>
          <a:p>
            <a:r>
              <a:rPr lang="en-US" sz="2400" dirty="0"/>
              <a:t>    “Be pilgrims &amp; strangers; let them always be guests..”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" name="Picture Placeholder 5">
            <a:extLst>
              <a:ext uri="{FF2B5EF4-FFF2-40B4-BE49-F238E27FC236}">
                <a16:creationId xmlns:a16="http://schemas.microsoft.com/office/drawing/2014/main" id="{828B1987-4369-FA0B-97BC-6143AB41B0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1" r="5284" b="-1"/>
          <a:stretch>
            <a:fillRect/>
          </a:stretch>
        </p:blipFill>
        <p:spPr>
          <a:xfrm>
            <a:off x="5854890" y="877414"/>
            <a:ext cx="5453545" cy="4984683"/>
          </a:xfrm>
          <a:prstGeom prst="rect">
            <a:avLst/>
          </a:prstGeom>
          <a:blipFill dpi="0" rotWithShape="1">
            <a:blip r:embed="rId3">
              <a:alphaModFix amt="60000"/>
            </a:blip>
            <a:srcRect/>
            <a:stretch>
              <a:fillRect/>
            </a:stretch>
          </a:blipFill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434FA563-76F6-CDCF-AEA0-A7B78E4464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D2E3CAA-F1BA-6695-301D-22564C382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F3F0F2C-04A5-144D-BDCF-C387072897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78862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95079-6420-DEE5-F963-0137D5A48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Minority: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8CE82E-E82B-B8C8-B7CC-4ACA11811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/>
              <a:t>“Don’t seek special privileges or</a:t>
            </a:r>
          </a:p>
          <a:p>
            <a:pPr marL="0" indent="0">
              <a:buNone/>
            </a:pPr>
            <a:r>
              <a:rPr lang="en-US" sz="3200" dirty="0"/>
              <a:t> rewards…”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 “We were simple and subject to all.”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07F930-64A0-8580-03A8-F2D7B8A405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4245" y="1542362"/>
            <a:ext cx="3798635" cy="321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205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355</Words>
  <Application>Microsoft Office PowerPoint</Application>
  <PresentationFormat>Widescreen</PresentationFormat>
  <Paragraphs>39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THE TESTAMENT OF ST. FRANCIS  </vt:lpstr>
      <vt:lpstr>Penance:</vt:lpstr>
      <vt:lpstr>Faith in Churches:</vt:lpstr>
      <vt:lpstr>Respect for priests:</vt:lpstr>
      <vt:lpstr>Brotherhood/Fraternity:</vt:lpstr>
      <vt:lpstr>Live the Gospel:</vt:lpstr>
      <vt:lpstr>Work:</vt:lpstr>
      <vt:lpstr>Poverty:</vt:lpstr>
      <vt:lpstr>Minority:</vt:lpstr>
      <vt:lpstr>Obey one’s superiors     and   Superiors be faithful to  one’s duties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Theresa Leone ofs</dc:creator>
  <cp:lastModifiedBy>Theresa Leone ofs</cp:lastModifiedBy>
  <cp:revision>8</cp:revision>
  <dcterms:created xsi:type="dcterms:W3CDTF">2026-08-11T11:20:28Z</dcterms:created>
  <dcterms:modified xsi:type="dcterms:W3CDTF">2026-08-16T20:55:29Z</dcterms:modified>
</cp:coreProperties>
</file>