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4"/>
  </p:sldMasterIdLst>
  <p:notesMasterIdLst>
    <p:notesMasterId r:id="rId47"/>
  </p:notesMasterIdLst>
  <p:handoutMasterIdLst>
    <p:handoutMasterId r:id="rId48"/>
  </p:handoutMasterIdLst>
  <p:sldIdLst>
    <p:sldId id="267" r:id="rId5"/>
    <p:sldId id="283"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293" r:id="rId29"/>
    <p:sldId id="321" r:id="rId30"/>
    <p:sldId id="322" r:id="rId31"/>
    <p:sldId id="294" r:id="rId32"/>
    <p:sldId id="295"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43" autoAdjust="0"/>
    <p:restoredTop sz="96327" autoAdjust="0"/>
  </p:normalViewPr>
  <p:slideViewPr>
    <p:cSldViewPr>
      <p:cViewPr varScale="1">
        <p:scale>
          <a:sx n="111" d="100"/>
          <a:sy n="111" d="100"/>
        </p:scale>
        <p:origin x="544" y="20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03AD4-58DB-48AD-A210-A696F507321E}"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US"/>
        </a:p>
      </dgm:t>
    </dgm:pt>
    <dgm:pt modelId="{C1712236-40F6-4FBB-92D6-79108B618345}">
      <dgm:prSet phldrT="[Text]"/>
      <dgm:spPr/>
      <dgm:t>
        <a:bodyPr/>
        <a:lstStyle/>
        <a:p>
          <a:r>
            <a:rPr lang="en-US" dirty="0"/>
            <a:t>Poor institutional</a:t>
          </a:r>
        </a:p>
        <a:p>
          <a:r>
            <a:rPr lang="en-US" dirty="0"/>
            <a:t>performance</a:t>
          </a:r>
        </a:p>
      </dgm:t>
    </dgm:pt>
    <dgm:pt modelId="{50211F97-C32A-4D56-BB09-46B6C9CC23FA}" type="parTrans" cxnId="{962CDEC4-33EC-46A9-B2E7-8E49795CAD24}">
      <dgm:prSet/>
      <dgm:spPr/>
      <dgm:t>
        <a:bodyPr/>
        <a:lstStyle/>
        <a:p>
          <a:endParaRPr lang="en-US"/>
        </a:p>
      </dgm:t>
    </dgm:pt>
    <dgm:pt modelId="{FEDBCCEE-CAB3-4034-97EA-C15FDABCD645}" type="sibTrans" cxnId="{962CDEC4-33EC-46A9-B2E7-8E49795CAD24}">
      <dgm:prSet/>
      <dgm:spPr/>
      <dgm:t>
        <a:bodyPr/>
        <a:lstStyle/>
        <a:p>
          <a:endParaRPr lang="en-US"/>
        </a:p>
      </dgm:t>
    </dgm:pt>
    <dgm:pt modelId="{4F6CEDFE-8C44-47D3-872D-2ACB740BE28B}">
      <dgm:prSet phldrT="[Text]"/>
      <dgm:spPr/>
      <dgm:t>
        <a:bodyPr/>
        <a:lstStyle/>
        <a:p>
          <a:r>
            <a:rPr lang="en-US" dirty="0"/>
            <a:t>Large global Shocks</a:t>
          </a:r>
        </a:p>
      </dgm:t>
    </dgm:pt>
    <dgm:pt modelId="{8D415534-ECDE-4066-A6F6-47AEEFB5AA66}" type="parTrans" cxnId="{04736445-AFB0-4A6A-B5A2-ACA87C8FEEEE}">
      <dgm:prSet/>
      <dgm:spPr/>
      <dgm:t>
        <a:bodyPr/>
        <a:lstStyle/>
        <a:p>
          <a:endParaRPr lang="en-US"/>
        </a:p>
      </dgm:t>
    </dgm:pt>
    <dgm:pt modelId="{3CB0711B-9638-433F-8B70-348D4731F827}" type="sibTrans" cxnId="{04736445-AFB0-4A6A-B5A2-ACA87C8FEEEE}">
      <dgm:prSet/>
      <dgm:spPr/>
      <dgm:t>
        <a:bodyPr/>
        <a:lstStyle/>
        <a:p>
          <a:endParaRPr lang="en-US"/>
        </a:p>
      </dgm:t>
    </dgm:pt>
    <dgm:pt modelId="{DB15C7B9-5D23-49CE-846F-B86AC7404D5A}">
      <dgm:prSet phldrT="[Text]"/>
      <dgm:spPr/>
      <dgm:t>
        <a:bodyPr/>
        <a:lstStyle/>
        <a:p>
          <a:r>
            <a:rPr lang="en-US" dirty="0"/>
            <a:t>Political Polarization</a:t>
          </a:r>
        </a:p>
      </dgm:t>
    </dgm:pt>
    <dgm:pt modelId="{AD2976FB-D1AA-471B-A95D-44BD682B706A}" type="parTrans" cxnId="{2200EE2D-1CAF-46DF-B260-6B0D6CE71CAA}">
      <dgm:prSet/>
      <dgm:spPr/>
      <dgm:t>
        <a:bodyPr/>
        <a:lstStyle/>
        <a:p>
          <a:endParaRPr lang="en-US"/>
        </a:p>
      </dgm:t>
    </dgm:pt>
    <dgm:pt modelId="{47DBF5A5-B529-40D0-BE1D-468B78F2385C}" type="sibTrans" cxnId="{2200EE2D-1CAF-46DF-B260-6B0D6CE71CAA}">
      <dgm:prSet/>
      <dgm:spPr/>
      <dgm:t>
        <a:bodyPr/>
        <a:lstStyle/>
        <a:p>
          <a:endParaRPr lang="en-US"/>
        </a:p>
      </dgm:t>
    </dgm:pt>
    <dgm:pt modelId="{6FB1697E-9EAD-40BB-8789-48D202BE2F46}">
      <dgm:prSet phldrT="[Text]"/>
      <dgm:spPr/>
      <dgm:t>
        <a:bodyPr/>
        <a:lstStyle/>
        <a:p>
          <a:r>
            <a:rPr lang="en-US" dirty="0"/>
            <a:t>What is Trust?</a:t>
          </a:r>
        </a:p>
      </dgm:t>
    </dgm:pt>
    <dgm:pt modelId="{2DFB0E56-19F1-416B-8F99-AADA9F8A0D4C}" type="parTrans" cxnId="{4634AA33-233A-4C8A-A4D3-0408A6E71990}">
      <dgm:prSet/>
      <dgm:spPr/>
      <dgm:t>
        <a:bodyPr/>
        <a:lstStyle/>
        <a:p>
          <a:endParaRPr lang="en-US"/>
        </a:p>
      </dgm:t>
    </dgm:pt>
    <dgm:pt modelId="{119472EE-FAC5-498D-B680-13A46F6E5E50}" type="sibTrans" cxnId="{4634AA33-233A-4C8A-A4D3-0408A6E71990}">
      <dgm:prSet/>
      <dgm:spPr/>
      <dgm:t>
        <a:bodyPr/>
        <a:lstStyle/>
        <a:p>
          <a:endParaRPr lang="en-US"/>
        </a:p>
      </dgm:t>
    </dgm:pt>
    <dgm:pt modelId="{C7BF9694-56F7-414E-A59F-8B13E5F8920D}">
      <dgm:prSet phldrT="[Text]"/>
      <dgm:spPr/>
      <dgm:t>
        <a:bodyPr/>
        <a:lstStyle/>
        <a:p>
          <a:r>
            <a:rPr lang="en-US" dirty="0"/>
            <a:t>Increasing Income Inequality</a:t>
          </a:r>
        </a:p>
      </dgm:t>
    </dgm:pt>
    <dgm:pt modelId="{43E7F987-AF71-4DAD-98FC-4FBF6A0A4887}" type="parTrans" cxnId="{F5E1732D-6D08-4FED-9118-7CD897B0A6A5}">
      <dgm:prSet/>
      <dgm:spPr/>
      <dgm:t>
        <a:bodyPr/>
        <a:lstStyle/>
        <a:p>
          <a:endParaRPr lang="en-US"/>
        </a:p>
      </dgm:t>
    </dgm:pt>
    <dgm:pt modelId="{B7E904A3-C75C-4FB5-898F-25C9A8F11C33}" type="sibTrans" cxnId="{F5E1732D-6D08-4FED-9118-7CD897B0A6A5}">
      <dgm:prSet/>
      <dgm:spPr/>
      <dgm:t>
        <a:bodyPr/>
        <a:lstStyle/>
        <a:p>
          <a:endParaRPr lang="en-US"/>
        </a:p>
      </dgm:t>
    </dgm:pt>
    <dgm:pt modelId="{580DF57B-FFE6-48D0-98A4-B569FE865FBA}">
      <dgm:prSet/>
      <dgm:spPr/>
      <dgm:t>
        <a:bodyPr/>
        <a:lstStyle/>
        <a:p>
          <a:r>
            <a:rPr lang="en-US" dirty="0"/>
            <a:t>Unfairness</a:t>
          </a:r>
        </a:p>
      </dgm:t>
    </dgm:pt>
    <dgm:pt modelId="{EE6AEECF-C7A3-4B40-8134-3A529C2F339E}" type="parTrans" cxnId="{F0541598-D72A-4B38-8E9C-5A39716D18E2}">
      <dgm:prSet/>
      <dgm:spPr/>
      <dgm:t>
        <a:bodyPr/>
        <a:lstStyle/>
        <a:p>
          <a:endParaRPr lang="en-US"/>
        </a:p>
      </dgm:t>
    </dgm:pt>
    <dgm:pt modelId="{32FB37CB-92B9-496F-B94E-FCFC72FF6B22}" type="sibTrans" cxnId="{F0541598-D72A-4B38-8E9C-5A39716D18E2}">
      <dgm:prSet/>
      <dgm:spPr/>
      <dgm:t>
        <a:bodyPr/>
        <a:lstStyle/>
        <a:p>
          <a:endParaRPr lang="en-US"/>
        </a:p>
      </dgm:t>
    </dgm:pt>
    <dgm:pt modelId="{D15EA8FF-6FD3-4D7F-AEC8-42892858482F}" type="pres">
      <dgm:prSet presAssocID="{9A203AD4-58DB-48AD-A210-A696F507321E}" presName="cycle" presStyleCnt="0">
        <dgm:presLayoutVars>
          <dgm:dir/>
          <dgm:resizeHandles val="exact"/>
        </dgm:presLayoutVars>
      </dgm:prSet>
      <dgm:spPr/>
    </dgm:pt>
    <dgm:pt modelId="{4CBF8CC1-9118-4B57-956F-931A46C60178}" type="pres">
      <dgm:prSet presAssocID="{C1712236-40F6-4FBB-92D6-79108B618345}" presName="node" presStyleLbl="node1" presStyleIdx="0" presStyleCnt="6">
        <dgm:presLayoutVars>
          <dgm:bulletEnabled val="1"/>
        </dgm:presLayoutVars>
      </dgm:prSet>
      <dgm:spPr/>
    </dgm:pt>
    <dgm:pt modelId="{55772DB8-E4C9-48E4-A62C-93169465F4C8}" type="pres">
      <dgm:prSet presAssocID="{FEDBCCEE-CAB3-4034-97EA-C15FDABCD645}" presName="sibTrans" presStyleLbl="sibTrans2D1" presStyleIdx="0" presStyleCnt="6"/>
      <dgm:spPr/>
    </dgm:pt>
    <dgm:pt modelId="{C86D94FA-8A82-4EF2-95CB-2B5940BE6D07}" type="pres">
      <dgm:prSet presAssocID="{FEDBCCEE-CAB3-4034-97EA-C15FDABCD645}" presName="connectorText" presStyleLbl="sibTrans2D1" presStyleIdx="0" presStyleCnt="6"/>
      <dgm:spPr/>
    </dgm:pt>
    <dgm:pt modelId="{9C139E8F-0A02-401C-8D8E-C3FFB9AF9600}" type="pres">
      <dgm:prSet presAssocID="{4F6CEDFE-8C44-47D3-872D-2ACB740BE28B}" presName="node" presStyleLbl="node1" presStyleIdx="1" presStyleCnt="6">
        <dgm:presLayoutVars>
          <dgm:bulletEnabled val="1"/>
        </dgm:presLayoutVars>
      </dgm:prSet>
      <dgm:spPr/>
    </dgm:pt>
    <dgm:pt modelId="{0B7143DC-6BD3-4A40-9BA2-C304B96DCE01}" type="pres">
      <dgm:prSet presAssocID="{3CB0711B-9638-433F-8B70-348D4731F827}" presName="sibTrans" presStyleLbl="sibTrans2D1" presStyleIdx="1" presStyleCnt="6"/>
      <dgm:spPr/>
    </dgm:pt>
    <dgm:pt modelId="{9A27E222-8E93-4B09-B5D7-A8D7BE96940F}" type="pres">
      <dgm:prSet presAssocID="{3CB0711B-9638-433F-8B70-348D4731F827}" presName="connectorText" presStyleLbl="sibTrans2D1" presStyleIdx="1" presStyleCnt="6"/>
      <dgm:spPr/>
    </dgm:pt>
    <dgm:pt modelId="{1D7BF052-F5A7-42F7-B0C9-AC8B213B93F9}" type="pres">
      <dgm:prSet presAssocID="{DB15C7B9-5D23-49CE-846F-B86AC7404D5A}" presName="node" presStyleLbl="node1" presStyleIdx="2" presStyleCnt="6">
        <dgm:presLayoutVars>
          <dgm:bulletEnabled val="1"/>
        </dgm:presLayoutVars>
      </dgm:prSet>
      <dgm:spPr/>
    </dgm:pt>
    <dgm:pt modelId="{F7590075-DA66-4209-9196-BAA3A2E36D01}" type="pres">
      <dgm:prSet presAssocID="{47DBF5A5-B529-40D0-BE1D-468B78F2385C}" presName="sibTrans" presStyleLbl="sibTrans2D1" presStyleIdx="2" presStyleCnt="6"/>
      <dgm:spPr/>
    </dgm:pt>
    <dgm:pt modelId="{866607EE-949A-4200-9713-2B5B5EB2D654}" type="pres">
      <dgm:prSet presAssocID="{47DBF5A5-B529-40D0-BE1D-468B78F2385C}" presName="connectorText" presStyleLbl="sibTrans2D1" presStyleIdx="2" presStyleCnt="6"/>
      <dgm:spPr/>
    </dgm:pt>
    <dgm:pt modelId="{B472B8AE-535E-40A6-9DCA-C19BF8C1161F}" type="pres">
      <dgm:prSet presAssocID="{6FB1697E-9EAD-40BB-8789-48D202BE2F46}" presName="node" presStyleLbl="node1" presStyleIdx="3" presStyleCnt="6">
        <dgm:presLayoutVars>
          <dgm:bulletEnabled val="1"/>
        </dgm:presLayoutVars>
      </dgm:prSet>
      <dgm:spPr/>
    </dgm:pt>
    <dgm:pt modelId="{BDFAB7F4-F124-411F-B8BB-412DCBF07A64}" type="pres">
      <dgm:prSet presAssocID="{119472EE-FAC5-498D-B680-13A46F6E5E50}" presName="sibTrans" presStyleLbl="sibTrans2D1" presStyleIdx="3" presStyleCnt="6"/>
      <dgm:spPr/>
    </dgm:pt>
    <dgm:pt modelId="{6C85C870-46E1-4740-A322-17FB8634A02E}" type="pres">
      <dgm:prSet presAssocID="{119472EE-FAC5-498D-B680-13A46F6E5E50}" presName="connectorText" presStyleLbl="sibTrans2D1" presStyleIdx="3" presStyleCnt="6"/>
      <dgm:spPr/>
    </dgm:pt>
    <dgm:pt modelId="{90FBAF63-4AB1-4F81-8098-0FDAF60A2CF5}" type="pres">
      <dgm:prSet presAssocID="{C7BF9694-56F7-414E-A59F-8B13E5F8920D}" presName="node" presStyleLbl="node1" presStyleIdx="4" presStyleCnt="6">
        <dgm:presLayoutVars>
          <dgm:bulletEnabled val="1"/>
        </dgm:presLayoutVars>
      </dgm:prSet>
      <dgm:spPr/>
    </dgm:pt>
    <dgm:pt modelId="{42091635-2B26-4866-9612-9D9A18DFAA3F}" type="pres">
      <dgm:prSet presAssocID="{B7E904A3-C75C-4FB5-898F-25C9A8F11C33}" presName="sibTrans" presStyleLbl="sibTrans2D1" presStyleIdx="4" presStyleCnt="6"/>
      <dgm:spPr/>
    </dgm:pt>
    <dgm:pt modelId="{E9D57172-75F1-4FD3-8660-C1B51750F5EF}" type="pres">
      <dgm:prSet presAssocID="{B7E904A3-C75C-4FB5-898F-25C9A8F11C33}" presName="connectorText" presStyleLbl="sibTrans2D1" presStyleIdx="4" presStyleCnt="6"/>
      <dgm:spPr/>
    </dgm:pt>
    <dgm:pt modelId="{6F456A46-62F7-4D51-B046-376638BC4318}" type="pres">
      <dgm:prSet presAssocID="{580DF57B-FFE6-48D0-98A4-B569FE865FBA}" presName="node" presStyleLbl="node1" presStyleIdx="5" presStyleCnt="6">
        <dgm:presLayoutVars>
          <dgm:bulletEnabled val="1"/>
        </dgm:presLayoutVars>
      </dgm:prSet>
      <dgm:spPr/>
    </dgm:pt>
    <dgm:pt modelId="{2D9EE7E6-77B6-4321-BEFB-B5B4777C2E6F}" type="pres">
      <dgm:prSet presAssocID="{32FB37CB-92B9-496F-B94E-FCFC72FF6B22}" presName="sibTrans" presStyleLbl="sibTrans2D1" presStyleIdx="5" presStyleCnt="6"/>
      <dgm:spPr/>
    </dgm:pt>
    <dgm:pt modelId="{B9E2783D-0FF8-45BE-89FF-6F041A899685}" type="pres">
      <dgm:prSet presAssocID="{32FB37CB-92B9-496F-B94E-FCFC72FF6B22}" presName="connectorText" presStyleLbl="sibTrans2D1" presStyleIdx="5" presStyleCnt="6"/>
      <dgm:spPr/>
    </dgm:pt>
  </dgm:ptLst>
  <dgm:cxnLst>
    <dgm:cxn modelId="{22891C05-5744-42B3-B4CD-794585D0D076}" type="presOf" srcId="{3CB0711B-9638-433F-8B70-348D4731F827}" destId="{9A27E222-8E93-4B09-B5D7-A8D7BE96940F}" srcOrd="1" destOrd="0" presId="urn:microsoft.com/office/officeart/2005/8/layout/cycle2"/>
    <dgm:cxn modelId="{BD0E370F-5674-4851-955D-94B04A08B6D5}" type="presOf" srcId="{119472EE-FAC5-498D-B680-13A46F6E5E50}" destId="{BDFAB7F4-F124-411F-B8BB-412DCBF07A64}" srcOrd="0" destOrd="0" presId="urn:microsoft.com/office/officeart/2005/8/layout/cycle2"/>
    <dgm:cxn modelId="{DD6C1B26-95D3-425E-8FC8-672C4C359595}" type="presOf" srcId="{3CB0711B-9638-433F-8B70-348D4731F827}" destId="{0B7143DC-6BD3-4A40-9BA2-C304B96DCE01}" srcOrd="0" destOrd="0" presId="urn:microsoft.com/office/officeart/2005/8/layout/cycle2"/>
    <dgm:cxn modelId="{A4418E2C-AE22-4729-9015-F96AB3B97E67}" type="presOf" srcId="{47DBF5A5-B529-40D0-BE1D-468B78F2385C}" destId="{F7590075-DA66-4209-9196-BAA3A2E36D01}" srcOrd="0" destOrd="0" presId="urn:microsoft.com/office/officeart/2005/8/layout/cycle2"/>
    <dgm:cxn modelId="{F5E1732D-6D08-4FED-9118-7CD897B0A6A5}" srcId="{9A203AD4-58DB-48AD-A210-A696F507321E}" destId="{C7BF9694-56F7-414E-A59F-8B13E5F8920D}" srcOrd="4" destOrd="0" parTransId="{43E7F987-AF71-4DAD-98FC-4FBF6A0A4887}" sibTransId="{B7E904A3-C75C-4FB5-898F-25C9A8F11C33}"/>
    <dgm:cxn modelId="{2200EE2D-1CAF-46DF-B260-6B0D6CE71CAA}" srcId="{9A203AD4-58DB-48AD-A210-A696F507321E}" destId="{DB15C7B9-5D23-49CE-846F-B86AC7404D5A}" srcOrd="2" destOrd="0" parTransId="{AD2976FB-D1AA-471B-A95D-44BD682B706A}" sibTransId="{47DBF5A5-B529-40D0-BE1D-468B78F2385C}"/>
    <dgm:cxn modelId="{4634AA33-233A-4C8A-A4D3-0408A6E71990}" srcId="{9A203AD4-58DB-48AD-A210-A696F507321E}" destId="{6FB1697E-9EAD-40BB-8789-48D202BE2F46}" srcOrd="3" destOrd="0" parTransId="{2DFB0E56-19F1-416B-8F99-AADA9F8A0D4C}" sibTransId="{119472EE-FAC5-498D-B680-13A46F6E5E50}"/>
    <dgm:cxn modelId="{04736445-AFB0-4A6A-B5A2-ACA87C8FEEEE}" srcId="{9A203AD4-58DB-48AD-A210-A696F507321E}" destId="{4F6CEDFE-8C44-47D3-872D-2ACB740BE28B}" srcOrd="1" destOrd="0" parTransId="{8D415534-ECDE-4066-A6F6-47AEEFB5AA66}" sibTransId="{3CB0711B-9638-433F-8B70-348D4731F827}"/>
    <dgm:cxn modelId="{7A490053-A0C1-4EF6-BFDE-FF35BD43CDD1}" type="presOf" srcId="{B7E904A3-C75C-4FB5-898F-25C9A8F11C33}" destId="{42091635-2B26-4866-9612-9D9A18DFAA3F}" srcOrd="0" destOrd="0" presId="urn:microsoft.com/office/officeart/2005/8/layout/cycle2"/>
    <dgm:cxn modelId="{BE5E766A-EFC6-4156-A73B-72014F9C2A2B}" type="presOf" srcId="{DB15C7B9-5D23-49CE-846F-B86AC7404D5A}" destId="{1D7BF052-F5A7-42F7-B0C9-AC8B213B93F9}" srcOrd="0" destOrd="0" presId="urn:microsoft.com/office/officeart/2005/8/layout/cycle2"/>
    <dgm:cxn modelId="{EF39446C-B41F-4090-9798-A662576B7314}" type="presOf" srcId="{C7BF9694-56F7-414E-A59F-8B13E5F8920D}" destId="{90FBAF63-4AB1-4F81-8098-0FDAF60A2CF5}" srcOrd="0" destOrd="0" presId="urn:microsoft.com/office/officeart/2005/8/layout/cycle2"/>
    <dgm:cxn modelId="{E0A38A75-FACA-43AE-A985-2475AE858258}" type="presOf" srcId="{FEDBCCEE-CAB3-4034-97EA-C15FDABCD645}" destId="{55772DB8-E4C9-48E4-A62C-93169465F4C8}" srcOrd="0" destOrd="0" presId="urn:microsoft.com/office/officeart/2005/8/layout/cycle2"/>
    <dgm:cxn modelId="{C7F4DD7E-2BAB-443C-978D-EE3D6268E448}" type="presOf" srcId="{32FB37CB-92B9-496F-B94E-FCFC72FF6B22}" destId="{B9E2783D-0FF8-45BE-89FF-6F041A899685}" srcOrd="1" destOrd="0" presId="urn:microsoft.com/office/officeart/2005/8/layout/cycle2"/>
    <dgm:cxn modelId="{56363190-A95D-4B4F-9EB0-79BFAC45F1CD}" type="presOf" srcId="{4F6CEDFE-8C44-47D3-872D-2ACB740BE28B}" destId="{9C139E8F-0A02-401C-8D8E-C3FFB9AF9600}" srcOrd="0" destOrd="0" presId="urn:microsoft.com/office/officeart/2005/8/layout/cycle2"/>
    <dgm:cxn modelId="{F0541598-D72A-4B38-8E9C-5A39716D18E2}" srcId="{9A203AD4-58DB-48AD-A210-A696F507321E}" destId="{580DF57B-FFE6-48D0-98A4-B569FE865FBA}" srcOrd="5" destOrd="0" parTransId="{EE6AEECF-C7A3-4B40-8134-3A529C2F339E}" sibTransId="{32FB37CB-92B9-496F-B94E-FCFC72FF6B22}"/>
    <dgm:cxn modelId="{2351089B-82A6-4FAC-8B1B-838BC3F7420F}" type="presOf" srcId="{119472EE-FAC5-498D-B680-13A46F6E5E50}" destId="{6C85C870-46E1-4740-A322-17FB8634A02E}" srcOrd="1" destOrd="0" presId="urn:microsoft.com/office/officeart/2005/8/layout/cycle2"/>
    <dgm:cxn modelId="{475CD1B9-6C2B-45DB-B629-5F4BA84E8A11}" type="presOf" srcId="{B7E904A3-C75C-4FB5-898F-25C9A8F11C33}" destId="{E9D57172-75F1-4FD3-8660-C1B51750F5EF}" srcOrd="1" destOrd="0" presId="urn:microsoft.com/office/officeart/2005/8/layout/cycle2"/>
    <dgm:cxn modelId="{B985DABD-7E47-4AAF-AAB4-F9A429C97CE7}" type="presOf" srcId="{C1712236-40F6-4FBB-92D6-79108B618345}" destId="{4CBF8CC1-9118-4B57-956F-931A46C60178}" srcOrd="0" destOrd="0" presId="urn:microsoft.com/office/officeart/2005/8/layout/cycle2"/>
    <dgm:cxn modelId="{962CDEC4-33EC-46A9-B2E7-8E49795CAD24}" srcId="{9A203AD4-58DB-48AD-A210-A696F507321E}" destId="{C1712236-40F6-4FBB-92D6-79108B618345}" srcOrd="0" destOrd="0" parTransId="{50211F97-C32A-4D56-BB09-46B6C9CC23FA}" sibTransId="{FEDBCCEE-CAB3-4034-97EA-C15FDABCD645}"/>
    <dgm:cxn modelId="{DEF8CDC5-D945-478F-917F-FF7DA57969C1}" type="presOf" srcId="{9A203AD4-58DB-48AD-A210-A696F507321E}" destId="{D15EA8FF-6FD3-4D7F-AEC8-42892858482F}" srcOrd="0" destOrd="0" presId="urn:microsoft.com/office/officeart/2005/8/layout/cycle2"/>
    <dgm:cxn modelId="{D3DA82DD-067C-49AD-BC12-C48B3374AD3A}" type="presOf" srcId="{47DBF5A5-B529-40D0-BE1D-468B78F2385C}" destId="{866607EE-949A-4200-9713-2B5B5EB2D654}" srcOrd="1" destOrd="0" presId="urn:microsoft.com/office/officeart/2005/8/layout/cycle2"/>
    <dgm:cxn modelId="{D06F96E1-2CA1-4603-A193-948B23751FA8}" type="presOf" srcId="{FEDBCCEE-CAB3-4034-97EA-C15FDABCD645}" destId="{C86D94FA-8A82-4EF2-95CB-2B5940BE6D07}" srcOrd="1" destOrd="0" presId="urn:microsoft.com/office/officeart/2005/8/layout/cycle2"/>
    <dgm:cxn modelId="{ADE61CE3-C1F9-48E4-A60E-770ED40DB77C}" type="presOf" srcId="{580DF57B-FFE6-48D0-98A4-B569FE865FBA}" destId="{6F456A46-62F7-4D51-B046-376638BC4318}" srcOrd="0" destOrd="0" presId="urn:microsoft.com/office/officeart/2005/8/layout/cycle2"/>
    <dgm:cxn modelId="{3715D4E9-4BCC-495C-9450-4D9388E49905}" type="presOf" srcId="{32FB37CB-92B9-496F-B94E-FCFC72FF6B22}" destId="{2D9EE7E6-77B6-4321-BEFB-B5B4777C2E6F}" srcOrd="0" destOrd="0" presId="urn:microsoft.com/office/officeart/2005/8/layout/cycle2"/>
    <dgm:cxn modelId="{CA8A98EB-E5A4-4743-AD97-5CC121711FDC}" type="presOf" srcId="{6FB1697E-9EAD-40BB-8789-48D202BE2F46}" destId="{B472B8AE-535E-40A6-9DCA-C19BF8C1161F}" srcOrd="0" destOrd="0" presId="urn:microsoft.com/office/officeart/2005/8/layout/cycle2"/>
    <dgm:cxn modelId="{E4315AB1-9C0F-46BB-B540-9DD0DE2CC83B}" type="presParOf" srcId="{D15EA8FF-6FD3-4D7F-AEC8-42892858482F}" destId="{4CBF8CC1-9118-4B57-956F-931A46C60178}" srcOrd="0" destOrd="0" presId="urn:microsoft.com/office/officeart/2005/8/layout/cycle2"/>
    <dgm:cxn modelId="{9F02569D-2310-4A9B-99D0-208C2A92FEB8}" type="presParOf" srcId="{D15EA8FF-6FD3-4D7F-AEC8-42892858482F}" destId="{55772DB8-E4C9-48E4-A62C-93169465F4C8}" srcOrd="1" destOrd="0" presId="urn:microsoft.com/office/officeart/2005/8/layout/cycle2"/>
    <dgm:cxn modelId="{ADE738BF-B94C-4495-B51E-079F12BD079F}" type="presParOf" srcId="{55772DB8-E4C9-48E4-A62C-93169465F4C8}" destId="{C86D94FA-8A82-4EF2-95CB-2B5940BE6D07}" srcOrd="0" destOrd="0" presId="urn:microsoft.com/office/officeart/2005/8/layout/cycle2"/>
    <dgm:cxn modelId="{65018343-5BEF-4CB1-884C-DC578811F706}" type="presParOf" srcId="{D15EA8FF-6FD3-4D7F-AEC8-42892858482F}" destId="{9C139E8F-0A02-401C-8D8E-C3FFB9AF9600}" srcOrd="2" destOrd="0" presId="urn:microsoft.com/office/officeart/2005/8/layout/cycle2"/>
    <dgm:cxn modelId="{EF499DB4-8E61-4006-AF05-42E6E40443BA}" type="presParOf" srcId="{D15EA8FF-6FD3-4D7F-AEC8-42892858482F}" destId="{0B7143DC-6BD3-4A40-9BA2-C304B96DCE01}" srcOrd="3" destOrd="0" presId="urn:microsoft.com/office/officeart/2005/8/layout/cycle2"/>
    <dgm:cxn modelId="{DD678278-F947-4B5A-ABC0-8C92A3DBD016}" type="presParOf" srcId="{0B7143DC-6BD3-4A40-9BA2-C304B96DCE01}" destId="{9A27E222-8E93-4B09-B5D7-A8D7BE96940F}" srcOrd="0" destOrd="0" presId="urn:microsoft.com/office/officeart/2005/8/layout/cycle2"/>
    <dgm:cxn modelId="{B9189B5A-17A5-42A6-B16D-3278EE4854C8}" type="presParOf" srcId="{D15EA8FF-6FD3-4D7F-AEC8-42892858482F}" destId="{1D7BF052-F5A7-42F7-B0C9-AC8B213B93F9}" srcOrd="4" destOrd="0" presId="urn:microsoft.com/office/officeart/2005/8/layout/cycle2"/>
    <dgm:cxn modelId="{E38042F6-4955-462F-BB10-2C3722A3966B}" type="presParOf" srcId="{D15EA8FF-6FD3-4D7F-AEC8-42892858482F}" destId="{F7590075-DA66-4209-9196-BAA3A2E36D01}" srcOrd="5" destOrd="0" presId="urn:microsoft.com/office/officeart/2005/8/layout/cycle2"/>
    <dgm:cxn modelId="{B42490E8-7385-489A-B9B5-450FC6A7CFFB}" type="presParOf" srcId="{F7590075-DA66-4209-9196-BAA3A2E36D01}" destId="{866607EE-949A-4200-9713-2B5B5EB2D654}" srcOrd="0" destOrd="0" presId="urn:microsoft.com/office/officeart/2005/8/layout/cycle2"/>
    <dgm:cxn modelId="{4C39393E-CB2D-4F53-ACBE-E0C8CAD295B2}" type="presParOf" srcId="{D15EA8FF-6FD3-4D7F-AEC8-42892858482F}" destId="{B472B8AE-535E-40A6-9DCA-C19BF8C1161F}" srcOrd="6" destOrd="0" presId="urn:microsoft.com/office/officeart/2005/8/layout/cycle2"/>
    <dgm:cxn modelId="{0F92D360-63B9-4395-AD89-826F2F4E26B7}" type="presParOf" srcId="{D15EA8FF-6FD3-4D7F-AEC8-42892858482F}" destId="{BDFAB7F4-F124-411F-B8BB-412DCBF07A64}" srcOrd="7" destOrd="0" presId="urn:microsoft.com/office/officeart/2005/8/layout/cycle2"/>
    <dgm:cxn modelId="{EC9F63B2-6308-4DAF-BCF8-4C0B1465ABA3}" type="presParOf" srcId="{BDFAB7F4-F124-411F-B8BB-412DCBF07A64}" destId="{6C85C870-46E1-4740-A322-17FB8634A02E}" srcOrd="0" destOrd="0" presId="urn:microsoft.com/office/officeart/2005/8/layout/cycle2"/>
    <dgm:cxn modelId="{154D8DF8-3A96-4E4A-91A3-32E0EC13464C}" type="presParOf" srcId="{D15EA8FF-6FD3-4D7F-AEC8-42892858482F}" destId="{90FBAF63-4AB1-4F81-8098-0FDAF60A2CF5}" srcOrd="8" destOrd="0" presId="urn:microsoft.com/office/officeart/2005/8/layout/cycle2"/>
    <dgm:cxn modelId="{3E26655B-3539-4555-A103-9C012405FFBE}" type="presParOf" srcId="{D15EA8FF-6FD3-4D7F-AEC8-42892858482F}" destId="{42091635-2B26-4866-9612-9D9A18DFAA3F}" srcOrd="9" destOrd="0" presId="urn:microsoft.com/office/officeart/2005/8/layout/cycle2"/>
    <dgm:cxn modelId="{490725CE-1F2E-432D-91EA-782D65600447}" type="presParOf" srcId="{42091635-2B26-4866-9612-9D9A18DFAA3F}" destId="{E9D57172-75F1-4FD3-8660-C1B51750F5EF}" srcOrd="0" destOrd="0" presId="urn:microsoft.com/office/officeart/2005/8/layout/cycle2"/>
    <dgm:cxn modelId="{2BD38452-EF9E-4083-B06D-95C09B79A520}" type="presParOf" srcId="{D15EA8FF-6FD3-4D7F-AEC8-42892858482F}" destId="{6F456A46-62F7-4D51-B046-376638BC4318}" srcOrd="10" destOrd="0" presId="urn:microsoft.com/office/officeart/2005/8/layout/cycle2"/>
    <dgm:cxn modelId="{17E9D61B-0BF4-49EE-8563-7220E251B5E2}" type="presParOf" srcId="{D15EA8FF-6FD3-4D7F-AEC8-42892858482F}" destId="{2D9EE7E6-77B6-4321-BEFB-B5B4777C2E6F}" srcOrd="11" destOrd="0" presId="urn:microsoft.com/office/officeart/2005/8/layout/cycle2"/>
    <dgm:cxn modelId="{2D4F6EF4-C49D-46C3-B7C9-86A42B6B51EF}" type="presParOf" srcId="{2D9EE7E6-77B6-4321-BEFB-B5B4777C2E6F}" destId="{B9E2783D-0FF8-45BE-89FF-6F041A89968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088DA0-F156-42B5-A025-27CCF80F487A}"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98F4BEA8-D490-4477-B4B7-4DE3DD843BCA}">
      <dgm:prSet phldrT="[Text]"/>
      <dgm:spPr/>
      <dgm:t>
        <a:bodyPr/>
        <a:lstStyle/>
        <a:p>
          <a:r>
            <a:rPr lang="en-US" dirty="0"/>
            <a:t>Humility</a:t>
          </a:r>
        </a:p>
      </dgm:t>
    </dgm:pt>
    <dgm:pt modelId="{58BFF03E-D165-45C2-A216-127F62B92B7C}" type="parTrans" cxnId="{2B208029-3278-44F1-9A8B-64971D40022B}">
      <dgm:prSet/>
      <dgm:spPr/>
      <dgm:t>
        <a:bodyPr/>
        <a:lstStyle/>
        <a:p>
          <a:endParaRPr lang="en-US"/>
        </a:p>
      </dgm:t>
    </dgm:pt>
    <dgm:pt modelId="{0024309F-8B77-4B19-ABE5-F43878E4BAC3}" type="sibTrans" cxnId="{2B208029-3278-44F1-9A8B-64971D40022B}">
      <dgm:prSet/>
      <dgm:spPr/>
      <dgm:t>
        <a:bodyPr/>
        <a:lstStyle/>
        <a:p>
          <a:endParaRPr lang="en-US"/>
        </a:p>
      </dgm:t>
    </dgm:pt>
    <dgm:pt modelId="{F0307E65-4E59-4209-BDBB-7CB7D76F3762}">
      <dgm:prSet phldrT="[Text]"/>
      <dgm:spPr/>
      <dgm:t>
        <a:bodyPr/>
        <a:lstStyle/>
        <a:p>
          <a:r>
            <a:rPr lang="en-US" dirty="0"/>
            <a:t>Generosity</a:t>
          </a:r>
        </a:p>
      </dgm:t>
    </dgm:pt>
    <dgm:pt modelId="{CC909E45-D735-49F3-BADD-AD8428B440E7}" type="parTrans" cxnId="{EC4FF4E4-87DC-4DDB-BD40-79687B15822A}">
      <dgm:prSet/>
      <dgm:spPr/>
      <dgm:t>
        <a:bodyPr/>
        <a:lstStyle/>
        <a:p>
          <a:endParaRPr lang="en-US"/>
        </a:p>
      </dgm:t>
    </dgm:pt>
    <dgm:pt modelId="{B71CF318-E379-4331-9E7A-33DECA89B43F}" type="sibTrans" cxnId="{EC4FF4E4-87DC-4DDB-BD40-79687B15822A}">
      <dgm:prSet/>
      <dgm:spPr/>
      <dgm:t>
        <a:bodyPr/>
        <a:lstStyle/>
        <a:p>
          <a:endParaRPr lang="en-US"/>
        </a:p>
      </dgm:t>
    </dgm:pt>
    <dgm:pt modelId="{365AC902-EE4E-4626-8D16-F9C71F902D90}">
      <dgm:prSet phldrT="[Text]"/>
      <dgm:spPr/>
      <dgm:t>
        <a:bodyPr/>
        <a:lstStyle/>
        <a:p>
          <a:r>
            <a:rPr lang="en-US" dirty="0"/>
            <a:t>Realism</a:t>
          </a:r>
        </a:p>
      </dgm:t>
    </dgm:pt>
    <dgm:pt modelId="{069802ED-8540-42EA-8391-3D1CC7124858}" type="parTrans" cxnId="{4EABE13A-A793-4142-AEDA-7F9DB2E870D5}">
      <dgm:prSet/>
      <dgm:spPr/>
      <dgm:t>
        <a:bodyPr/>
        <a:lstStyle/>
        <a:p>
          <a:endParaRPr lang="en-US"/>
        </a:p>
      </dgm:t>
    </dgm:pt>
    <dgm:pt modelId="{02D4B0DF-1D0B-428E-97EF-1BC156C270E6}" type="sibTrans" cxnId="{4EABE13A-A793-4142-AEDA-7F9DB2E870D5}">
      <dgm:prSet/>
      <dgm:spPr/>
      <dgm:t>
        <a:bodyPr/>
        <a:lstStyle/>
        <a:p>
          <a:endParaRPr lang="en-US"/>
        </a:p>
      </dgm:t>
    </dgm:pt>
    <dgm:pt modelId="{452B2CA1-6512-44CF-A74B-40DBA8637A04}">
      <dgm:prSet phldrT="[Text]"/>
      <dgm:spPr/>
      <dgm:t>
        <a:bodyPr/>
        <a:lstStyle/>
        <a:p>
          <a:r>
            <a:rPr lang="en-US" dirty="0"/>
            <a:t>Patience</a:t>
          </a:r>
        </a:p>
      </dgm:t>
    </dgm:pt>
    <dgm:pt modelId="{79B09737-4D9B-4960-86AF-97748E30A7E6}" type="parTrans" cxnId="{18E46F54-BDD3-4C75-A58B-73E82B1FDCDA}">
      <dgm:prSet/>
      <dgm:spPr/>
      <dgm:t>
        <a:bodyPr/>
        <a:lstStyle/>
        <a:p>
          <a:endParaRPr lang="en-US"/>
        </a:p>
      </dgm:t>
    </dgm:pt>
    <dgm:pt modelId="{7BEB9BC9-545C-4FFE-99DE-62D95F65E72C}" type="sibTrans" cxnId="{18E46F54-BDD3-4C75-A58B-73E82B1FDCDA}">
      <dgm:prSet/>
      <dgm:spPr/>
      <dgm:t>
        <a:bodyPr/>
        <a:lstStyle/>
        <a:p>
          <a:endParaRPr lang="en-US"/>
        </a:p>
      </dgm:t>
    </dgm:pt>
    <dgm:pt modelId="{6F64A521-6F85-48FF-984F-04170042CC41}" type="pres">
      <dgm:prSet presAssocID="{31088DA0-F156-42B5-A025-27CCF80F487A}" presName="Name0" presStyleCnt="0">
        <dgm:presLayoutVars>
          <dgm:dir/>
          <dgm:resizeHandles val="exact"/>
        </dgm:presLayoutVars>
      </dgm:prSet>
      <dgm:spPr/>
    </dgm:pt>
    <dgm:pt modelId="{EE4E7D40-1CDC-4AE7-989C-1E1F944904C7}" type="pres">
      <dgm:prSet presAssocID="{31088DA0-F156-42B5-A025-27CCF80F487A}" presName="cycle" presStyleCnt="0"/>
      <dgm:spPr/>
    </dgm:pt>
    <dgm:pt modelId="{F70201A9-6759-4A79-BEB5-2DEC27A4688C}" type="pres">
      <dgm:prSet presAssocID="{98F4BEA8-D490-4477-B4B7-4DE3DD843BCA}" presName="nodeFirstNode" presStyleLbl="node1" presStyleIdx="0" presStyleCnt="4">
        <dgm:presLayoutVars>
          <dgm:bulletEnabled val="1"/>
        </dgm:presLayoutVars>
      </dgm:prSet>
      <dgm:spPr/>
    </dgm:pt>
    <dgm:pt modelId="{049D0293-FD9D-4916-8264-5AD52D7FF6DA}" type="pres">
      <dgm:prSet presAssocID="{0024309F-8B77-4B19-ABE5-F43878E4BAC3}" presName="sibTransFirstNode" presStyleLbl="bgShp" presStyleIdx="0" presStyleCnt="1"/>
      <dgm:spPr/>
    </dgm:pt>
    <dgm:pt modelId="{2DC20D4A-B184-4623-953F-4FBEABDFE406}" type="pres">
      <dgm:prSet presAssocID="{F0307E65-4E59-4209-BDBB-7CB7D76F3762}" presName="nodeFollowingNodes" presStyleLbl="node1" presStyleIdx="1" presStyleCnt="4">
        <dgm:presLayoutVars>
          <dgm:bulletEnabled val="1"/>
        </dgm:presLayoutVars>
      </dgm:prSet>
      <dgm:spPr/>
    </dgm:pt>
    <dgm:pt modelId="{45FE55FE-22C0-43D9-A582-01BC1C147D2A}" type="pres">
      <dgm:prSet presAssocID="{365AC902-EE4E-4626-8D16-F9C71F902D90}" presName="nodeFollowingNodes" presStyleLbl="node1" presStyleIdx="2" presStyleCnt="4">
        <dgm:presLayoutVars>
          <dgm:bulletEnabled val="1"/>
        </dgm:presLayoutVars>
      </dgm:prSet>
      <dgm:spPr/>
    </dgm:pt>
    <dgm:pt modelId="{865AAB07-5B9F-42A6-8F54-16EA152E831A}" type="pres">
      <dgm:prSet presAssocID="{452B2CA1-6512-44CF-A74B-40DBA8637A04}" presName="nodeFollowingNodes" presStyleLbl="node1" presStyleIdx="3" presStyleCnt="4">
        <dgm:presLayoutVars>
          <dgm:bulletEnabled val="1"/>
        </dgm:presLayoutVars>
      </dgm:prSet>
      <dgm:spPr/>
    </dgm:pt>
  </dgm:ptLst>
  <dgm:cxnLst>
    <dgm:cxn modelId="{FC945522-0E97-41D2-A211-414933A67A33}" type="presOf" srcId="{98F4BEA8-D490-4477-B4B7-4DE3DD843BCA}" destId="{F70201A9-6759-4A79-BEB5-2DEC27A4688C}" srcOrd="0" destOrd="0" presId="urn:microsoft.com/office/officeart/2005/8/layout/cycle3"/>
    <dgm:cxn modelId="{2B208029-3278-44F1-9A8B-64971D40022B}" srcId="{31088DA0-F156-42B5-A025-27CCF80F487A}" destId="{98F4BEA8-D490-4477-B4B7-4DE3DD843BCA}" srcOrd="0" destOrd="0" parTransId="{58BFF03E-D165-45C2-A216-127F62B92B7C}" sibTransId="{0024309F-8B77-4B19-ABE5-F43878E4BAC3}"/>
    <dgm:cxn modelId="{48DE6730-51A8-4ACB-B3EA-EEA82894DB3B}" type="presOf" srcId="{0024309F-8B77-4B19-ABE5-F43878E4BAC3}" destId="{049D0293-FD9D-4916-8264-5AD52D7FF6DA}" srcOrd="0" destOrd="0" presId="urn:microsoft.com/office/officeart/2005/8/layout/cycle3"/>
    <dgm:cxn modelId="{4EABE13A-A793-4142-AEDA-7F9DB2E870D5}" srcId="{31088DA0-F156-42B5-A025-27CCF80F487A}" destId="{365AC902-EE4E-4626-8D16-F9C71F902D90}" srcOrd="2" destOrd="0" parTransId="{069802ED-8540-42EA-8391-3D1CC7124858}" sibTransId="{02D4B0DF-1D0B-428E-97EF-1BC156C270E6}"/>
    <dgm:cxn modelId="{BFB2804A-1474-4186-AD85-0B9B8B1AEF4E}" type="presOf" srcId="{31088DA0-F156-42B5-A025-27CCF80F487A}" destId="{6F64A521-6F85-48FF-984F-04170042CC41}" srcOrd="0" destOrd="0" presId="urn:microsoft.com/office/officeart/2005/8/layout/cycle3"/>
    <dgm:cxn modelId="{18E46F54-BDD3-4C75-A58B-73E82B1FDCDA}" srcId="{31088DA0-F156-42B5-A025-27CCF80F487A}" destId="{452B2CA1-6512-44CF-A74B-40DBA8637A04}" srcOrd="3" destOrd="0" parTransId="{79B09737-4D9B-4960-86AF-97748E30A7E6}" sibTransId="{7BEB9BC9-545C-4FFE-99DE-62D95F65E72C}"/>
    <dgm:cxn modelId="{F18CBC7F-02A8-437B-92A1-4372FE91FBFF}" type="presOf" srcId="{365AC902-EE4E-4626-8D16-F9C71F902D90}" destId="{45FE55FE-22C0-43D9-A582-01BC1C147D2A}" srcOrd="0" destOrd="0" presId="urn:microsoft.com/office/officeart/2005/8/layout/cycle3"/>
    <dgm:cxn modelId="{5E96AD97-EB26-4A3B-BEA4-5CD7889F74A5}" type="presOf" srcId="{F0307E65-4E59-4209-BDBB-7CB7D76F3762}" destId="{2DC20D4A-B184-4623-953F-4FBEABDFE406}" srcOrd="0" destOrd="0" presId="urn:microsoft.com/office/officeart/2005/8/layout/cycle3"/>
    <dgm:cxn modelId="{579DDECE-4682-45CB-B2EF-6FA1E6CA3C47}" type="presOf" srcId="{452B2CA1-6512-44CF-A74B-40DBA8637A04}" destId="{865AAB07-5B9F-42A6-8F54-16EA152E831A}" srcOrd="0" destOrd="0" presId="urn:microsoft.com/office/officeart/2005/8/layout/cycle3"/>
    <dgm:cxn modelId="{EC4FF4E4-87DC-4DDB-BD40-79687B15822A}" srcId="{31088DA0-F156-42B5-A025-27CCF80F487A}" destId="{F0307E65-4E59-4209-BDBB-7CB7D76F3762}" srcOrd="1" destOrd="0" parTransId="{CC909E45-D735-49F3-BADD-AD8428B440E7}" sibTransId="{B71CF318-E379-4331-9E7A-33DECA89B43F}"/>
    <dgm:cxn modelId="{57CF2A19-9280-4CAE-9C30-9F3AAA977FF9}" type="presParOf" srcId="{6F64A521-6F85-48FF-984F-04170042CC41}" destId="{EE4E7D40-1CDC-4AE7-989C-1E1F944904C7}" srcOrd="0" destOrd="0" presId="urn:microsoft.com/office/officeart/2005/8/layout/cycle3"/>
    <dgm:cxn modelId="{9D2E990F-B684-456C-A1ED-9F38A7E733F6}" type="presParOf" srcId="{EE4E7D40-1CDC-4AE7-989C-1E1F944904C7}" destId="{F70201A9-6759-4A79-BEB5-2DEC27A4688C}" srcOrd="0" destOrd="0" presId="urn:microsoft.com/office/officeart/2005/8/layout/cycle3"/>
    <dgm:cxn modelId="{FBCCDFF4-6526-4083-BB60-0121B6A52353}" type="presParOf" srcId="{EE4E7D40-1CDC-4AE7-989C-1E1F944904C7}" destId="{049D0293-FD9D-4916-8264-5AD52D7FF6DA}" srcOrd="1" destOrd="0" presId="urn:microsoft.com/office/officeart/2005/8/layout/cycle3"/>
    <dgm:cxn modelId="{DF0998C0-74C9-4F4C-B1B9-25D40E58EA51}" type="presParOf" srcId="{EE4E7D40-1CDC-4AE7-989C-1E1F944904C7}" destId="{2DC20D4A-B184-4623-953F-4FBEABDFE406}" srcOrd="2" destOrd="0" presId="urn:microsoft.com/office/officeart/2005/8/layout/cycle3"/>
    <dgm:cxn modelId="{AABFD842-6E80-429B-A1B8-E92BC8D73DAB}" type="presParOf" srcId="{EE4E7D40-1CDC-4AE7-989C-1E1F944904C7}" destId="{45FE55FE-22C0-43D9-A582-01BC1C147D2A}" srcOrd="3" destOrd="0" presId="urn:microsoft.com/office/officeart/2005/8/layout/cycle3"/>
    <dgm:cxn modelId="{E99ABEA0-C6FD-4B7C-91BF-AC20CABB7069}" type="presParOf" srcId="{EE4E7D40-1CDC-4AE7-989C-1E1F944904C7}" destId="{865AAB07-5B9F-42A6-8F54-16EA152E831A}"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F8CC1-9118-4B57-956F-931A46C60178}">
      <dsp:nvSpPr>
        <dsp:cNvPr id="0" name=""/>
        <dsp:cNvSpPr/>
      </dsp:nvSpPr>
      <dsp:spPr>
        <a:xfrm>
          <a:off x="4315850" y="2800"/>
          <a:ext cx="1530830" cy="15308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Poor institutional</a:t>
          </a:r>
        </a:p>
        <a:p>
          <a:pPr marL="0" lvl="0" indent="0" algn="ctr" defTabSz="666750">
            <a:lnSpc>
              <a:spcPct val="90000"/>
            </a:lnSpc>
            <a:spcBef>
              <a:spcPct val="0"/>
            </a:spcBef>
            <a:spcAft>
              <a:spcPct val="35000"/>
            </a:spcAft>
            <a:buNone/>
          </a:pPr>
          <a:r>
            <a:rPr lang="en-US" sz="1500" kern="1200" dirty="0"/>
            <a:t>performance</a:t>
          </a:r>
        </a:p>
      </dsp:txBody>
      <dsp:txXfrm>
        <a:off x="4540035" y="226985"/>
        <a:ext cx="1082460" cy="1082460"/>
      </dsp:txXfrm>
    </dsp:sp>
    <dsp:sp modelId="{55772DB8-E4C9-48E4-A62C-93169465F4C8}">
      <dsp:nvSpPr>
        <dsp:cNvPr id="0" name=""/>
        <dsp:cNvSpPr/>
      </dsp:nvSpPr>
      <dsp:spPr>
        <a:xfrm rot="1800000">
          <a:off x="5862823" y="1078259"/>
          <a:ext cx="405779" cy="51665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870978" y="1151157"/>
        <a:ext cx="284045" cy="309993"/>
      </dsp:txXfrm>
    </dsp:sp>
    <dsp:sp modelId="{9C139E8F-0A02-401C-8D8E-C3FFB9AF9600}">
      <dsp:nvSpPr>
        <dsp:cNvPr id="0" name=""/>
        <dsp:cNvSpPr/>
      </dsp:nvSpPr>
      <dsp:spPr>
        <a:xfrm>
          <a:off x="6304637" y="1151026"/>
          <a:ext cx="1530830" cy="1530830"/>
        </a:xfrm>
        <a:prstGeom prst="ellipse">
          <a:avLst/>
        </a:prstGeom>
        <a:solidFill>
          <a:schemeClr val="accent3">
            <a:hueOff val="2108579"/>
            <a:satOff val="-1039"/>
            <a:lumOff val="36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Large global Shocks</a:t>
          </a:r>
        </a:p>
      </dsp:txBody>
      <dsp:txXfrm>
        <a:off x="6528822" y="1375211"/>
        <a:ext cx="1082460" cy="1082460"/>
      </dsp:txXfrm>
    </dsp:sp>
    <dsp:sp modelId="{0B7143DC-6BD3-4A40-9BA2-C304B96DCE01}">
      <dsp:nvSpPr>
        <dsp:cNvPr id="0" name=""/>
        <dsp:cNvSpPr/>
      </dsp:nvSpPr>
      <dsp:spPr>
        <a:xfrm rot="5400000">
          <a:off x="6867162" y="2794856"/>
          <a:ext cx="405779" cy="516655"/>
        </a:xfrm>
        <a:prstGeom prst="rightArrow">
          <a:avLst>
            <a:gd name="adj1" fmla="val 60000"/>
            <a:gd name="adj2" fmla="val 50000"/>
          </a:avLst>
        </a:prstGeom>
        <a:solidFill>
          <a:schemeClr val="accent3">
            <a:hueOff val="2108579"/>
            <a:satOff val="-1039"/>
            <a:lumOff val="3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928029" y="2837320"/>
        <a:ext cx="284045" cy="309993"/>
      </dsp:txXfrm>
    </dsp:sp>
    <dsp:sp modelId="{1D7BF052-F5A7-42F7-B0C9-AC8B213B93F9}">
      <dsp:nvSpPr>
        <dsp:cNvPr id="0" name=""/>
        <dsp:cNvSpPr/>
      </dsp:nvSpPr>
      <dsp:spPr>
        <a:xfrm>
          <a:off x="6304637" y="3447479"/>
          <a:ext cx="1530830" cy="1530830"/>
        </a:xfrm>
        <a:prstGeom prst="ellipse">
          <a:avLst/>
        </a:prstGeom>
        <a:solidFill>
          <a:schemeClr val="accent3">
            <a:hueOff val="4217159"/>
            <a:satOff val="-2077"/>
            <a:lumOff val="73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Political Polarization</a:t>
          </a:r>
        </a:p>
      </dsp:txBody>
      <dsp:txXfrm>
        <a:off x="6528822" y="3671664"/>
        <a:ext cx="1082460" cy="1082460"/>
      </dsp:txXfrm>
    </dsp:sp>
    <dsp:sp modelId="{F7590075-DA66-4209-9196-BAA3A2E36D01}">
      <dsp:nvSpPr>
        <dsp:cNvPr id="0" name=""/>
        <dsp:cNvSpPr/>
      </dsp:nvSpPr>
      <dsp:spPr>
        <a:xfrm rot="9000000">
          <a:off x="5882715" y="4522938"/>
          <a:ext cx="405779" cy="516655"/>
        </a:xfrm>
        <a:prstGeom prst="rightArrow">
          <a:avLst>
            <a:gd name="adj1" fmla="val 60000"/>
            <a:gd name="adj2" fmla="val 50000"/>
          </a:avLst>
        </a:prstGeom>
        <a:solidFill>
          <a:schemeClr val="accent3">
            <a:hueOff val="4217159"/>
            <a:satOff val="-2077"/>
            <a:lumOff val="73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996294" y="4595836"/>
        <a:ext cx="284045" cy="309993"/>
      </dsp:txXfrm>
    </dsp:sp>
    <dsp:sp modelId="{B472B8AE-535E-40A6-9DCA-C19BF8C1161F}">
      <dsp:nvSpPr>
        <dsp:cNvPr id="0" name=""/>
        <dsp:cNvSpPr/>
      </dsp:nvSpPr>
      <dsp:spPr>
        <a:xfrm>
          <a:off x="4315850" y="4595705"/>
          <a:ext cx="1530830" cy="1530830"/>
        </a:xfrm>
        <a:prstGeom prst="ellipse">
          <a:avLst/>
        </a:prstGeom>
        <a:solidFill>
          <a:schemeClr val="accent3">
            <a:hueOff val="6325739"/>
            <a:satOff val="-3116"/>
            <a:lumOff val="11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What is Trust?</a:t>
          </a:r>
        </a:p>
      </dsp:txBody>
      <dsp:txXfrm>
        <a:off x="4540035" y="4819890"/>
        <a:ext cx="1082460" cy="1082460"/>
      </dsp:txXfrm>
    </dsp:sp>
    <dsp:sp modelId="{BDFAB7F4-F124-411F-B8BB-412DCBF07A64}">
      <dsp:nvSpPr>
        <dsp:cNvPr id="0" name=""/>
        <dsp:cNvSpPr/>
      </dsp:nvSpPr>
      <dsp:spPr>
        <a:xfrm rot="12600000">
          <a:off x="3893928" y="4534422"/>
          <a:ext cx="405779" cy="516655"/>
        </a:xfrm>
        <a:prstGeom prst="rightArrow">
          <a:avLst>
            <a:gd name="adj1" fmla="val 60000"/>
            <a:gd name="adj2" fmla="val 50000"/>
          </a:avLst>
        </a:prstGeom>
        <a:solidFill>
          <a:schemeClr val="accent3">
            <a:hueOff val="6325739"/>
            <a:satOff val="-3116"/>
            <a:lumOff val="11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007507" y="4668187"/>
        <a:ext cx="284045" cy="309993"/>
      </dsp:txXfrm>
    </dsp:sp>
    <dsp:sp modelId="{90FBAF63-4AB1-4F81-8098-0FDAF60A2CF5}">
      <dsp:nvSpPr>
        <dsp:cNvPr id="0" name=""/>
        <dsp:cNvSpPr/>
      </dsp:nvSpPr>
      <dsp:spPr>
        <a:xfrm>
          <a:off x="2327064" y="3447479"/>
          <a:ext cx="1530830" cy="1530830"/>
        </a:xfrm>
        <a:prstGeom prst="ellipse">
          <a:avLst/>
        </a:prstGeom>
        <a:solidFill>
          <a:schemeClr val="accent3">
            <a:hueOff val="8434318"/>
            <a:satOff val="-4154"/>
            <a:lumOff val="147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Increasing Income Inequality</a:t>
          </a:r>
        </a:p>
      </dsp:txBody>
      <dsp:txXfrm>
        <a:off x="2551249" y="3671664"/>
        <a:ext cx="1082460" cy="1082460"/>
      </dsp:txXfrm>
    </dsp:sp>
    <dsp:sp modelId="{42091635-2B26-4866-9612-9D9A18DFAA3F}">
      <dsp:nvSpPr>
        <dsp:cNvPr id="0" name=""/>
        <dsp:cNvSpPr/>
      </dsp:nvSpPr>
      <dsp:spPr>
        <a:xfrm rot="16200000">
          <a:off x="2889589" y="2817825"/>
          <a:ext cx="405779" cy="516655"/>
        </a:xfrm>
        <a:prstGeom prst="rightArrow">
          <a:avLst>
            <a:gd name="adj1" fmla="val 60000"/>
            <a:gd name="adj2" fmla="val 50000"/>
          </a:avLst>
        </a:prstGeom>
        <a:solidFill>
          <a:schemeClr val="accent3">
            <a:hueOff val="8434318"/>
            <a:satOff val="-4154"/>
            <a:lumOff val="147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50456" y="2982023"/>
        <a:ext cx="284045" cy="309993"/>
      </dsp:txXfrm>
    </dsp:sp>
    <dsp:sp modelId="{6F456A46-62F7-4D51-B046-376638BC4318}">
      <dsp:nvSpPr>
        <dsp:cNvPr id="0" name=""/>
        <dsp:cNvSpPr/>
      </dsp:nvSpPr>
      <dsp:spPr>
        <a:xfrm>
          <a:off x="2327064" y="1151026"/>
          <a:ext cx="1530830" cy="1530830"/>
        </a:xfrm>
        <a:prstGeom prst="ellipse">
          <a:avLst/>
        </a:prstGeom>
        <a:solidFill>
          <a:schemeClr val="accent3">
            <a:hueOff val="10542897"/>
            <a:satOff val="-5193"/>
            <a:lumOff val="184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Unfairness</a:t>
          </a:r>
        </a:p>
      </dsp:txBody>
      <dsp:txXfrm>
        <a:off x="2551249" y="1375211"/>
        <a:ext cx="1082460" cy="1082460"/>
      </dsp:txXfrm>
    </dsp:sp>
    <dsp:sp modelId="{2D9EE7E6-77B6-4321-BEFB-B5B4777C2E6F}">
      <dsp:nvSpPr>
        <dsp:cNvPr id="0" name=""/>
        <dsp:cNvSpPr/>
      </dsp:nvSpPr>
      <dsp:spPr>
        <a:xfrm rot="19800000">
          <a:off x="3874037" y="1089743"/>
          <a:ext cx="405779" cy="516655"/>
        </a:xfrm>
        <a:prstGeom prst="rightArrow">
          <a:avLst>
            <a:gd name="adj1" fmla="val 60000"/>
            <a:gd name="adj2" fmla="val 50000"/>
          </a:avLst>
        </a:prstGeom>
        <a:solidFill>
          <a:schemeClr val="accent3">
            <a:hueOff val="10542897"/>
            <a:satOff val="-5193"/>
            <a:lumOff val="184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82192" y="1223508"/>
        <a:ext cx="284045" cy="309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D0293-FD9D-4916-8264-5AD52D7FF6DA}">
      <dsp:nvSpPr>
        <dsp:cNvPr id="0" name=""/>
        <dsp:cNvSpPr/>
      </dsp:nvSpPr>
      <dsp:spPr>
        <a:xfrm>
          <a:off x="2890018" y="-108323"/>
          <a:ext cx="4000550" cy="4000550"/>
        </a:xfrm>
        <a:prstGeom prst="circularArrow">
          <a:avLst>
            <a:gd name="adj1" fmla="val 4668"/>
            <a:gd name="adj2" fmla="val 272909"/>
            <a:gd name="adj3" fmla="val 12829681"/>
            <a:gd name="adj4" fmla="val 18032039"/>
            <a:gd name="adj5" fmla="val 484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201A9-6759-4A79-BEB5-2DEC27A4688C}">
      <dsp:nvSpPr>
        <dsp:cNvPr id="0" name=""/>
        <dsp:cNvSpPr/>
      </dsp:nvSpPr>
      <dsp:spPr>
        <a:xfrm>
          <a:off x="3557879" y="767"/>
          <a:ext cx="2664828" cy="13324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Humility</a:t>
          </a:r>
        </a:p>
      </dsp:txBody>
      <dsp:txXfrm>
        <a:off x="3622922" y="65810"/>
        <a:ext cx="2534742" cy="1202328"/>
      </dsp:txXfrm>
    </dsp:sp>
    <dsp:sp modelId="{2DC20D4A-B184-4623-953F-4FBEABDFE406}">
      <dsp:nvSpPr>
        <dsp:cNvPr id="0" name=""/>
        <dsp:cNvSpPr/>
      </dsp:nvSpPr>
      <dsp:spPr>
        <a:xfrm>
          <a:off x="4994343" y="1437230"/>
          <a:ext cx="2664828" cy="1332414"/>
        </a:xfrm>
        <a:prstGeom prst="roundRect">
          <a:avLst/>
        </a:prstGeom>
        <a:solidFill>
          <a:schemeClr val="accent4">
            <a:hueOff val="-1799995"/>
            <a:satOff val="-28265"/>
            <a:lumOff val="-26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Generosity</a:t>
          </a:r>
        </a:p>
      </dsp:txBody>
      <dsp:txXfrm>
        <a:off x="5059386" y="1502273"/>
        <a:ext cx="2534742" cy="1202328"/>
      </dsp:txXfrm>
    </dsp:sp>
    <dsp:sp modelId="{45FE55FE-22C0-43D9-A582-01BC1C147D2A}">
      <dsp:nvSpPr>
        <dsp:cNvPr id="0" name=""/>
        <dsp:cNvSpPr/>
      </dsp:nvSpPr>
      <dsp:spPr>
        <a:xfrm>
          <a:off x="3557879" y="2873693"/>
          <a:ext cx="2664828" cy="1332414"/>
        </a:xfrm>
        <a:prstGeom prst="roundRect">
          <a:avLst/>
        </a:prstGeom>
        <a:solidFill>
          <a:schemeClr val="accent4">
            <a:hueOff val="-3599990"/>
            <a:satOff val="-56531"/>
            <a:lumOff val="-52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Realism</a:t>
          </a:r>
        </a:p>
      </dsp:txBody>
      <dsp:txXfrm>
        <a:off x="3622922" y="2938736"/>
        <a:ext cx="2534742" cy="1202328"/>
      </dsp:txXfrm>
    </dsp:sp>
    <dsp:sp modelId="{865AAB07-5B9F-42A6-8F54-16EA152E831A}">
      <dsp:nvSpPr>
        <dsp:cNvPr id="0" name=""/>
        <dsp:cNvSpPr/>
      </dsp:nvSpPr>
      <dsp:spPr>
        <a:xfrm>
          <a:off x="2121416" y="1437230"/>
          <a:ext cx="2664828" cy="1332414"/>
        </a:xfrm>
        <a:prstGeom prst="roundRect">
          <a:avLst/>
        </a:prstGeom>
        <a:solidFill>
          <a:schemeClr val="accent4">
            <a:hueOff val="-5399985"/>
            <a:satOff val="-84796"/>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Patience</a:t>
          </a:r>
        </a:p>
      </dsp:txBody>
      <dsp:txXfrm>
        <a:off x="2186459" y="1502273"/>
        <a:ext cx="2534742" cy="120232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8/4/22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8/4/22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1" y="2059012"/>
            <a:ext cx="1219249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664" y="2166365"/>
            <a:ext cx="11468578" cy="1739347"/>
          </a:xfrm>
        </p:spPr>
        <p:txBody>
          <a:bodyPr tIns="45720" bIns="45720" anchor="ctr">
            <a:normAutofit/>
          </a:bodyPr>
          <a:lstStyle>
            <a:lvl1pPr algn="ctr">
              <a:lnSpc>
                <a:spcPct val="80000"/>
              </a:lnSpc>
              <a:defRPr sz="5998" spc="150" baseline="0"/>
            </a:lvl1pPr>
          </a:lstStyle>
          <a:p>
            <a:r>
              <a:rPr lang="en-US"/>
              <a:t>Click to edit Master title style</a:t>
            </a:r>
            <a:endParaRPr lang="en-US" dirty="0"/>
          </a:p>
        </p:txBody>
      </p:sp>
      <p:sp>
        <p:nvSpPr>
          <p:cNvPr id="3" name="Subtitle 2"/>
          <p:cNvSpPr>
            <a:spLocks noGrp="1"/>
          </p:cNvSpPr>
          <p:nvPr>
            <p:ph type="subTitle" idx="1"/>
          </p:nvPr>
        </p:nvSpPr>
        <p:spPr>
          <a:xfrm>
            <a:off x="1523603" y="3996251"/>
            <a:ext cx="9141619" cy="1309255"/>
          </a:xfrm>
        </p:spPr>
        <p:txBody>
          <a:bodyPr>
            <a:normAutofit/>
          </a:bodyPr>
          <a:lstStyle>
            <a:lvl1pPr marL="0" indent="0" algn="ctr">
              <a:buNone/>
              <a:defRPr sz="1999"/>
            </a:lvl1pPr>
            <a:lvl2pPr marL="457063" indent="0" algn="ctr">
              <a:buNone/>
              <a:defRPr sz="1999"/>
            </a:lvl2pPr>
            <a:lvl3pPr marL="914126" indent="0" algn="ctr">
              <a:buNone/>
              <a:defRPr sz="19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8/4/22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29661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8/4/22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08746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6963" y="0"/>
            <a:ext cx="27424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58239" y="274638"/>
            <a:ext cx="2401754"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1" y="274638"/>
            <a:ext cx="7971215"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7982" y="6422855"/>
            <a:ext cx="2742482" cy="365125"/>
          </a:xfrm>
        </p:spPr>
        <p:txBody>
          <a:bodyPr/>
          <a:lstStyle/>
          <a:p>
            <a:fld id="{8E36636D-D922-432D-A958-524484B5923D}" type="datetimeFigureOut">
              <a:rPr lang="en-US" smtClean="0"/>
              <a:pPr/>
              <a:t>8/4/22</a:t>
            </a:fld>
            <a:endParaRPr lang="en-US"/>
          </a:p>
        </p:txBody>
      </p:sp>
      <p:sp>
        <p:nvSpPr>
          <p:cNvPr id="5" name="Footer Placeholder 4"/>
          <p:cNvSpPr>
            <a:spLocks noGrp="1"/>
          </p:cNvSpPr>
          <p:nvPr>
            <p:ph type="ftr" sz="quarter" idx="11"/>
          </p:nvPr>
        </p:nvSpPr>
        <p:spPr>
          <a:xfrm>
            <a:off x="3775152" y="6422855"/>
            <a:ext cx="4278555" cy="365125"/>
          </a:xfrm>
        </p:spPr>
        <p:txBody>
          <a:bodyPr/>
          <a:lstStyle/>
          <a:p>
            <a:endParaRPr lang="en-US"/>
          </a:p>
        </p:txBody>
      </p:sp>
      <p:sp>
        <p:nvSpPr>
          <p:cNvPr id="6" name="Slide Number Placeholder 5"/>
          <p:cNvSpPr>
            <a:spLocks noGrp="1"/>
          </p:cNvSpPr>
          <p:nvPr>
            <p:ph type="sldNum" sz="quarter" idx="12"/>
          </p:nvPr>
        </p:nvSpPr>
        <p:spPr>
          <a:xfrm>
            <a:off x="8070946" y="6422855"/>
            <a:ext cx="879530" cy="365125"/>
          </a:xfrm>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45333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8/4/22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86795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1" y="2059012"/>
            <a:ext cx="1219249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2974" y="2208879"/>
            <a:ext cx="10512862" cy="1676400"/>
          </a:xfrm>
        </p:spPr>
        <p:txBody>
          <a:bodyPr anchor="ctr">
            <a:noAutofit/>
          </a:bodyPr>
          <a:lstStyle>
            <a:lvl1pPr algn="ctr">
              <a:lnSpc>
                <a:spcPct val="80000"/>
              </a:lnSpc>
              <a:defRPr sz="5998"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2974" y="4010335"/>
            <a:ext cx="10512862" cy="1174639"/>
          </a:xfrm>
        </p:spPr>
        <p:txBody>
          <a:bodyPr anchor="t">
            <a:normAutofit/>
          </a:bodyPr>
          <a:lstStyle>
            <a:lvl1pPr marL="0" indent="0" algn="ctr">
              <a:buNone/>
              <a:defRPr sz="1999">
                <a:solidFill>
                  <a:schemeClr val="tx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smtClean="0"/>
              <a:pPr/>
              <a:t>8/4/22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13222418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030" y="2011680"/>
            <a:ext cx="4753642" cy="420624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768" y="2011680"/>
            <a:ext cx="4753642" cy="420624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8/4/22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88094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6694" y="1913470"/>
            <a:ext cx="4753642" cy="743094"/>
          </a:xfrm>
        </p:spPr>
        <p:txBody>
          <a:bodyPr anchor="ctr">
            <a:normAutofit/>
          </a:bodyPr>
          <a:lstStyle>
            <a:lvl1pPr marL="0" indent="0">
              <a:buNone/>
              <a:defRPr sz="20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206694" y="2656566"/>
            <a:ext cx="4753642" cy="35661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29607" y="1913470"/>
            <a:ext cx="4753642" cy="743094"/>
          </a:xfrm>
        </p:spPr>
        <p:txBody>
          <a:bodyPr anchor="ctr">
            <a:normAutofit/>
          </a:bodyPr>
          <a:lstStyle>
            <a:lvl1pPr marL="0" indent="0">
              <a:buNone/>
              <a:defRPr sz="20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29607" y="2656564"/>
            <a:ext cx="4753642" cy="35661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8/4/22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9934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8/4/22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81541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8/4/22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63794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6693" y="2120054"/>
            <a:ext cx="6124885" cy="411480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6994" y="2147487"/>
            <a:ext cx="3199567" cy="3432319"/>
          </a:xfrm>
        </p:spPr>
        <p:txBody>
          <a:bodyPr>
            <a:normAutofit/>
          </a:bodyPr>
          <a:lstStyle>
            <a:lvl1pPr marL="0" indent="0">
              <a:lnSpc>
                <a:spcPct val="95000"/>
              </a:lnSpc>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8/4/22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52361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79826" y="2211494"/>
            <a:ext cx="6124885" cy="3931920"/>
          </a:xfrm>
          <a:solidFill>
            <a:schemeClr val="tx2">
              <a:lumMod val="60000"/>
              <a:lumOff val="40000"/>
            </a:schemeClr>
          </a:solidFill>
        </p:spPr>
        <p:txBody>
          <a:bodyPr tIns="365760" anchor="t"/>
          <a:lstStyle>
            <a:lvl1pPr marL="0" indent="0" algn="ctr">
              <a:buNone/>
              <a:defRPr sz="3199">
                <a:solidFill>
                  <a:schemeClr val="tx1">
                    <a:lumMod val="50000"/>
                  </a:schemeClr>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788659" y="2150621"/>
            <a:ext cx="3199567" cy="3429000"/>
          </a:xfrm>
        </p:spPr>
        <p:txBody>
          <a:bodyPr>
            <a:normAutofit/>
          </a:bodyPr>
          <a:lstStyle>
            <a:lvl1pPr marL="0" indent="0">
              <a:lnSpc>
                <a:spcPct val="95000"/>
              </a:lnSpc>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8/4/22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87910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5778"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606" y="284176"/>
            <a:ext cx="9781532"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606" y="2011680"/>
            <a:ext cx="9781532"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1953" y="6422855"/>
            <a:ext cx="3000113" cy="365125"/>
          </a:xfrm>
          <a:prstGeom prst="rect">
            <a:avLst/>
          </a:prstGeom>
        </p:spPr>
        <p:txBody>
          <a:bodyPr vert="horz" lIns="91440" tIns="45720" rIns="45720" bIns="45720" rtlCol="0" anchor="ctr"/>
          <a:lstStyle>
            <a:lvl1pPr algn="l">
              <a:defRPr sz="1050">
                <a:solidFill>
                  <a:schemeClr val="tx1"/>
                </a:solidFill>
              </a:defRPr>
            </a:lvl1pPr>
          </a:lstStyle>
          <a:p>
            <a:fld id="{8E36636D-D922-432D-A958-524484B5923D}" type="datetimeFigureOut">
              <a:rPr lang="en-US" smtClean="0"/>
              <a:pPr/>
              <a:t>8/4/22</a:t>
            </a:fld>
            <a:endParaRPr lang="en-US"/>
          </a:p>
        </p:txBody>
      </p:sp>
      <p:sp>
        <p:nvSpPr>
          <p:cNvPr id="5" name="Footer Placeholder 4"/>
          <p:cNvSpPr>
            <a:spLocks noGrp="1"/>
          </p:cNvSpPr>
          <p:nvPr>
            <p:ph type="ftr" sz="quarter" idx="3"/>
          </p:nvPr>
        </p:nvSpPr>
        <p:spPr>
          <a:xfrm>
            <a:off x="5595014" y="6422855"/>
            <a:ext cx="5043126"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6151" y="6422855"/>
            <a:ext cx="946018" cy="365125"/>
          </a:xfrm>
          <a:prstGeom prst="rect">
            <a:avLst/>
          </a:prstGeom>
        </p:spPr>
        <p:txBody>
          <a:bodyPr vert="horz" lIns="45720" tIns="45720" rIns="91440" bIns="45720" rtlCol="0" anchor="ctr"/>
          <a:lstStyle>
            <a:lvl1pPr algn="l">
              <a:defRPr sz="1200" b="0">
                <a:solidFill>
                  <a:schemeClr val="tx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408906918"/>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85000"/>
        </a:lnSpc>
        <a:spcBef>
          <a:spcPct val="0"/>
        </a:spcBef>
        <a:buNone/>
        <a:defRPr sz="3999" kern="1200" cap="all" baseline="0">
          <a:solidFill>
            <a:schemeClr val="bg2"/>
          </a:solidFill>
          <a:latin typeface="+mj-lt"/>
          <a:ea typeface="+mj-ea"/>
          <a:cs typeface="+mj-cs"/>
        </a:defRPr>
      </a:lvl1pPr>
    </p:titleStyle>
    <p:bodyStyle>
      <a:lvl1pPr marL="182825" indent="-182825" algn="l" defTabSz="914126" rtl="0" eaLnBrk="1" latinLnBrk="0" hangingPunct="1">
        <a:lnSpc>
          <a:spcPct val="90000"/>
        </a:lnSpc>
        <a:spcBef>
          <a:spcPts val="1200"/>
        </a:spcBef>
        <a:spcAft>
          <a:spcPts val="200"/>
        </a:spcAft>
        <a:buClr>
          <a:schemeClr val="tx1"/>
        </a:buClr>
        <a:buFont typeface="Wingdings" pitchFamily="2" charset="2"/>
        <a:buChar char=""/>
        <a:defRPr sz="2199" kern="1200">
          <a:solidFill>
            <a:schemeClr val="tx1"/>
          </a:solidFill>
          <a:latin typeface="+mn-lt"/>
          <a:ea typeface="+mn-ea"/>
          <a:cs typeface="+mn-cs"/>
        </a:defRPr>
      </a:lvl1pPr>
      <a:lvl2pPr marL="411357" indent="-182825" algn="l" defTabSz="914126" rtl="0" eaLnBrk="1" latinLnBrk="0" hangingPunct="1">
        <a:lnSpc>
          <a:spcPct val="90000"/>
        </a:lnSpc>
        <a:spcBef>
          <a:spcPts val="200"/>
        </a:spcBef>
        <a:spcAft>
          <a:spcPts val="400"/>
        </a:spcAft>
        <a:buClr>
          <a:schemeClr val="tx1"/>
        </a:buClr>
        <a:buFont typeface="Wingdings" pitchFamily="2" charset="2"/>
        <a:buChar char=""/>
        <a:defRPr sz="1999" kern="1200">
          <a:solidFill>
            <a:schemeClr val="tx1"/>
          </a:solidFill>
          <a:latin typeface="+mn-lt"/>
          <a:ea typeface="+mn-ea"/>
          <a:cs typeface="+mn-cs"/>
        </a:defRPr>
      </a:lvl2pPr>
      <a:lvl3pPr marL="639888" indent="-182825" algn="l" defTabSz="914126" rtl="0" eaLnBrk="1" latinLnBrk="0" hangingPunct="1">
        <a:lnSpc>
          <a:spcPct val="90000"/>
        </a:lnSpc>
        <a:spcBef>
          <a:spcPts val="200"/>
        </a:spcBef>
        <a:spcAft>
          <a:spcPts val="400"/>
        </a:spcAft>
        <a:buClr>
          <a:schemeClr val="tx1"/>
        </a:buClr>
        <a:buFont typeface="Wingdings" pitchFamily="2" charset="2"/>
        <a:buChar char=""/>
        <a:defRPr sz="1799" kern="1200">
          <a:solidFill>
            <a:schemeClr val="tx1"/>
          </a:solidFill>
          <a:latin typeface="+mn-lt"/>
          <a:ea typeface="+mn-ea"/>
          <a:cs typeface="+mn-cs"/>
        </a:defRPr>
      </a:lvl3pPr>
      <a:lvl4pPr marL="868419" indent="-182825"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6951" indent="-182825"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215" indent="-228531"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358" indent="-228531"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8511" indent="-228531"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5658" indent="-228531"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hyperlink" Target="https://cruxnow.com/vatican/2016/10/pope-says-contributions-great-charity-needs-personal-touch"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atholicworldreport.com/2022/03/26/pope-francis-wants-us-to-do-this-when-we-give-to-the-poo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2412" y="461055"/>
            <a:ext cx="10134600" cy="768031"/>
          </a:xfrm>
          <a:prstGeom prst="rect">
            <a:avLst/>
          </a:prstGeom>
          <a:noFill/>
        </p:spPr>
        <p:txBody>
          <a:bodyPr wrap="square" rtlCol="0">
            <a:spAutoFit/>
          </a:bodyPr>
          <a:lstStyle/>
          <a:p>
            <a:pPr algn="ctr">
              <a:lnSpc>
                <a:spcPct val="107000"/>
              </a:lnSpc>
            </a:pP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Called to build a more fraternal world:</a:t>
            </a:r>
            <a:endParaRPr lang="en-US" sz="4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854721" y="4128655"/>
            <a:ext cx="7924800" cy="2858475"/>
          </a:xfrm>
          <a:prstGeom prst="rect">
            <a:avLst/>
          </a:prstGeom>
        </p:spPr>
        <p:txBody>
          <a:bodyPr wrap="square">
            <a:spAutoFit/>
          </a:bodyPr>
          <a:lstStyle/>
          <a:p>
            <a:pPr lvl="0" algn="ctr">
              <a:lnSpc>
                <a:spcPct val="107000"/>
              </a:lnSpc>
            </a:pPr>
            <a:endPar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endPar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endPar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endPar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David B. Couturier, OFM Cap.</a:t>
            </a:r>
          </a:p>
          <a:p>
            <a:pPr lvl="0" algn="ctr">
              <a:lnSpc>
                <a:spcPct val="107000"/>
              </a:lnSpc>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Phoenix 2022</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665412" y="1620973"/>
            <a:ext cx="7848600" cy="4170227"/>
          </a:xfrm>
          <a:prstGeom prst="rect">
            <a:avLst/>
          </a:prstGeom>
        </p:spPr>
      </p:pic>
      <p:sp>
        <p:nvSpPr>
          <p:cNvPr id="9" name="Subtitle 8"/>
          <p:cNvSpPr>
            <a:spLocks noGrp="1"/>
          </p:cNvSpPr>
          <p:nvPr>
            <p:ph type="subTitle" idx="1"/>
          </p:nvPr>
        </p:nvSpPr>
        <p:spPr>
          <a:xfrm>
            <a:off x="2208212" y="2286000"/>
            <a:ext cx="9141619" cy="1309255"/>
          </a:xfrm>
        </p:spPr>
        <p:txBody>
          <a:bodyPr/>
          <a:lstStyle/>
          <a:p>
            <a:pPr lvl="0" defTabSz="914400">
              <a:lnSpc>
                <a:spcPct val="107000"/>
              </a:lnSpc>
              <a:spcBef>
                <a:spcPts val="0"/>
              </a:spcBef>
              <a:spcAft>
                <a:spcPts val="0"/>
              </a:spcAft>
              <a:buClrTx/>
            </a:pPr>
            <a:r>
              <a:rPr lang="en-US" sz="2800" b="1" dirty="0">
                <a:solidFill>
                  <a:srgbClr val="2C2C2C"/>
                </a:solidFill>
                <a:latin typeface="Times New Roman" panose="02020603050405020304" pitchFamily="18" charset="0"/>
                <a:ea typeface="Calibri" panose="020F0502020204030204" pitchFamily="34" charset="0"/>
                <a:cs typeface="Times New Roman" panose="02020603050405020304" pitchFamily="18" charset="0"/>
              </a:rPr>
              <a:t>Secular Franciscans as a </a:t>
            </a:r>
          </a:p>
          <a:p>
            <a:pPr lvl="0" defTabSz="914400">
              <a:lnSpc>
                <a:spcPct val="107000"/>
              </a:lnSpc>
              <a:spcBef>
                <a:spcPts val="0"/>
              </a:spcBef>
              <a:spcAft>
                <a:spcPts val="0"/>
              </a:spcAft>
              <a:buClrTx/>
            </a:pPr>
            <a:r>
              <a:rPr lang="en-US" sz="2800" b="1" dirty="0">
                <a:solidFill>
                  <a:srgbClr val="2C2C2C"/>
                </a:solidFill>
                <a:latin typeface="Times New Roman" panose="02020603050405020304" pitchFamily="18" charset="0"/>
                <a:ea typeface="Calibri" panose="020F0502020204030204" pitchFamily="34" charset="0"/>
                <a:cs typeface="Times New Roman" panose="02020603050405020304" pitchFamily="18" charset="0"/>
              </a:rPr>
              <a:t>Community of Care &amp; Moral Transformation</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build a </a:t>
            </a:r>
            <a:r>
              <a:rPr lang="en-US" b="1" dirty="0"/>
              <a:t>fraternal</a:t>
            </a:r>
            <a:r>
              <a:rPr lang="en-US" dirty="0"/>
              <a:t> </a:t>
            </a:r>
            <a:r>
              <a:rPr lang="en-US" b="1" dirty="0"/>
              <a:t>WORLD…..</a:t>
            </a:r>
            <a:endParaRPr lang="en-US" dirty="0"/>
          </a:p>
        </p:txBody>
      </p:sp>
      <p:sp>
        <p:nvSpPr>
          <p:cNvPr id="3" name="Content Placeholder 2"/>
          <p:cNvSpPr>
            <a:spLocks noGrp="1"/>
          </p:cNvSpPr>
          <p:nvPr>
            <p:ph idx="1"/>
          </p:nvPr>
        </p:nvSpPr>
        <p:spPr/>
        <p:txBody>
          <a:bodyPr>
            <a:normAutofit/>
          </a:bodyPr>
          <a:lstStyle/>
          <a:p>
            <a:pPr marL="342900" marR="0" lvl="0" indent="-342900">
              <a:lnSpc>
                <a:spcPct val="107000"/>
              </a:lnSpc>
              <a:spcBef>
                <a:spcPts val="0"/>
              </a:spcBef>
              <a:spcAft>
                <a:spcPts val="0"/>
              </a:spcAft>
              <a:buFont typeface="+mj-lt"/>
              <a:buAutoNum type="arabicPeriod"/>
            </a:pPr>
            <a:r>
              <a:rPr lang="en-US" sz="3600" dirty="0">
                <a:latin typeface="Times New Roman" panose="02020603050405020304" pitchFamily="18" charset="0"/>
                <a:ea typeface="Calibri" panose="020F0502020204030204" pitchFamily="34" charset="0"/>
                <a:cs typeface="Times New Roman" panose="02020603050405020304" pitchFamily="18" charset="0"/>
              </a:rPr>
              <a:t>What kind of a world are we now building? </a:t>
            </a:r>
          </a:p>
          <a:p>
            <a:pPr marL="342900" marR="0" lvl="0" indent="-342900">
              <a:lnSpc>
                <a:spcPct val="107000"/>
              </a:lnSpc>
              <a:spcBef>
                <a:spcPts val="0"/>
              </a:spcBef>
              <a:spcAft>
                <a:spcPts val="0"/>
              </a:spcAft>
              <a:buFont typeface="+mj-lt"/>
              <a:buAutoNum type="arabicPeriod"/>
            </a:pPr>
            <a:r>
              <a:rPr lang="en-US" sz="3600" dirty="0">
                <a:latin typeface="Times New Roman" panose="02020603050405020304" pitchFamily="18" charset="0"/>
                <a:ea typeface="Calibri" panose="020F0502020204030204" pitchFamily="34" charset="0"/>
                <a:cs typeface="Times New Roman" panose="02020603050405020304" pitchFamily="18" charset="0"/>
              </a:rPr>
              <a:t>What kind of world did Francis want to build?</a:t>
            </a:r>
          </a:p>
          <a:p>
            <a:pPr marL="342900" marR="0" lvl="0" indent="-342900">
              <a:lnSpc>
                <a:spcPct val="107000"/>
              </a:lnSpc>
              <a:spcBef>
                <a:spcPts val="0"/>
              </a:spcBef>
              <a:spcAft>
                <a:spcPts val="0"/>
              </a:spcAft>
              <a:buFont typeface="+mj-lt"/>
              <a:buAutoNum type="arabicPeriod"/>
            </a:pPr>
            <a:r>
              <a:rPr lang="en-US" sz="3600" dirty="0">
                <a:latin typeface="Times New Roman" panose="02020603050405020304" pitchFamily="18" charset="0"/>
                <a:ea typeface="Calibri" panose="020F0502020204030204" pitchFamily="34" charset="0"/>
                <a:cs typeface="Times New Roman" panose="02020603050405020304" pitchFamily="18" charset="0"/>
              </a:rPr>
              <a:t>What would it take for us to build a more fraternal world today?</a:t>
            </a:r>
          </a:p>
          <a:p>
            <a:pPr marL="0" indent="0">
              <a:buNone/>
            </a:pPr>
            <a:endParaRPr lang="en-US" sz="3600" dirty="0"/>
          </a:p>
        </p:txBody>
      </p:sp>
    </p:spTree>
    <p:extLst>
      <p:ext uri="{BB962C8B-B14F-4D97-AF65-F5344CB8AC3E}">
        <p14:creationId xmlns:p14="http://schemas.microsoft.com/office/powerpoint/2010/main" val="178890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Walter </a:t>
            </a:r>
            <a:r>
              <a:rPr lang="en-US" dirty="0" err="1"/>
              <a:t>Brueggemann</a:t>
            </a:r>
            <a:endParaRPr lang="en-US" dirty="0"/>
          </a:p>
        </p:txBody>
      </p:sp>
      <p:sp>
        <p:nvSpPr>
          <p:cNvPr id="3" name="Content Placeholder 2"/>
          <p:cNvSpPr>
            <a:spLocks noGrp="1"/>
          </p:cNvSpPr>
          <p:nvPr>
            <p:ph idx="1"/>
          </p:nvPr>
        </p:nvSpPr>
        <p:spPr>
          <a:xfrm>
            <a:off x="3732212" y="2040255"/>
            <a:ext cx="8305800" cy="4206240"/>
          </a:xfrm>
        </p:spPr>
        <p:txBody>
          <a:bodyPr>
            <a:noAutofit/>
          </a:bodyPr>
          <a:lstStyle/>
          <a:p>
            <a:pPr marL="0" indent="0">
              <a:buNone/>
            </a:pPr>
            <a:r>
              <a:rPr lang="en-US" sz="2800" i="1" dirty="0"/>
              <a:t>It has become increasingly clear, however, that reality is not fixed and settled, that it cannot be described objectively. We do not simply respond to a world that is here, but we engage in constituting that world by our participation, our actions, and our speech. As participants in the constitutive act, we do not describe what is there, but we evoke what is not fully there until we act or speak. The human agent, then, is a constitutive part of the enterprise, which means that the shape of reality in part awaits our shaping adherence. Or, as a chemist has put it concerning his research</a:t>
            </a:r>
            <a:r>
              <a:rPr lang="en-US" sz="2800" b="1" i="1" dirty="0">
                <a:solidFill>
                  <a:schemeClr val="accent1"/>
                </a:solidFill>
              </a:rPr>
              <a:t>, “The world is not a crossword puzzle to be solved, but a symphony yet to be written. </a:t>
            </a:r>
          </a:p>
        </p:txBody>
      </p:sp>
      <p:pic>
        <p:nvPicPr>
          <p:cNvPr id="4" name="Picture 3"/>
          <p:cNvPicPr>
            <a:picLocks noChangeAspect="1"/>
          </p:cNvPicPr>
          <p:nvPr/>
        </p:nvPicPr>
        <p:blipFill>
          <a:blip r:embed="rId2"/>
          <a:stretch>
            <a:fillRect/>
          </a:stretch>
        </p:blipFill>
        <p:spPr>
          <a:xfrm>
            <a:off x="455612" y="2040255"/>
            <a:ext cx="2819400" cy="4339233"/>
          </a:xfrm>
          <a:prstGeom prst="rect">
            <a:avLst/>
          </a:prstGeom>
        </p:spPr>
      </p:pic>
    </p:spTree>
    <p:extLst>
      <p:ext uri="{BB962C8B-B14F-4D97-AF65-F5344CB8AC3E}">
        <p14:creationId xmlns:p14="http://schemas.microsoft.com/office/powerpoint/2010/main" val="367887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jews</a:t>
            </a:r>
            <a:r>
              <a:rPr lang="en-US" dirty="0"/>
              <a:t> under Egyptian domination</a:t>
            </a:r>
          </a:p>
        </p:txBody>
      </p:sp>
      <p:sp>
        <p:nvSpPr>
          <p:cNvPr id="3" name="Content Placeholder 2"/>
          <p:cNvSpPr>
            <a:spLocks noGrp="1"/>
          </p:cNvSpPr>
          <p:nvPr>
            <p:ph idx="1"/>
          </p:nvPr>
        </p:nvSpPr>
        <p:spPr>
          <a:xfrm>
            <a:off x="4951412" y="2209800"/>
            <a:ext cx="6644406" cy="4206240"/>
          </a:xfrm>
        </p:spPr>
        <p:txBody>
          <a:bodyPr/>
          <a:lstStyle/>
          <a:p>
            <a:pPr marL="0" indent="0">
              <a:buNone/>
            </a:pPr>
            <a:r>
              <a:rPr lang="en-US" sz="2400" dirty="0">
                <a:latin typeface="Times New Roman" panose="02020603050405020304" pitchFamily="18" charset="0"/>
                <a:ea typeface="Calibri" panose="020F0502020204030204" pitchFamily="34" charset="0"/>
              </a:rPr>
              <a:t>We learn what I call the “embedded social imagination” of Pharaoh and the Egyptians in regard to the Jews living under Pharaoh’s oppression. The world as it had been constructed by the Pharaohs justified the enslavement of Jews as a cheap labor force in a violent arms race conducted by the Egyptians for military superiority over and against neighboring countries. </a:t>
            </a:r>
            <a:endParaRPr lang="en-US" dirty="0"/>
          </a:p>
        </p:txBody>
      </p:sp>
      <p:pic>
        <p:nvPicPr>
          <p:cNvPr id="4" name="Picture 3"/>
          <p:cNvPicPr>
            <a:picLocks noChangeAspect="1"/>
          </p:cNvPicPr>
          <p:nvPr/>
        </p:nvPicPr>
        <p:blipFill>
          <a:blip r:embed="rId2"/>
          <a:stretch>
            <a:fillRect/>
          </a:stretch>
        </p:blipFill>
        <p:spPr>
          <a:xfrm>
            <a:off x="455612" y="2011680"/>
            <a:ext cx="3810000" cy="2628900"/>
          </a:xfrm>
          <a:prstGeom prst="rect">
            <a:avLst/>
          </a:prstGeom>
        </p:spPr>
      </p:pic>
    </p:spTree>
    <p:extLst>
      <p:ext uri="{BB962C8B-B14F-4D97-AF65-F5344CB8AC3E}">
        <p14:creationId xmlns:p14="http://schemas.microsoft.com/office/powerpoint/2010/main" val="40023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4176"/>
            <a:ext cx="11809412" cy="1508760"/>
          </a:xfrm>
        </p:spPr>
        <p:txBody>
          <a:bodyPr/>
          <a:lstStyle/>
          <a:p>
            <a:r>
              <a:rPr lang="en-US" sz="3200" dirty="0"/>
              <a:t>Jesus imagines                                                                 another </a:t>
            </a:r>
            <a:r>
              <a:rPr lang="en-US" sz="3200" dirty="0" err="1"/>
              <a:t>worlD</a:t>
            </a:r>
            <a:r>
              <a:rPr lang="en-US" dirty="0"/>
              <a:t>             </a:t>
            </a:r>
          </a:p>
        </p:txBody>
      </p:sp>
      <p:sp>
        <p:nvSpPr>
          <p:cNvPr id="5" name="Content Placeholder 4"/>
          <p:cNvSpPr>
            <a:spLocks noGrp="1"/>
          </p:cNvSpPr>
          <p:nvPr>
            <p:ph idx="1"/>
          </p:nvPr>
        </p:nvSpPr>
        <p:spPr>
          <a:xfrm>
            <a:off x="1598612" y="3810000"/>
            <a:ext cx="9781532" cy="4206240"/>
          </a:xfrm>
        </p:spPr>
        <p:txBody>
          <a:bodyPr/>
          <a:lstStyle/>
          <a:p>
            <a:pPr marL="0" indent="0">
              <a:buNone/>
            </a:pPr>
            <a:r>
              <a:rPr lang="en-US" dirty="0"/>
              <a:t>Jesus commanded his followers to imagine another world and another kingdom where mercy substituted for violence, compassion substituted for political control, and universal love substituted for tribalism. </a:t>
            </a:r>
          </a:p>
          <a:p>
            <a:pPr marL="0" indent="0">
              <a:buNone/>
            </a:pPr>
            <a:endParaRPr lang="en-US" dirty="0"/>
          </a:p>
          <a:p>
            <a:pPr marL="0" indent="0">
              <a:buNone/>
            </a:pPr>
            <a:r>
              <a:rPr lang="en-US" dirty="0"/>
              <a:t>Jesus offered another way of imagining the world and that new interpretative lens is called “gospel” and the change from one lens to the other is what we call “conversion.”</a:t>
            </a:r>
          </a:p>
        </p:txBody>
      </p:sp>
      <p:pic>
        <p:nvPicPr>
          <p:cNvPr id="6" name="Picture 5"/>
          <p:cNvPicPr>
            <a:picLocks noChangeAspect="1"/>
          </p:cNvPicPr>
          <p:nvPr/>
        </p:nvPicPr>
        <p:blipFill>
          <a:blip r:embed="rId2"/>
          <a:stretch>
            <a:fillRect/>
          </a:stretch>
        </p:blipFill>
        <p:spPr>
          <a:xfrm>
            <a:off x="3618706" y="78436"/>
            <a:ext cx="4572000" cy="3429000"/>
          </a:xfrm>
          <a:prstGeom prst="rect">
            <a:avLst/>
          </a:prstGeom>
        </p:spPr>
      </p:pic>
    </p:spTree>
    <p:extLst>
      <p:ext uri="{BB962C8B-B14F-4D97-AF65-F5344CB8AC3E}">
        <p14:creationId xmlns:p14="http://schemas.microsoft.com/office/powerpoint/2010/main" val="76527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the world that we are building?</a:t>
            </a:r>
          </a:p>
        </p:txBody>
      </p:sp>
      <p:sp>
        <p:nvSpPr>
          <p:cNvPr id="3" name="Content Placeholder 2"/>
          <p:cNvSpPr>
            <a:spLocks noGrp="1"/>
          </p:cNvSpPr>
          <p:nvPr>
            <p:ph idx="1"/>
          </p:nvPr>
        </p:nvSpPr>
        <p:spPr/>
        <p:txBody>
          <a:bodyPr/>
          <a:lstStyle/>
          <a:p>
            <a:pPr marL="0" indent="0">
              <a:buNone/>
            </a:pPr>
            <a:endParaRPr lang="en-US" sz="2400" dirty="0">
              <a:latin typeface="Times New Roman" panose="02020603050405020304" pitchFamily="18" charset="0"/>
              <a:ea typeface="Calibri" panose="020F0502020204030204" pitchFamily="34" charset="0"/>
            </a:endParaRPr>
          </a:p>
          <a:p>
            <a:pPr marL="0" indent="0">
              <a:buNone/>
            </a:pPr>
            <a:endParaRPr lang="en-US" sz="2400" dirty="0">
              <a:latin typeface="Times New Roman" panose="02020603050405020304" pitchFamily="18" charset="0"/>
              <a:ea typeface="Calibri" panose="020F0502020204030204" pitchFamily="34" charset="0"/>
            </a:endParaRPr>
          </a:p>
          <a:p>
            <a:pPr marL="0" indent="0">
              <a:buNone/>
            </a:pPr>
            <a:endParaRPr lang="en-US" sz="2400" dirty="0">
              <a:latin typeface="Times New Roman" panose="02020603050405020304" pitchFamily="18" charset="0"/>
              <a:ea typeface="Calibri" panose="020F0502020204030204" pitchFamily="34" charset="0"/>
            </a:endParaRPr>
          </a:p>
          <a:p>
            <a:pPr marL="0" indent="0">
              <a:buNone/>
            </a:pPr>
            <a:endParaRPr lang="en-US" sz="2400" dirty="0">
              <a:latin typeface="Times New Roman" panose="02020603050405020304" pitchFamily="18" charset="0"/>
              <a:ea typeface="Calibri" panose="020F0502020204030204" pitchFamily="34" charset="0"/>
            </a:endParaRPr>
          </a:p>
          <a:p>
            <a:pPr marL="0" indent="0">
              <a:buNone/>
            </a:pPr>
            <a:endParaRPr lang="en-US" sz="2400" dirty="0">
              <a:latin typeface="Times New Roman" panose="02020603050405020304" pitchFamily="18" charset="0"/>
              <a:ea typeface="Calibri" panose="020F0502020204030204" pitchFamily="34" charset="0"/>
            </a:endParaRPr>
          </a:p>
          <a:p>
            <a:pPr marL="0" indent="0">
              <a:buNone/>
            </a:pPr>
            <a:endParaRPr lang="en-US" sz="2400" dirty="0">
              <a:latin typeface="Times New Roman" panose="02020603050405020304" pitchFamily="18" charset="0"/>
              <a:ea typeface="Calibri" panose="020F0502020204030204" pitchFamily="34" charset="0"/>
            </a:endParaRPr>
          </a:p>
          <a:p>
            <a:pPr marL="0" indent="0">
              <a:buNone/>
            </a:pPr>
            <a:endParaRPr lang="en-US" sz="2400" dirty="0">
              <a:latin typeface="Times New Roman" panose="02020603050405020304" pitchFamily="18" charset="0"/>
              <a:ea typeface="Calibri" panose="020F0502020204030204" pitchFamily="34" charset="0"/>
            </a:endParaRPr>
          </a:p>
          <a:p>
            <a:pPr marL="0" indent="0" algn="ctr">
              <a:buNone/>
            </a:pPr>
            <a:r>
              <a:rPr lang="en-US" sz="2400" dirty="0">
                <a:latin typeface="Times New Roman" panose="02020603050405020304" pitchFamily="18" charset="0"/>
                <a:ea typeface="Calibri" panose="020F0502020204030204" pitchFamily="34" charset="0"/>
              </a:rPr>
              <a:t>The world we are building today struggles with trust.</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503612" y="2209800"/>
            <a:ext cx="4401410" cy="2928938"/>
          </a:xfrm>
          <a:prstGeom prst="rect">
            <a:avLst/>
          </a:prstGeom>
        </p:spPr>
      </p:pic>
    </p:spTree>
    <p:extLst>
      <p:ext uri="{BB962C8B-B14F-4D97-AF65-F5344CB8AC3E}">
        <p14:creationId xmlns:p14="http://schemas.microsoft.com/office/powerpoint/2010/main" val="291806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Content Placeholder 3"/>
          <p:cNvPicPr>
            <a:picLocks noGrp="1" noChangeAspect="1"/>
          </p:cNvPicPr>
          <p:nvPr>
            <p:ph idx="1"/>
          </p:nvPr>
        </p:nvPicPr>
        <p:blipFill>
          <a:blip r:embed="rId2"/>
          <a:stretch>
            <a:fillRect/>
          </a:stretch>
        </p:blipFill>
        <p:spPr>
          <a:xfrm>
            <a:off x="2112637" y="152400"/>
            <a:ext cx="8871501" cy="6324600"/>
          </a:xfrm>
          <a:prstGeom prst="rect">
            <a:avLst/>
          </a:prstGeom>
        </p:spPr>
      </p:pic>
    </p:spTree>
    <p:extLst>
      <p:ext uri="{BB962C8B-B14F-4D97-AF65-F5344CB8AC3E}">
        <p14:creationId xmlns:p14="http://schemas.microsoft.com/office/powerpoint/2010/main" val="280684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Knight Commission on trust</a:t>
            </a:r>
          </a:p>
        </p:txBody>
      </p:sp>
      <p:sp>
        <p:nvSpPr>
          <p:cNvPr id="3" name="Content Placeholder 2"/>
          <p:cNvSpPr>
            <a:spLocks noGrp="1"/>
          </p:cNvSpPr>
          <p:nvPr>
            <p:ph idx="1"/>
          </p:nvPr>
        </p:nvSpPr>
        <p:spPr/>
        <p:txBody>
          <a:bodyPr/>
          <a:lstStyle/>
          <a:p>
            <a:pPr marL="274375" marR="457200" indent="0" algn="just">
              <a:lnSpc>
                <a:spcPct val="107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There is a crisis of trust in American democracy.  By virtually every measure, Americans’ trust in most of their democratic institutions, and particularly in the media, has declined dramatically over the past half century. It is striking that a country known for its freedoms and legacy as  one of the oldest and strongest representative governments now finds itself struggling to find support for its very democracy.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524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2" y="2133600"/>
            <a:ext cx="2618732" cy="2753512"/>
          </a:xfrm>
        </p:spPr>
        <p:txBody>
          <a:bodyPr>
            <a:normAutofit/>
          </a:bodyPr>
          <a:lstStyle/>
          <a:p>
            <a:pPr algn="ctr"/>
            <a:r>
              <a:rPr lang="en-US" dirty="0"/>
              <a:t>The Causes of mistrust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6118341"/>
              </p:ext>
            </p:extLst>
          </p:nvPr>
        </p:nvGraphicFramePr>
        <p:xfrm>
          <a:off x="836612" y="445687"/>
          <a:ext cx="10162532" cy="6129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1812" y="445687"/>
            <a:ext cx="4038600" cy="1077218"/>
          </a:xfrm>
          <a:prstGeom prst="rect">
            <a:avLst/>
          </a:prstGeom>
          <a:noFill/>
        </p:spPr>
        <p:txBody>
          <a:bodyPr wrap="square" rtlCol="0">
            <a:spAutoFit/>
          </a:bodyPr>
          <a:lstStyle/>
          <a:p>
            <a:r>
              <a:rPr lang="en-US" sz="3200" b="1" dirty="0">
                <a:solidFill>
                  <a:schemeClr val="bg1"/>
                </a:solidFill>
              </a:rPr>
              <a:t>The Causes of Mistrust</a:t>
            </a:r>
          </a:p>
        </p:txBody>
      </p:sp>
    </p:spTree>
    <p:extLst>
      <p:ext uri="{BB962C8B-B14F-4D97-AF65-F5344CB8AC3E}">
        <p14:creationId xmlns:p14="http://schemas.microsoft.com/office/powerpoint/2010/main" val="133027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Pope  </a:t>
            </a:r>
            <a:r>
              <a:rPr lang="en-US" b="1" dirty="0" err="1"/>
              <a:t>francis</a:t>
            </a:r>
            <a:r>
              <a:rPr lang="en-US" b="1" dirty="0"/>
              <a:t>  and his </a:t>
            </a:r>
            <a:br>
              <a:rPr lang="en-US" b="1" dirty="0"/>
            </a:br>
            <a:r>
              <a:rPr lang="en-US" b="1" dirty="0"/>
              <a:t>Franciscan world</a:t>
            </a:r>
          </a:p>
        </p:txBody>
      </p:sp>
      <p:sp>
        <p:nvSpPr>
          <p:cNvPr id="3" name="Content Placeholder 2"/>
          <p:cNvSpPr>
            <a:spLocks noGrp="1"/>
          </p:cNvSpPr>
          <p:nvPr>
            <p:ph idx="1"/>
          </p:nvPr>
        </p:nvSpPr>
        <p:spPr/>
        <p:txBody>
          <a:bodyPr/>
          <a:lstStyle/>
          <a:p>
            <a:pPr marL="0" indent="0">
              <a:buNone/>
            </a:pPr>
            <a:r>
              <a:rPr lang="en-US" dirty="0"/>
              <a:t>It is clear that Pope Francis understands the critical problem of trust not only in politics and economics, but also within the church. His pastoral work has been targeted toward the development of a new understanding and conception of the world that we can live in. In his encyclical on the environment, he imagines a world beyond private interests and personal autonomy and asks policy makers and ordinary citizens to think beyond their immediate personal needs and begin thinking of the earth as “our common home.”</a:t>
            </a:r>
          </a:p>
        </p:txBody>
      </p:sp>
    </p:spTree>
    <p:extLst>
      <p:ext uri="{BB962C8B-B14F-4D97-AF65-F5344CB8AC3E}">
        <p14:creationId xmlns:p14="http://schemas.microsoft.com/office/powerpoint/2010/main" val="257170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world we are creating…</a:t>
            </a:r>
          </a:p>
        </p:txBody>
      </p:sp>
      <p:sp>
        <p:nvSpPr>
          <p:cNvPr id="3" name="Content Placeholder 2"/>
          <p:cNvSpPr>
            <a:spLocks noGrp="1"/>
          </p:cNvSpPr>
          <p:nvPr>
            <p:ph idx="1"/>
          </p:nvPr>
        </p:nvSpPr>
        <p:spPr>
          <a:xfrm>
            <a:off x="5637212" y="2011680"/>
            <a:ext cx="5346926" cy="4206240"/>
          </a:xfrm>
        </p:spPr>
        <p:txBody>
          <a:bodyPr>
            <a:normAutofit fontScale="92500" lnSpcReduction="10000"/>
          </a:bodyPr>
          <a:lstStyle/>
          <a:p>
            <a:pPr marL="0" indent="0">
              <a:buNone/>
            </a:pPr>
            <a:r>
              <a:rPr lang="en-US" sz="2400" dirty="0">
                <a:latin typeface="Times New Roman" panose="02020603050405020304" pitchFamily="18" charset="0"/>
                <a:ea typeface="Calibri" panose="020F0502020204030204" pitchFamily="34" charset="0"/>
              </a:rPr>
              <a:t>The Pope reminds us that world that we have been creating has been in construction since the time of the Enlightenment in the 17</a:t>
            </a:r>
            <a:r>
              <a:rPr lang="en-US" sz="2400" baseline="30000" dirty="0">
                <a:latin typeface="Times New Roman" panose="02020603050405020304" pitchFamily="18" charset="0"/>
                <a:ea typeface="Calibri" panose="020F0502020204030204" pitchFamily="34" charset="0"/>
              </a:rPr>
              <a:t>th</a:t>
            </a:r>
            <a:r>
              <a:rPr lang="en-US" sz="2400" dirty="0">
                <a:latin typeface="Times New Roman" panose="02020603050405020304" pitchFamily="18" charset="0"/>
                <a:ea typeface="Calibri" panose="020F0502020204030204" pitchFamily="34" charset="0"/>
              </a:rPr>
              <a:t> and 18</a:t>
            </a:r>
            <a:r>
              <a:rPr lang="en-US" sz="2400" baseline="30000" dirty="0">
                <a:latin typeface="Times New Roman" panose="02020603050405020304" pitchFamily="18" charset="0"/>
                <a:ea typeface="Calibri" panose="020F0502020204030204" pitchFamily="34" charset="0"/>
              </a:rPr>
              <a:t>th</a:t>
            </a:r>
            <a:r>
              <a:rPr lang="en-US" sz="2400" dirty="0">
                <a:latin typeface="Times New Roman" panose="02020603050405020304" pitchFamily="18" charset="0"/>
                <a:ea typeface="Calibri" panose="020F0502020204030204" pitchFamily="34" charset="0"/>
              </a:rPr>
              <a:t> centuries. It is a world that sees and measures everything and everyone by the distance and differences between individuals and things in the universe. It is a world of </a:t>
            </a:r>
            <a:r>
              <a:rPr lang="en-US" sz="2400" i="1" dirty="0">
                <a:latin typeface="Times New Roman" panose="02020603050405020304" pitchFamily="18" charset="0"/>
                <a:ea typeface="Calibri" panose="020F0502020204030204" pitchFamily="34" charset="0"/>
              </a:rPr>
              <a:t>private</a:t>
            </a:r>
            <a:r>
              <a:rPr lang="en-US" sz="2400" dirty="0">
                <a:latin typeface="Times New Roman" panose="02020603050405020304" pitchFamily="18" charset="0"/>
                <a:ea typeface="Calibri" panose="020F0502020204030204" pitchFamily="34" charset="0"/>
              </a:rPr>
              <a:t> property and </a:t>
            </a:r>
            <a:r>
              <a:rPr lang="en-US" sz="2400" i="1" dirty="0">
                <a:latin typeface="Times New Roman" panose="02020603050405020304" pitchFamily="18" charset="0"/>
                <a:ea typeface="Calibri" panose="020F0502020204030204" pitchFamily="34" charset="0"/>
              </a:rPr>
              <a:t>autonomous</a:t>
            </a:r>
            <a:r>
              <a:rPr lang="en-US" sz="2400" dirty="0">
                <a:latin typeface="Times New Roman" panose="02020603050405020304" pitchFamily="18" charset="0"/>
                <a:ea typeface="Calibri" panose="020F0502020204030204" pitchFamily="34" charset="0"/>
              </a:rPr>
              <a:t> wills clashing and crashing into one another. It is the world described long ago by the Scottish philosopher, Thomas Hobbes, as the “war of all against all,” a world of inevitable violence and selfishness that Christianity cannot avoid and should not try to change, but should only admit, utilize and mitigate. </a:t>
            </a:r>
            <a:endParaRPr lang="en-US" dirty="0"/>
          </a:p>
        </p:txBody>
      </p:sp>
      <p:pic>
        <p:nvPicPr>
          <p:cNvPr id="4" name="Picture 3"/>
          <p:cNvPicPr>
            <a:picLocks noChangeAspect="1"/>
          </p:cNvPicPr>
          <p:nvPr/>
        </p:nvPicPr>
        <p:blipFill>
          <a:blip r:embed="rId2"/>
          <a:stretch>
            <a:fillRect/>
          </a:stretch>
        </p:blipFill>
        <p:spPr>
          <a:xfrm>
            <a:off x="912812" y="1994263"/>
            <a:ext cx="3157537" cy="4744933"/>
          </a:xfrm>
          <a:prstGeom prst="rect">
            <a:avLst/>
          </a:prstGeom>
          <a:ln w="31750">
            <a:solidFill>
              <a:schemeClr val="lt1">
                <a:hueOff val="0"/>
                <a:satOff val="0"/>
                <a:lumOff val="0"/>
              </a:schemeClr>
            </a:solidFill>
          </a:ln>
        </p:spPr>
      </p:pic>
    </p:spTree>
    <p:extLst>
      <p:ext uri="{BB962C8B-B14F-4D97-AF65-F5344CB8AC3E}">
        <p14:creationId xmlns:p14="http://schemas.microsoft.com/office/powerpoint/2010/main" val="428790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465" y="557696"/>
            <a:ext cx="10209530" cy="863600"/>
          </a:xfrm>
        </p:spPr>
        <p:txBody>
          <a:bodyPr>
            <a:normAutofit fontScale="90000"/>
          </a:bodyPr>
          <a:lstStyle/>
          <a:p>
            <a:pPr algn="ctr"/>
            <a:r>
              <a:rPr lang="en-US" dirty="0"/>
              <a:t> Dr. Serene Jones, a theologian and first woman president of Union Theological Seminary in New York City </a:t>
            </a:r>
            <a:endParaRPr lang="en-US" b="1" dirty="0"/>
          </a:p>
        </p:txBody>
      </p:sp>
      <p:pic>
        <p:nvPicPr>
          <p:cNvPr id="6" name="Content Placeholder 5"/>
          <p:cNvPicPr>
            <a:picLocks noGrp="1" noChangeAspect="1"/>
          </p:cNvPicPr>
          <p:nvPr>
            <p:ph idx="1"/>
          </p:nvPr>
        </p:nvPicPr>
        <p:blipFill>
          <a:blip r:embed="rId2"/>
          <a:stretch>
            <a:fillRect/>
          </a:stretch>
        </p:blipFill>
        <p:spPr>
          <a:xfrm>
            <a:off x="989012" y="2823986"/>
            <a:ext cx="4224945" cy="2952750"/>
          </a:xfrm>
          <a:prstGeom prst="rect">
            <a:avLst/>
          </a:prstGeom>
        </p:spPr>
      </p:pic>
      <p:pic>
        <p:nvPicPr>
          <p:cNvPr id="8" name="Picture 7"/>
          <p:cNvPicPr>
            <a:picLocks noChangeAspect="1"/>
          </p:cNvPicPr>
          <p:nvPr/>
        </p:nvPicPr>
        <p:blipFill>
          <a:blip r:embed="rId3"/>
          <a:stretch>
            <a:fillRect/>
          </a:stretch>
        </p:blipFill>
        <p:spPr>
          <a:xfrm>
            <a:off x="6723063" y="2982863"/>
            <a:ext cx="4705350" cy="2634996"/>
          </a:xfrm>
          <a:prstGeom prst="rect">
            <a:avLst/>
          </a:prstGeom>
        </p:spPr>
      </p:pic>
    </p:spTree>
    <p:extLst>
      <p:ext uri="{BB962C8B-B14F-4D97-AF65-F5344CB8AC3E}">
        <p14:creationId xmlns:p14="http://schemas.microsoft.com/office/powerpoint/2010/main" val="354850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1401042" y="4191000"/>
            <a:ext cx="9265370" cy="2057400"/>
          </a:xfrm>
        </p:spPr>
        <p:txBody>
          <a:bodyPr/>
          <a:lstStyle/>
          <a:p>
            <a:pPr marL="0" indent="0" algn="ctr">
              <a:buNone/>
            </a:pPr>
            <a:r>
              <a:rPr lang="en-US" dirty="0"/>
              <a:t>The Pope has lamented this world, because a world exclusively designed for individualism, autonomy, and self-interests severely cheapens relationships and </a:t>
            </a:r>
            <a:r>
              <a:rPr lang="en-US" dirty="0" err="1"/>
              <a:t>instrumentalizes</a:t>
            </a:r>
            <a:r>
              <a:rPr lang="en-US" dirty="0"/>
              <a:t> them. In that world, individuals are only as important as what they can consume or spend in an increasingly consumptive and aggressive market-driven world. </a:t>
            </a:r>
          </a:p>
        </p:txBody>
      </p:sp>
      <p:pic>
        <p:nvPicPr>
          <p:cNvPr id="5" name="Picture 4"/>
          <p:cNvPicPr>
            <a:picLocks noChangeAspect="1"/>
          </p:cNvPicPr>
          <p:nvPr/>
        </p:nvPicPr>
        <p:blipFill>
          <a:blip r:embed="rId2"/>
          <a:stretch>
            <a:fillRect/>
          </a:stretch>
        </p:blipFill>
        <p:spPr>
          <a:xfrm>
            <a:off x="3047639" y="197498"/>
            <a:ext cx="5972175" cy="3190875"/>
          </a:xfrm>
          <a:prstGeom prst="rect">
            <a:avLst/>
          </a:prstGeom>
        </p:spPr>
      </p:pic>
    </p:spTree>
    <p:extLst>
      <p:ext uri="{BB962C8B-B14F-4D97-AF65-F5344CB8AC3E}">
        <p14:creationId xmlns:p14="http://schemas.microsoft.com/office/powerpoint/2010/main" val="43913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myth is…</a:t>
            </a:r>
          </a:p>
        </p:txBody>
      </p:sp>
      <p:sp>
        <p:nvSpPr>
          <p:cNvPr id="3" name="Content Placeholder 2"/>
          <p:cNvSpPr>
            <a:spLocks noGrp="1"/>
          </p:cNvSpPr>
          <p:nvPr>
            <p:ph idx="1"/>
          </p:nvPr>
        </p:nvSpPr>
        <p:spPr>
          <a:xfrm>
            <a:off x="7618412" y="2011680"/>
            <a:ext cx="4343400" cy="4206240"/>
          </a:xfrm>
        </p:spPr>
        <p:txBody>
          <a:bodyPr>
            <a:normAutofit/>
          </a:bodyPr>
          <a:lstStyle/>
          <a:p>
            <a:pPr marL="0" marR="0" indent="0" algn="just">
              <a:lnSpc>
                <a:spcPct val="115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We are at the mercy of the invisible hand of the marketplace, even as the marginalization and exclusion once reserved for the poor is now transferred over to the planet, which cries in agony because of severe climate change and impending ecological disasters.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512" y="2209800"/>
            <a:ext cx="6391770" cy="3019425"/>
          </a:xfrm>
          <a:prstGeom prst="rect">
            <a:avLst/>
          </a:prstGeom>
        </p:spPr>
      </p:pic>
    </p:spTree>
    <p:extLst>
      <p:ext uri="{BB962C8B-B14F-4D97-AF65-F5344CB8AC3E}">
        <p14:creationId xmlns:p14="http://schemas.microsoft.com/office/powerpoint/2010/main" val="26148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ambiguous and dangerous world</a:t>
            </a:r>
          </a:p>
        </p:txBody>
      </p:sp>
      <p:pic>
        <p:nvPicPr>
          <p:cNvPr id="4" name="Content Placeholder 3"/>
          <p:cNvPicPr>
            <a:picLocks noGrp="1" noChangeAspect="1"/>
          </p:cNvPicPr>
          <p:nvPr>
            <p:ph idx="1"/>
          </p:nvPr>
        </p:nvPicPr>
        <p:blipFill>
          <a:blip r:embed="rId2"/>
          <a:stretch>
            <a:fillRect/>
          </a:stretch>
        </p:blipFill>
        <p:spPr>
          <a:xfrm>
            <a:off x="237798" y="2209800"/>
            <a:ext cx="11711147" cy="2438400"/>
          </a:xfrm>
          <a:prstGeom prst="rect">
            <a:avLst/>
          </a:prstGeom>
        </p:spPr>
      </p:pic>
      <p:pic>
        <p:nvPicPr>
          <p:cNvPr id="5" name="Picture 4"/>
          <p:cNvPicPr>
            <a:picLocks noChangeAspect="1"/>
          </p:cNvPicPr>
          <p:nvPr/>
        </p:nvPicPr>
        <p:blipFill>
          <a:blip r:embed="rId3"/>
          <a:stretch>
            <a:fillRect/>
          </a:stretch>
        </p:blipFill>
        <p:spPr>
          <a:xfrm>
            <a:off x="4392478" y="4800600"/>
            <a:ext cx="3401786" cy="1905000"/>
          </a:xfrm>
          <a:prstGeom prst="rect">
            <a:avLst/>
          </a:prstGeom>
        </p:spPr>
      </p:pic>
    </p:spTree>
    <p:extLst>
      <p:ext uri="{BB962C8B-B14F-4D97-AF65-F5344CB8AC3E}">
        <p14:creationId xmlns:p14="http://schemas.microsoft.com/office/powerpoint/2010/main" val="362218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a:t>
            </a:r>
            <a:r>
              <a:rPr lang="en-US" dirty="0" err="1"/>
              <a:t>milbank</a:t>
            </a:r>
            <a:endParaRPr lang="en-US" dirty="0"/>
          </a:p>
        </p:txBody>
      </p:sp>
      <p:sp>
        <p:nvSpPr>
          <p:cNvPr id="3" name="Content Placeholder 2"/>
          <p:cNvSpPr>
            <a:spLocks noGrp="1"/>
          </p:cNvSpPr>
          <p:nvPr>
            <p:ph idx="1"/>
          </p:nvPr>
        </p:nvSpPr>
        <p:spPr>
          <a:xfrm>
            <a:off x="836612" y="1524000"/>
            <a:ext cx="7647932" cy="420624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2400" b="1" dirty="0"/>
              <a:t>God as the infinite community of trust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rot="10800000" flipH="1" flipV="1">
            <a:off x="7793037" y="152400"/>
            <a:ext cx="4395788" cy="6356543"/>
          </a:xfrm>
          <a:prstGeom prst="rect">
            <a:avLst/>
          </a:prstGeom>
        </p:spPr>
      </p:pic>
    </p:spTree>
    <p:extLst>
      <p:ext uri="{BB962C8B-B14F-4D97-AF65-F5344CB8AC3E}">
        <p14:creationId xmlns:p14="http://schemas.microsoft.com/office/powerpoint/2010/main" val="20774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Church and Trust</a:t>
            </a:r>
          </a:p>
        </p:txBody>
      </p:sp>
      <p:sp>
        <p:nvSpPr>
          <p:cNvPr id="3" name="Content Placeholder 2"/>
          <p:cNvSpPr>
            <a:spLocks noGrp="1"/>
          </p:cNvSpPr>
          <p:nvPr>
            <p:ph idx="1"/>
          </p:nvPr>
        </p:nvSpPr>
        <p:spPr>
          <a:xfrm>
            <a:off x="1167680" y="2164080"/>
            <a:ext cx="9781532" cy="4206240"/>
          </a:xfrm>
        </p:spPr>
        <p:txBody>
          <a:bodyPr/>
          <a:lstStyle/>
          <a:p>
            <a:pPr marL="0" indent="0">
              <a:buNone/>
            </a:pPr>
            <a:r>
              <a:rPr lang="en-US" sz="2400" dirty="0">
                <a:latin typeface="Times New Roman" panose="02020603050405020304" pitchFamily="18" charset="0"/>
                <a:ea typeface="Calibri" panose="020F0502020204030204" pitchFamily="34" charset="0"/>
              </a:rPr>
              <a:t>The Church is unlike every other society in the world today. The Church, for example, is not built on the “ontology of violence” as were the communities of ancient Greece and Rome. The Church, Milbank maintains, is built on an ontology of peace, that is, on the harmonious relations of trust within the Trinity. We build trust relationships, because the Trinity exists as the “infinite community of trust.” </a:t>
            </a:r>
            <a:endParaRPr lang="en-US" dirty="0"/>
          </a:p>
        </p:txBody>
      </p:sp>
      <p:pic>
        <p:nvPicPr>
          <p:cNvPr id="4" name="Picture 3"/>
          <p:cNvPicPr>
            <a:picLocks noChangeAspect="1"/>
          </p:cNvPicPr>
          <p:nvPr/>
        </p:nvPicPr>
        <p:blipFill>
          <a:blip r:embed="rId2"/>
          <a:stretch>
            <a:fillRect/>
          </a:stretch>
        </p:blipFill>
        <p:spPr>
          <a:xfrm>
            <a:off x="3561949" y="4267200"/>
            <a:ext cx="5062846" cy="2414588"/>
          </a:xfrm>
          <a:prstGeom prst="rect">
            <a:avLst/>
          </a:prstGeom>
        </p:spPr>
      </p:pic>
    </p:spTree>
    <p:extLst>
      <p:ext uri="{BB962C8B-B14F-4D97-AF65-F5344CB8AC3E}">
        <p14:creationId xmlns:p14="http://schemas.microsoft.com/office/powerpoint/2010/main" val="366687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410817"/>
            <a:ext cx="10209530" cy="863600"/>
          </a:xfrm>
        </p:spPr>
        <p:txBody>
          <a:bodyPr>
            <a:normAutofit/>
          </a:bodyPr>
          <a:lstStyle/>
          <a:p>
            <a:r>
              <a:rPr lang="en-US" b="1" dirty="0"/>
              <a:t>Francis according to </a:t>
            </a:r>
            <a:r>
              <a:rPr lang="en-US" b="1" dirty="0" err="1"/>
              <a:t>milbank</a:t>
            </a:r>
            <a:endParaRPr lang="en-US" b="1" dirty="0"/>
          </a:p>
        </p:txBody>
      </p:sp>
      <p:pic>
        <p:nvPicPr>
          <p:cNvPr id="10" name="Content Placeholder 9">
            <a:extLst>
              <a:ext uri="{FF2B5EF4-FFF2-40B4-BE49-F238E27FC236}">
                <a16:creationId xmlns:a16="http://schemas.microsoft.com/office/drawing/2014/main" id="{ACB77627-77CA-1417-43DA-ED570193FC78}"/>
              </a:ext>
            </a:extLst>
          </p:cNvPr>
          <p:cNvPicPr>
            <a:picLocks noGrp="1" noChangeAspect="1"/>
          </p:cNvPicPr>
          <p:nvPr>
            <p:ph idx="1"/>
          </p:nvPr>
        </p:nvPicPr>
        <p:blipFill>
          <a:blip r:embed="rId2"/>
          <a:stretch>
            <a:fillRect/>
          </a:stretch>
        </p:blipFill>
        <p:spPr>
          <a:xfrm>
            <a:off x="0" y="2264852"/>
            <a:ext cx="6124575" cy="3823721"/>
          </a:xfrm>
        </p:spPr>
      </p:pic>
      <p:sp>
        <p:nvSpPr>
          <p:cNvPr id="4" name="Text Placeholder 3"/>
          <p:cNvSpPr>
            <a:spLocks noGrp="1"/>
          </p:cNvSpPr>
          <p:nvPr>
            <p:ph type="body" sz="half" idx="2"/>
          </p:nvPr>
        </p:nvSpPr>
        <p:spPr>
          <a:xfrm>
            <a:off x="6399212" y="2264852"/>
            <a:ext cx="5410201" cy="4419600"/>
          </a:xfrm>
        </p:spPr>
        <p:txBody>
          <a:bodyPr>
            <a:normAutofit/>
          </a:bodyPr>
          <a:lstStyle/>
          <a:p>
            <a:r>
              <a:rPr lang="en-US" sz="1800" dirty="0"/>
              <a:t>For if there was a </a:t>
            </a:r>
            <a:r>
              <a:rPr lang="en-US" sz="1800" i="1" dirty="0" err="1"/>
              <a:t>novum</a:t>
            </a:r>
            <a:r>
              <a:rPr lang="en-US" sz="1800" i="1" dirty="0"/>
              <a:t> </a:t>
            </a:r>
            <a:r>
              <a:rPr lang="en-US" sz="1800" dirty="0"/>
              <a:t>about Francis, then it concerned his revolutionary attempt more closely to follow Jesus and the apostles in their restoration of a </a:t>
            </a:r>
            <a:r>
              <a:rPr lang="en-US" sz="1800" dirty="0" err="1"/>
              <a:t>paradisal</a:t>
            </a:r>
            <a:r>
              <a:rPr lang="en-US" sz="1800" dirty="0"/>
              <a:t> life on earth as far as possible. For Francis this meant adoption of </a:t>
            </a:r>
            <a:r>
              <a:rPr lang="en-US" sz="1800" i="1" dirty="0" err="1"/>
              <a:t>altissima</a:t>
            </a:r>
            <a:r>
              <a:rPr lang="en-US" sz="1800" i="1" dirty="0"/>
              <a:t> </a:t>
            </a:r>
            <a:r>
              <a:rPr lang="en-US" sz="1800" i="1" dirty="0" err="1"/>
              <a:t>povertà</a:t>
            </a:r>
            <a:r>
              <a:rPr lang="en-US" sz="1800" dirty="0"/>
              <a:t>, the “most high poverty,” refusing not just private property, like the traditional monastic orders, but even any notion of property shared in common. This refusal undergirded the new ideal of a mendi­cant, wandering, begging way of life, in which truly one became like the birds of the air and lilies of the field, trusting solely to the providence of the heavenly Father.</a:t>
            </a:r>
            <a:endParaRPr lang="en-US" sz="1600" dirty="0"/>
          </a:p>
          <a:p>
            <a:r>
              <a:rPr lang="en-US" sz="1800" dirty="0"/>
              <a:t>John Milbank, “The Franciscan Conundrum,” </a:t>
            </a:r>
            <a:r>
              <a:rPr lang="en-US" sz="1800" i="1" dirty="0" err="1"/>
              <a:t>Communio</a:t>
            </a:r>
            <a:r>
              <a:rPr lang="en-US" sz="1800" i="1" dirty="0"/>
              <a:t> </a:t>
            </a:r>
            <a:r>
              <a:rPr lang="en-US" sz="1800" dirty="0"/>
              <a:t>42 (Fall 2015), 466. </a:t>
            </a:r>
          </a:p>
          <a:p>
            <a:pPr lvl="1"/>
            <a:endParaRPr lang="en-US" sz="2400" b="1" dirty="0"/>
          </a:p>
          <a:p>
            <a:pPr lvl="1"/>
            <a:endParaRPr lang="en-US" sz="1600" b="1" dirty="0"/>
          </a:p>
          <a:p>
            <a:pPr lvl="1" algn="ctr"/>
            <a:endParaRPr lang="en-US" sz="1600" b="1" dirty="0"/>
          </a:p>
        </p:txBody>
      </p:sp>
    </p:spTree>
    <p:extLst>
      <p:ext uri="{BB962C8B-B14F-4D97-AF65-F5344CB8AC3E}">
        <p14:creationId xmlns:p14="http://schemas.microsoft.com/office/powerpoint/2010/main" val="10736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Naked in the public square</a:t>
            </a:r>
          </a:p>
        </p:txBody>
      </p:sp>
      <p:sp>
        <p:nvSpPr>
          <p:cNvPr id="6" name="Content Placeholder 5"/>
          <p:cNvSpPr>
            <a:spLocks noGrp="1"/>
          </p:cNvSpPr>
          <p:nvPr>
            <p:ph idx="1"/>
          </p:nvPr>
        </p:nvSpPr>
        <p:spPr>
          <a:xfrm>
            <a:off x="5637212" y="2209800"/>
            <a:ext cx="5956526" cy="4206240"/>
          </a:xfrm>
        </p:spPr>
        <p:txBody>
          <a:bodyPr/>
          <a:lstStyle/>
          <a:p>
            <a:pPr marL="0" indent="0" algn="ctr">
              <a:buNone/>
            </a:pPr>
            <a:r>
              <a:rPr lang="en-US" dirty="0"/>
              <a:t>Having cast off his clothes in the marketplace, Francis aligns himself not with culture but with nature itself. When he leaves the public square, he does not search out a monastery, a desert hermitage, a radical community of rebels or hermits. That is not where he will place his trust anymore. He goes instead to nature, the vestige of God’s image, in order to undergo a primal new birth and incarnation. In this way, he starts a new “civilization of love” outside the conventions, customs, and laws of Assisi. </a:t>
            </a:r>
          </a:p>
        </p:txBody>
      </p:sp>
      <p:pic>
        <p:nvPicPr>
          <p:cNvPr id="7" name="Picture 6"/>
          <p:cNvPicPr>
            <a:picLocks noChangeAspect="1"/>
          </p:cNvPicPr>
          <p:nvPr/>
        </p:nvPicPr>
        <p:blipFill>
          <a:blip r:embed="rId2"/>
          <a:stretch>
            <a:fillRect/>
          </a:stretch>
        </p:blipFill>
        <p:spPr>
          <a:xfrm>
            <a:off x="0" y="2438400"/>
            <a:ext cx="5043487" cy="2435864"/>
          </a:xfrm>
          <a:prstGeom prst="rect">
            <a:avLst/>
          </a:prstGeom>
        </p:spPr>
      </p:pic>
    </p:spTree>
    <p:extLst>
      <p:ext uri="{BB962C8B-B14F-4D97-AF65-F5344CB8AC3E}">
        <p14:creationId xmlns:p14="http://schemas.microsoft.com/office/powerpoint/2010/main" val="241545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9012" y="284176"/>
            <a:ext cx="6185126" cy="1508760"/>
          </a:xfrm>
        </p:spPr>
        <p:txBody>
          <a:bodyPr/>
          <a:lstStyle/>
          <a:p>
            <a:r>
              <a:rPr lang="en-US" dirty="0"/>
              <a:t>Francis &amp; Everywhere</a:t>
            </a:r>
          </a:p>
        </p:txBody>
      </p:sp>
      <p:sp>
        <p:nvSpPr>
          <p:cNvPr id="3" name="Content Placeholder 2"/>
          <p:cNvSpPr>
            <a:spLocks noGrp="1"/>
          </p:cNvSpPr>
          <p:nvPr>
            <p:ph idx="1"/>
          </p:nvPr>
        </p:nvSpPr>
        <p:spPr>
          <a:xfrm>
            <a:off x="4951412" y="1219200"/>
            <a:ext cx="6032726" cy="4953000"/>
          </a:xfrm>
        </p:spPr>
        <p:txBody>
          <a:bodyPr>
            <a:normAutofit fontScale="55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4400" i="1" dirty="0"/>
              <a:t>First, he did not simply react against the new urban civilization by returning to the desert of the fields or fleeing to a monastic asylum. Rather, he did a new thing by fleeing to “everywhere,” that is to say, to nature as such, rather than cul­ture, and yet in such a way that his path of continuous flight now possibly passes through every street of every town. </a:t>
            </a:r>
          </a:p>
          <a:p>
            <a:pPr marL="0" indent="0" algn="r">
              <a:buNone/>
            </a:pPr>
            <a:r>
              <a:rPr lang="en-US" i="1" dirty="0"/>
              <a:t>Milbank, “The Franciscan Conundrum,” 470. </a:t>
            </a:r>
          </a:p>
          <a:p>
            <a:pPr marL="0" indent="0">
              <a:buNone/>
            </a:pPr>
            <a:endParaRPr lang="en-US" dirty="0"/>
          </a:p>
        </p:txBody>
      </p:sp>
      <p:pic>
        <p:nvPicPr>
          <p:cNvPr id="4" name="Picture 3"/>
          <p:cNvPicPr>
            <a:picLocks noChangeAspect="1"/>
          </p:cNvPicPr>
          <p:nvPr/>
        </p:nvPicPr>
        <p:blipFill rotWithShape="1">
          <a:blip r:embed="rId2"/>
          <a:srcRect l="19200" t="11200" r="19200" b="8071"/>
          <a:stretch/>
        </p:blipFill>
        <p:spPr>
          <a:xfrm>
            <a:off x="-34926" y="726281"/>
            <a:ext cx="4531607" cy="5938838"/>
          </a:xfrm>
          <a:prstGeom prst="rect">
            <a:avLst/>
          </a:prstGeom>
        </p:spPr>
      </p:pic>
    </p:spTree>
    <p:extLst>
      <p:ext uri="{BB962C8B-B14F-4D97-AF65-F5344CB8AC3E}">
        <p14:creationId xmlns:p14="http://schemas.microsoft.com/office/powerpoint/2010/main" val="269665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838200"/>
            <a:ext cx="9751060" cy="533400"/>
          </a:xfrm>
        </p:spPr>
        <p:txBody>
          <a:bodyPr anchor="b">
            <a:normAutofit fontScale="90000"/>
          </a:bodyPr>
          <a:lstStyle/>
          <a:p>
            <a:pPr algn="ctr"/>
            <a:r>
              <a:rPr lang="en-US" b="1" dirty="0"/>
              <a:t>For </a:t>
            </a:r>
            <a:r>
              <a:rPr lang="en-US" b="1" dirty="0" err="1"/>
              <a:t>francis</a:t>
            </a:r>
            <a:r>
              <a:rPr lang="en-US" b="1" dirty="0"/>
              <a:t> poverty is not an </a:t>
            </a:r>
            <a:br>
              <a:rPr lang="en-US" b="1" dirty="0"/>
            </a:br>
            <a:r>
              <a:rPr lang="en-US" b="1" dirty="0"/>
              <a:t>ascetical exercise</a:t>
            </a:r>
          </a:p>
        </p:txBody>
      </p:sp>
      <p:sp>
        <p:nvSpPr>
          <p:cNvPr id="4" name="Text Placeholder 3"/>
          <p:cNvSpPr>
            <a:spLocks noGrp="1"/>
          </p:cNvSpPr>
          <p:nvPr>
            <p:ph sz="half" idx="1"/>
          </p:nvPr>
        </p:nvSpPr>
        <p:spPr>
          <a:xfrm>
            <a:off x="684212" y="2286000"/>
            <a:ext cx="5410200" cy="4267200"/>
          </a:xfrm>
        </p:spPr>
        <p:txBody>
          <a:bodyPr>
            <a:normAutofit lnSpcReduction="10000"/>
          </a:bodyPr>
          <a:lstStyle/>
          <a:p>
            <a:pPr marL="457200" lvl="1" indent="0" algn="just">
              <a:buNone/>
            </a:pPr>
            <a:r>
              <a:rPr lang="en-US" sz="2400" dirty="0">
                <a:latin typeface="Times New Roman" panose="02020603050405020304" pitchFamily="18" charset="0"/>
                <a:ea typeface="Calibri" panose="020F0502020204030204" pitchFamily="34" charset="0"/>
              </a:rPr>
              <a:t>Francis’ poverty is not a negation that cancels culture, builds defensive walls, condemns a wicked world or silences those who are wrong. It is not a flight into protected spaces, like a monastery or desert where we simply wait for heaven to liberate us from all that is bad. It is not a flight from the world at all. The Franciscan vocation is not an escape from the “evils of mortality” or temptations of the flesh. It is a flight into the relational space of “everywhere,” where only domination and deprivation are excluded.</a:t>
            </a:r>
            <a:endParaRPr lang="en-US" sz="2200" b="1" dirty="0"/>
          </a:p>
          <a:p>
            <a:pPr marL="228532" lvl="1" indent="0">
              <a:buNone/>
            </a:pPr>
            <a:endParaRPr lang="en-US" sz="2200" b="1" dirty="0"/>
          </a:p>
          <a:p>
            <a:pPr marL="228532" lvl="1" indent="0">
              <a:buNone/>
            </a:pPr>
            <a:endParaRPr lang="en-US" sz="2200" b="1" dirty="0"/>
          </a:p>
        </p:txBody>
      </p:sp>
      <p:pic>
        <p:nvPicPr>
          <p:cNvPr id="11" name="Content Placeholder 10" descr="A painting of a person sitting on a rock holding a book&#10;&#10;Description automatically generated with low confidence">
            <a:extLst>
              <a:ext uri="{FF2B5EF4-FFF2-40B4-BE49-F238E27FC236}">
                <a16:creationId xmlns:a16="http://schemas.microsoft.com/office/drawing/2014/main" id="{CCD60581-45E4-027C-0A0B-02C57BEA6EC3}"/>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tretch/>
        </p:blipFill>
        <p:spPr>
          <a:xfrm>
            <a:off x="7542212" y="2438400"/>
            <a:ext cx="2845436" cy="3850965"/>
          </a:xfrm>
          <a:noFill/>
        </p:spPr>
      </p:pic>
    </p:spTree>
    <p:extLst>
      <p:ext uri="{BB962C8B-B14F-4D97-AF65-F5344CB8AC3E}">
        <p14:creationId xmlns:p14="http://schemas.microsoft.com/office/powerpoint/2010/main" val="218142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685800"/>
            <a:ext cx="9751060" cy="576470"/>
          </a:xfrm>
        </p:spPr>
        <p:txBody>
          <a:bodyPr anchor="b">
            <a:normAutofit fontScale="90000"/>
          </a:bodyPr>
          <a:lstStyle/>
          <a:p>
            <a:pPr algn="ctr"/>
            <a:r>
              <a:rPr lang="en-US" b="1" dirty="0"/>
              <a:t>Poverty as radical trust</a:t>
            </a:r>
          </a:p>
        </p:txBody>
      </p:sp>
      <p:sp>
        <p:nvSpPr>
          <p:cNvPr id="4" name="Text Placeholder 3"/>
          <p:cNvSpPr>
            <a:spLocks noGrp="1"/>
          </p:cNvSpPr>
          <p:nvPr>
            <p:ph sz="half" idx="1"/>
          </p:nvPr>
        </p:nvSpPr>
        <p:spPr>
          <a:xfrm>
            <a:off x="684212" y="2209800"/>
            <a:ext cx="5410200" cy="4267200"/>
          </a:xfrm>
        </p:spPr>
        <p:txBody>
          <a:bodyPr>
            <a:normAutofit/>
          </a:bodyPr>
          <a:lstStyle/>
          <a:p>
            <a:pPr marL="0" indent="0">
              <a:buNone/>
            </a:pPr>
            <a:r>
              <a:rPr lang="en-US" dirty="0"/>
              <a:t>Francis chose poverty as his way of life, because poverty was the only way to create a new community of men and women who would develop a radical trust in a provident God and a radical trust in one another. </a:t>
            </a:r>
            <a:endParaRPr lang="en-US" sz="2200" b="1" dirty="0"/>
          </a:p>
          <a:p>
            <a:pPr lvl="1"/>
            <a:endParaRPr lang="en-US" sz="2200" b="1" dirty="0"/>
          </a:p>
          <a:p>
            <a:pPr lvl="1"/>
            <a:endParaRPr lang="en-US" sz="2200" b="1" dirty="0"/>
          </a:p>
        </p:txBody>
      </p:sp>
      <p:pic>
        <p:nvPicPr>
          <p:cNvPr id="7" name="Content Placeholder 6" descr="A picture containing different, several&#10;&#10;Description automatically generated">
            <a:extLst>
              <a:ext uri="{FF2B5EF4-FFF2-40B4-BE49-F238E27FC236}">
                <a16:creationId xmlns:a16="http://schemas.microsoft.com/office/drawing/2014/main" id="{F6122AB6-49C6-BB09-D3CF-432675220A5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9409" r="2968" b="7251"/>
          <a:stretch/>
        </p:blipFill>
        <p:spPr>
          <a:xfrm>
            <a:off x="6094412" y="1600200"/>
            <a:ext cx="5486400" cy="3657600"/>
          </a:xfrm>
        </p:spPr>
      </p:pic>
    </p:spTree>
    <p:extLst>
      <p:ext uri="{BB962C8B-B14F-4D97-AF65-F5344CB8AC3E}">
        <p14:creationId xmlns:p14="http://schemas.microsoft.com/office/powerpoint/2010/main" val="214176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flourishing life?</a:t>
            </a:r>
          </a:p>
        </p:txBody>
      </p:sp>
      <p:sp>
        <p:nvSpPr>
          <p:cNvPr id="6" name="Content Placeholder 5"/>
          <p:cNvSpPr>
            <a:spLocks noGrp="1"/>
          </p:cNvSpPr>
          <p:nvPr>
            <p:ph idx="1"/>
          </p:nvPr>
        </p:nvSpPr>
        <p:spPr>
          <a:xfrm>
            <a:off x="6627812" y="2362200"/>
            <a:ext cx="5423126" cy="4206240"/>
          </a:xfrm>
        </p:spPr>
        <p:txBody>
          <a:bodyPr/>
          <a:lstStyle/>
          <a:p>
            <a:pPr marL="0" indent="0">
              <a:buNone/>
            </a:pPr>
            <a:r>
              <a:rPr lang="en-US" dirty="0"/>
              <a:t>We were thrust into a worldwide pandemic that kept us in our houses for months on end. Schools and colleges were closed. Work sites shut down. Children couldn’t visit their grandparents. Hospitals were overwhelmed. Over a million Americans died from the disease and for many who recovered there was the trauma of long-term consequences of memory fog and physical disability. </a:t>
            </a:r>
          </a:p>
        </p:txBody>
      </p:sp>
      <p:pic>
        <p:nvPicPr>
          <p:cNvPr id="7" name="Picture 6"/>
          <p:cNvPicPr>
            <a:picLocks noChangeAspect="1"/>
          </p:cNvPicPr>
          <p:nvPr/>
        </p:nvPicPr>
        <p:blipFill>
          <a:blip r:embed="rId2"/>
          <a:stretch>
            <a:fillRect/>
          </a:stretch>
        </p:blipFill>
        <p:spPr>
          <a:xfrm>
            <a:off x="531812" y="2373489"/>
            <a:ext cx="5072062" cy="3636573"/>
          </a:xfrm>
          <a:prstGeom prst="rect">
            <a:avLst/>
          </a:prstGeom>
        </p:spPr>
      </p:pic>
    </p:spTree>
    <p:extLst>
      <p:ext uri="{BB962C8B-B14F-4D97-AF65-F5344CB8AC3E}">
        <p14:creationId xmlns:p14="http://schemas.microsoft.com/office/powerpoint/2010/main" val="253996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2606" y="244987"/>
            <a:ext cx="9781532" cy="1508760"/>
          </a:xfrm>
        </p:spPr>
        <p:txBody>
          <a:bodyPr/>
          <a:lstStyle/>
          <a:p>
            <a:r>
              <a:rPr lang="en-US" dirty="0"/>
              <a:t>Francis and his community of trust</a:t>
            </a:r>
          </a:p>
        </p:txBody>
      </p:sp>
      <p:sp>
        <p:nvSpPr>
          <p:cNvPr id="6" name="Rectangle 5"/>
          <p:cNvSpPr/>
          <p:nvPr/>
        </p:nvSpPr>
        <p:spPr>
          <a:xfrm>
            <a:off x="2741612" y="2427188"/>
            <a:ext cx="7620000" cy="2606676"/>
          </a:xfrm>
          <a:prstGeom prst="rect">
            <a:avLst/>
          </a:prstGeom>
        </p:spPr>
        <p:txBody>
          <a:bodyPr wrap="square">
            <a:spAutoFit/>
          </a:bodyPr>
          <a:lstStyle/>
          <a:p>
            <a:pPr algn="ctr">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In the world, through every street of every town, Franciscans would trust in the providential abundance of God and attempt to create relationships of trust with all men and women, beyond the boundaries and social limits of class, race, tribe, ethnicity, religion, culture, and status.</a:t>
            </a:r>
          </a:p>
          <a:p>
            <a:pPr algn="ctr">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137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Secular Franciscans as a Community of Caring Encounters in the World Today</a:t>
            </a:r>
            <a:br>
              <a:rPr lang="en-US" dirty="0"/>
            </a:br>
            <a:r>
              <a:rPr lang="en-US" b="1" dirty="0"/>
              <a:t> </a:t>
            </a:r>
            <a:endParaRPr lang="en-US" dirty="0"/>
          </a:p>
        </p:txBody>
      </p:sp>
      <p:sp>
        <p:nvSpPr>
          <p:cNvPr id="3" name="Content Placeholder 2"/>
          <p:cNvSpPr>
            <a:spLocks noGrp="1"/>
          </p:cNvSpPr>
          <p:nvPr>
            <p:ph idx="1"/>
          </p:nvPr>
        </p:nvSpPr>
        <p:spPr/>
        <p:txBody>
          <a:bodyPr/>
          <a:lstStyle/>
          <a:p>
            <a:pPr marL="0" marR="0" indent="0" algn="r">
              <a:lnSpc>
                <a:spcPct val="115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Pope Francis uses that term seven times in his critical encyclical,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Fratelli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Tutti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and speaks of the importance of encounter about forty times more in the encyclical.  In a world of fragmentation, isolation, inequality, polarization and mistrust, Pope Francis is recommending that we turn to a new and consistent exercise of “encountering” other people. </a:t>
            </a:r>
          </a:p>
          <a:p>
            <a:pPr marL="0" marR="0" indent="0" algn="just">
              <a:lnSpc>
                <a:spcPct val="115000"/>
              </a:lnSpc>
              <a:spcBef>
                <a:spcPts val="0"/>
              </a:spcBef>
              <a:spcAft>
                <a:spcPts val="0"/>
              </a:spcAft>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r">
              <a:spcBef>
                <a:spcPts val="0"/>
              </a:spcBef>
              <a:spcAft>
                <a:spcPts val="0"/>
              </a:spcAft>
              <a:buNone/>
            </a:pPr>
            <a:r>
              <a:rPr lang="en-US" sz="1600" dirty="0">
                <a:latin typeface="Times New Roman" panose="02020603050405020304" pitchFamily="18" charset="0"/>
                <a:ea typeface="Calibri" panose="020F0502020204030204" pitchFamily="34" charset="0"/>
                <a:cs typeface="Times New Roman" panose="02020603050405020304" pitchFamily="18" charset="0"/>
              </a:rPr>
              <a:t>Paul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Elie</a:t>
            </a:r>
            <a:r>
              <a:rPr lang="en-US" sz="1600" dirty="0">
                <a:latin typeface="Times New Roman" panose="02020603050405020304" pitchFamily="18" charset="0"/>
                <a:ea typeface="Calibri" panose="020F0502020204030204" pitchFamily="34" charset="0"/>
                <a:cs typeface="Times New Roman" panose="02020603050405020304" pitchFamily="18" charset="0"/>
              </a:rPr>
              <a:t>, “Close Encounters,” </a:t>
            </a:r>
            <a:r>
              <a:rPr lang="en-US" sz="1600" i="1" dirty="0">
                <a:latin typeface="Times New Roman" panose="02020603050405020304" pitchFamily="18" charset="0"/>
                <a:ea typeface="Calibri" panose="020F0502020204030204" pitchFamily="34" charset="0"/>
                <a:cs typeface="Times New Roman" panose="02020603050405020304" pitchFamily="18" charset="0"/>
              </a:rPr>
              <a:t>Commonweal </a:t>
            </a:r>
            <a:r>
              <a:rPr lang="en-US" sz="1600" dirty="0">
                <a:latin typeface="Times New Roman" panose="02020603050405020304" pitchFamily="18" charset="0"/>
                <a:ea typeface="Calibri" panose="020F0502020204030204" pitchFamily="34" charset="0"/>
                <a:cs typeface="Times New Roman" panose="02020603050405020304" pitchFamily="18" charset="0"/>
              </a:rPr>
              <a:t>(August-September, 2022), 12.</a:t>
            </a:r>
            <a:br>
              <a:rPr lang="en-US" sz="1600" dirty="0">
                <a:latin typeface="Times New Roman" panose="02020603050405020304" pitchFamily="18" charset="0"/>
                <a:ea typeface="Calibri" panose="020F0502020204030204" pitchFamily="34" charset="0"/>
                <a:cs typeface="Times New Roman" panose="02020603050405020304" pitchFamily="18" charset="0"/>
              </a:rPr>
            </a:b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2145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Caring is not a </a:t>
            </a:r>
            <a:r>
              <a:rPr lang="en-US" dirty="0" err="1"/>
              <a:t>perillo</a:t>
            </a:r>
            <a:r>
              <a:rPr lang="en-US" dirty="0"/>
              <a:t> tour</a:t>
            </a:r>
          </a:p>
        </p:txBody>
      </p:sp>
      <p:pic>
        <p:nvPicPr>
          <p:cNvPr id="4" name="Content Placeholder 3"/>
          <p:cNvPicPr>
            <a:picLocks noGrp="1" noChangeAspect="1"/>
          </p:cNvPicPr>
          <p:nvPr>
            <p:ph idx="1"/>
          </p:nvPr>
        </p:nvPicPr>
        <p:blipFill>
          <a:blip r:embed="rId2"/>
          <a:stretch>
            <a:fillRect/>
          </a:stretch>
        </p:blipFill>
        <p:spPr>
          <a:xfrm>
            <a:off x="3122612" y="2362200"/>
            <a:ext cx="5042694" cy="3777153"/>
          </a:xfrm>
          <a:prstGeom prst="rect">
            <a:avLst/>
          </a:prstGeom>
        </p:spPr>
      </p:pic>
    </p:spTree>
    <p:extLst>
      <p:ext uri="{BB962C8B-B14F-4D97-AF65-F5344CB8AC3E}">
        <p14:creationId xmlns:p14="http://schemas.microsoft.com/office/powerpoint/2010/main" val="326077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Models of encounter</a:t>
            </a:r>
          </a:p>
        </p:txBody>
      </p:sp>
      <p:pic>
        <p:nvPicPr>
          <p:cNvPr id="4" name="Content Placeholder 3"/>
          <p:cNvPicPr>
            <a:picLocks noGrp="1" noChangeAspect="1"/>
          </p:cNvPicPr>
          <p:nvPr>
            <p:ph idx="1"/>
          </p:nvPr>
        </p:nvPicPr>
        <p:blipFill>
          <a:blip r:embed="rId2"/>
          <a:stretch>
            <a:fillRect/>
          </a:stretch>
        </p:blipFill>
        <p:spPr>
          <a:xfrm>
            <a:off x="1751012" y="1816885"/>
            <a:ext cx="8436428" cy="4724400"/>
          </a:xfrm>
          <a:prstGeom prst="rect">
            <a:avLst/>
          </a:prstGeom>
        </p:spPr>
      </p:pic>
    </p:spTree>
    <p:extLst>
      <p:ext uri="{BB962C8B-B14F-4D97-AF65-F5344CB8AC3E}">
        <p14:creationId xmlns:p14="http://schemas.microsoft.com/office/powerpoint/2010/main" val="135426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Francis encounters the leper</a:t>
            </a:r>
          </a:p>
        </p:txBody>
      </p:sp>
      <p:pic>
        <p:nvPicPr>
          <p:cNvPr id="4" name="Content Placeholder 3"/>
          <p:cNvPicPr>
            <a:picLocks noGrp="1" noChangeAspect="1"/>
          </p:cNvPicPr>
          <p:nvPr>
            <p:ph idx="1"/>
          </p:nvPr>
        </p:nvPicPr>
        <p:blipFill>
          <a:blip r:embed="rId2"/>
          <a:stretch>
            <a:fillRect/>
          </a:stretch>
        </p:blipFill>
        <p:spPr>
          <a:xfrm>
            <a:off x="2208212" y="2362200"/>
            <a:ext cx="7010400" cy="3938954"/>
          </a:xfrm>
          <a:prstGeom prst="rect">
            <a:avLst/>
          </a:prstGeom>
        </p:spPr>
      </p:pic>
    </p:spTree>
    <p:extLst>
      <p:ext uri="{BB962C8B-B14F-4D97-AF65-F5344CB8AC3E}">
        <p14:creationId xmlns:p14="http://schemas.microsoft.com/office/powerpoint/2010/main" val="51838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Pope Francis: The theology of encounter</a:t>
            </a:r>
          </a:p>
        </p:txBody>
      </p:sp>
      <p:sp>
        <p:nvSpPr>
          <p:cNvPr id="3" name="Content Placeholder 2"/>
          <p:cNvSpPr>
            <a:spLocks noGrp="1"/>
          </p:cNvSpPr>
          <p:nvPr>
            <p:ph idx="1"/>
          </p:nvPr>
        </p:nvSpPr>
        <p:spPr>
          <a:xfrm>
            <a:off x="4189412" y="2011680"/>
            <a:ext cx="6794726" cy="4206240"/>
          </a:xfrm>
        </p:spPr>
        <p:txBody>
          <a:bodyPr>
            <a:normAutofit fontScale="92500"/>
          </a:bodyPr>
          <a:lstStyle/>
          <a:p>
            <a:pPr marL="274375" marR="457200" indent="0" algn="just">
              <a:lnSpc>
                <a:spcPct val="115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There is always movement in an encounter. If we all stand still, we will never meet. “Life, for all its confrontations, is the art of encounter”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Fratelli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Tutti</a:t>
            </a:r>
            <a:r>
              <a:rPr lang="en-US" sz="2400" dirty="0">
                <a:latin typeface="Times New Roman" panose="02020603050405020304" pitchFamily="18" charset="0"/>
                <a:ea typeface="Calibri" panose="020F0502020204030204" pitchFamily="34" charset="0"/>
                <a:cs typeface="Times New Roman" panose="02020603050405020304" pitchFamily="18" charset="0"/>
              </a:rPr>
              <a:t>, 215). This is what life is: the art of encounter. Encounter is, as it were, the oxygen of life. And this is why we need a culture of encounter, because “we, the people, should be passionate about meeting others, seeking points of contact, building bridges, planning a project that includes everyone”  (216).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a:off x="379412" y="2514600"/>
            <a:ext cx="3810000" cy="2019300"/>
          </a:xfrm>
          <a:prstGeom prst="rect">
            <a:avLst/>
          </a:prstGeom>
        </p:spPr>
      </p:pic>
    </p:spTree>
    <p:extLst>
      <p:ext uri="{BB962C8B-B14F-4D97-AF65-F5344CB8AC3E}">
        <p14:creationId xmlns:p14="http://schemas.microsoft.com/office/powerpoint/2010/main" val="148643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Pope Francis: elements of The culture of encounter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2867462"/>
              </p:ext>
            </p:extLst>
          </p:nvPr>
        </p:nvGraphicFramePr>
        <p:xfrm>
          <a:off x="1203325" y="2011363"/>
          <a:ext cx="9780588"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28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CARING ENCOUNTER</a:t>
            </a:r>
          </a:p>
        </p:txBody>
      </p:sp>
      <p:sp>
        <p:nvSpPr>
          <p:cNvPr id="3" name="Content Placeholder 2"/>
          <p:cNvSpPr>
            <a:spLocks noGrp="1"/>
          </p:cNvSpPr>
          <p:nvPr>
            <p:ph idx="1"/>
          </p:nvPr>
        </p:nvSpPr>
        <p:spPr>
          <a:xfrm>
            <a:off x="1202606" y="2011680"/>
            <a:ext cx="9781532" cy="4693920"/>
          </a:xfrm>
        </p:spPr>
        <p:txBody>
          <a:bodyPr>
            <a:normAutofit fontScale="92500"/>
          </a:bodyPr>
          <a:lstStyle/>
          <a:p>
            <a:pPr marL="274375" marR="0" indent="0">
              <a:lnSpc>
                <a:spcPct val="115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When a poor person “knocks on the door of our house, it is very different because we are no longer facing an image but are personally involved,” he explained.</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74375" marR="0" indent="0">
              <a:lnSpc>
                <a:spcPct val="115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74375" marR="0" indent="0">
              <a:lnSpc>
                <a:spcPct val="115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“In these instances, what is my reaction? Do I turn away? Do I move on? Or do I stop to talk and take an interest? If you do this, there will always be someone who says, ‘This one is crazy, talking to a poor person,’” the pope said.</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74375" marR="0" indent="0">
              <a:lnSpc>
                <a:spcPct val="115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74375" marR="0" indent="0">
              <a:lnSpc>
                <a:spcPct val="115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Recalling St. James’s affirmation that “faith without works is dead,” Pope Francis said that Christians cannot “delegate” feeding the hungry to others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Juno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Arrocho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Esteves</a:t>
            </a:r>
            <a:r>
              <a:rPr lang="en-US" sz="1600" dirty="0">
                <a:latin typeface="Times New Roman" panose="02020603050405020304" pitchFamily="18" charset="0"/>
                <a:ea typeface="Calibri" panose="020F0502020204030204" pitchFamily="34" charset="0"/>
                <a:cs typeface="Times New Roman" panose="02020603050405020304" pitchFamily="18" charset="0"/>
              </a:rPr>
              <a:t>, “Pope says contributions to the poor are great, but need a personal touch,” </a:t>
            </a:r>
            <a:r>
              <a:rPr lang="en-US" sz="1600" i="1" dirty="0">
                <a:latin typeface="Times New Roman" panose="02020603050405020304" pitchFamily="18" charset="0"/>
                <a:ea typeface="Calibri" panose="020F0502020204030204" pitchFamily="34" charset="0"/>
                <a:cs typeface="Times New Roman" panose="02020603050405020304" pitchFamily="18" charset="0"/>
              </a:rPr>
              <a:t>Crux </a:t>
            </a:r>
            <a:r>
              <a:rPr lang="en-US" sz="1600" dirty="0">
                <a:latin typeface="Times New Roman" panose="02020603050405020304" pitchFamily="18" charset="0"/>
                <a:ea typeface="Calibri" panose="020F0502020204030204" pitchFamily="34" charset="0"/>
                <a:cs typeface="Times New Roman" panose="02020603050405020304" pitchFamily="18" charset="0"/>
              </a:rPr>
              <a:t>(October 19, 2016) at: </a:t>
            </a:r>
            <a:r>
              <a:rPr lang="en-US" sz="16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https://cruxnow.com/vatican/2016/10/pope-says-contributions-great-charity-needs-personal-touch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07122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caring encounter….</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He told the religious sisters that when he hears confessions, he likes to ask the penitent if they give to the poor. When the person answers that he or she gives to charity, he said he likes to follow-up with the question, </a:t>
            </a:r>
            <a:r>
              <a:rPr lang="en-US" b="1" dirty="0"/>
              <a:t>“when you give alms, do you touch the hand of the person asking, do you look them in the eyes?”</a:t>
            </a:r>
          </a:p>
          <a:p>
            <a:pPr marL="0" indent="0">
              <a:buNone/>
            </a:pPr>
            <a:r>
              <a:rPr lang="en-US" b="1" dirty="0"/>
              <a:t> </a:t>
            </a:r>
          </a:p>
          <a:p>
            <a:pPr marL="0" indent="0">
              <a:buNone/>
            </a:pPr>
            <a:r>
              <a:rPr lang="en-US" dirty="0"/>
              <a:t>“If you are able to touch, to look in the eyes, it is beautiful like that,” Francis explained, adding that it is important not to “</a:t>
            </a:r>
            <a:r>
              <a:rPr lang="en-US" dirty="0" err="1"/>
              <a:t>balconize</a:t>
            </a:r>
            <a:r>
              <a:rPr lang="en-US" dirty="0"/>
              <a:t>” one’s self, remaining aloof and indifferent, but to approach people and care for them in their humanity.</a:t>
            </a:r>
          </a:p>
          <a:p>
            <a:pPr marL="0" indent="0">
              <a:buNone/>
            </a:pPr>
            <a:r>
              <a:rPr lang="en-US" dirty="0"/>
              <a:t> </a:t>
            </a:r>
          </a:p>
          <a:p>
            <a:pPr marL="0" indent="0">
              <a:buNone/>
            </a:pPr>
            <a:r>
              <a:rPr lang="en-US" dirty="0"/>
              <a:t>“Every time we approach a person with charity, with love, we restore his dignity. The dignity of Christ, who comes with our gesture of charity,” he said.</a:t>
            </a:r>
            <a:r>
              <a:rPr lang="en-US" baseline="30000" dirty="0"/>
              <a:t> </a:t>
            </a:r>
            <a:endParaRPr lang="en-US" dirty="0"/>
          </a:p>
          <a:p>
            <a:pPr marL="0" indent="0">
              <a:buNone/>
            </a:pPr>
            <a:r>
              <a:rPr lang="en-US" dirty="0"/>
              <a:t>Hannah </a:t>
            </a:r>
            <a:r>
              <a:rPr lang="en-US" dirty="0" err="1"/>
              <a:t>Brockhaus</a:t>
            </a:r>
            <a:r>
              <a:rPr lang="en-US" dirty="0"/>
              <a:t>, “Pope Francis wants us to do this when we give to the poor,” </a:t>
            </a:r>
            <a:r>
              <a:rPr lang="en-US" i="1" dirty="0"/>
              <a:t>Crux </a:t>
            </a:r>
            <a:r>
              <a:rPr lang="en-US" dirty="0"/>
              <a:t>(March 26, 2022) at: </a:t>
            </a:r>
            <a:r>
              <a:rPr lang="en-US" u="sng" dirty="0">
                <a:hlinkClick r:id="rId2"/>
              </a:rPr>
              <a:t>https://www.catholicworldreport.com/2022/03/26/pope-francis-wants-us-to-do-this-when-we-give-to-the-poor/</a:t>
            </a:r>
            <a:r>
              <a:rPr lang="en-US" dirty="0"/>
              <a:t>. </a:t>
            </a:r>
          </a:p>
          <a:p>
            <a:pPr marL="0" indent="0">
              <a:buNone/>
            </a:pPr>
            <a:endParaRPr lang="en-US" dirty="0"/>
          </a:p>
        </p:txBody>
      </p:sp>
    </p:spTree>
    <p:extLst>
      <p:ext uri="{BB962C8B-B14F-4D97-AF65-F5344CB8AC3E}">
        <p14:creationId xmlns:p14="http://schemas.microsoft.com/office/powerpoint/2010/main" val="22258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Francis and the fraternal economy</a:t>
            </a:r>
          </a:p>
        </p:txBody>
      </p:sp>
      <p:sp>
        <p:nvSpPr>
          <p:cNvPr id="3" name="Content Placeholder 2"/>
          <p:cNvSpPr>
            <a:spLocks noGrp="1"/>
          </p:cNvSpPr>
          <p:nvPr>
            <p:ph idx="1"/>
          </p:nvPr>
        </p:nvSpPr>
        <p:spPr>
          <a:xfrm>
            <a:off x="1202606" y="2011680"/>
            <a:ext cx="4968006" cy="4206240"/>
          </a:xfrm>
        </p:spPr>
        <p:txBody>
          <a:bodyPr>
            <a:normAutofit fontScale="92500"/>
          </a:bodyPr>
          <a:lstStyle/>
          <a:p>
            <a:pPr marL="0" marR="0" indent="0">
              <a:lnSpc>
                <a:spcPct val="115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He developed a new economic model that challenged the major assumptions of his day. Francis’ economic model challenged the absolute necessity and inevitability of greed and violence. He took himself out of the arms race of his day and rejected the “common sense” notion that everyone must have a weapon. (He had seen how that mentality had fractured his family and nearly cost him his life.)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466012" y="1905000"/>
            <a:ext cx="3081338" cy="4647264"/>
          </a:xfrm>
          <a:prstGeom prst="rect">
            <a:avLst/>
          </a:prstGeom>
        </p:spPr>
      </p:pic>
    </p:spTree>
    <p:extLst>
      <p:ext uri="{BB962C8B-B14F-4D97-AF65-F5344CB8AC3E}">
        <p14:creationId xmlns:p14="http://schemas.microsoft.com/office/powerpoint/2010/main" val="8339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saw during </a:t>
            </a:r>
            <a:r>
              <a:rPr lang="en-US" dirty="0" err="1"/>
              <a:t>covid</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1997622" y="2084938"/>
            <a:ext cx="8191500" cy="4286250"/>
          </a:xfrm>
          <a:prstGeom prst="rect">
            <a:avLst/>
          </a:prstGeom>
        </p:spPr>
      </p:pic>
      <p:sp>
        <p:nvSpPr>
          <p:cNvPr id="5" name="TextBox 4"/>
          <p:cNvSpPr txBox="1"/>
          <p:nvPr/>
        </p:nvSpPr>
        <p:spPr>
          <a:xfrm>
            <a:off x="6246812" y="2819400"/>
            <a:ext cx="2743200" cy="369332"/>
          </a:xfrm>
          <a:prstGeom prst="rect">
            <a:avLst/>
          </a:prstGeom>
          <a:noFill/>
        </p:spPr>
        <p:txBody>
          <a:bodyPr wrap="square" rtlCol="0">
            <a:spAutoFit/>
          </a:bodyPr>
          <a:lstStyle/>
          <a:p>
            <a:r>
              <a:rPr lang="en-US" dirty="0"/>
              <a:t>Racism</a:t>
            </a:r>
          </a:p>
        </p:txBody>
      </p:sp>
      <p:sp>
        <p:nvSpPr>
          <p:cNvPr id="6" name="TextBox 5"/>
          <p:cNvSpPr txBox="1"/>
          <p:nvPr/>
        </p:nvSpPr>
        <p:spPr>
          <a:xfrm>
            <a:off x="6780212" y="3657600"/>
            <a:ext cx="2209800" cy="369332"/>
          </a:xfrm>
          <a:prstGeom prst="rect">
            <a:avLst/>
          </a:prstGeom>
          <a:noFill/>
        </p:spPr>
        <p:txBody>
          <a:bodyPr wrap="square" rtlCol="0">
            <a:spAutoFit/>
          </a:bodyPr>
          <a:lstStyle/>
          <a:p>
            <a:r>
              <a:rPr lang="en-US" dirty="0"/>
              <a:t>Sexual Harassment</a:t>
            </a:r>
          </a:p>
        </p:txBody>
      </p:sp>
      <p:sp>
        <p:nvSpPr>
          <p:cNvPr id="7" name="TextBox 6"/>
          <p:cNvSpPr txBox="1"/>
          <p:nvPr/>
        </p:nvSpPr>
        <p:spPr>
          <a:xfrm>
            <a:off x="7694612" y="4648200"/>
            <a:ext cx="2362200" cy="369332"/>
          </a:xfrm>
          <a:prstGeom prst="rect">
            <a:avLst/>
          </a:prstGeom>
          <a:noFill/>
        </p:spPr>
        <p:txBody>
          <a:bodyPr wrap="square" rtlCol="0">
            <a:spAutoFit/>
          </a:bodyPr>
          <a:lstStyle/>
          <a:p>
            <a:r>
              <a:rPr lang="en-US" dirty="0"/>
              <a:t>Unfair Economy</a:t>
            </a:r>
          </a:p>
        </p:txBody>
      </p:sp>
    </p:spTree>
    <p:extLst>
      <p:ext uri="{BB962C8B-B14F-4D97-AF65-F5344CB8AC3E}">
        <p14:creationId xmlns:p14="http://schemas.microsoft.com/office/powerpoint/2010/main" val="214863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rod Hewlett, secular </a:t>
            </a:r>
            <a:r>
              <a:rPr lang="en-US" dirty="0" err="1"/>
              <a:t>franciscan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1213" t="15585" r="9254" b="11962"/>
          <a:stretch/>
        </p:blipFill>
        <p:spPr>
          <a:xfrm>
            <a:off x="303212" y="2057400"/>
            <a:ext cx="3124201" cy="4309241"/>
          </a:xfrm>
        </p:spPr>
      </p:pic>
      <p:sp>
        <p:nvSpPr>
          <p:cNvPr id="5" name="Rectangle 4"/>
          <p:cNvSpPr/>
          <p:nvPr/>
        </p:nvSpPr>
        <p:spPr>
          <a:xfrm>
            <a:off x="4646612" y="2438400"/>
            <a:ext cx="6337526" cy="3277820"/>
          </a:xfrm>
          <a:prstGeom prst="rect">
            <a:avLst/>
          </a:prstGeom>
        </p:spPr>
        <p:txBody>
          <a:bodyPr wrap="square">
            <a:spAutoFit/>
          </a:bodyPr>
          <a:lstStyle/>
          <a:p>
            <a:pPr algn="just">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Hewlett reminds us that our present economic models do not prioritize or maintain the social bonds we hold dear and need so badly. Our connections to one another are deteriorating and our relationship to the earth itself is reaching a crisis point. We need a third way of dealing with money and working out the way we buy and sell. We need a model based not on growth alone, but on sustainability and one that places the needs of people ahead of the need for profit. Hewlett outlines what an economy would look like when it respects the Franciscan tradition’s emphasis on fraternity, the dignity of all creation, and a society that elevates all humans.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931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Yours is a call to build </a:t>
            </a:r>
            <a:br>
              <a:rPr lang="en-US" dirty="0"/>
            </a:br>
            <a:r>
              <a:rPr lang="en-US" b="1" dirty="0"/>
              <a:t>communities of caring encounters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6783" y="1792936"/>
            <a:ext cx="6133177" cy="4971482"/>
          </a:xfrm>
        </p:spPr>
      </p:pic>
    </p:spTree>
    <p:extLst>
      <p:ext uri="{BB962C8B-B14F-4D97-AF65-F5344CB8AC3E}">
        <p14:creationId xmlns:p14="http://schemas.microsoft.com/office/powerpoint/2010/main" val="222190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212" y="5486400"/>
            <a:ext cx="9781532" cy="1905000"/>
          </a:xfrm>
        </p:spPr>
        <p:txBody>
          <a:bodyPr/>
          <a:lstStyle/>
          <a:p>
            <a:pPr marL="0" indent="0">
              <a:buNone/>
            </a:pPr>
            <a:r>
              <a:rPr lang="en-US" dirty="0"/>
              <a:t>St. Francis and St. Clare once imagined a caring world in the violent and greedy times of their youth. They left us a legacy of radical trust to be the foundation of our new Gospel world. They did theirs; it is time for us to do ours. May care be our mission and our joy in the love of Christ, who is the Lord, now and forever. 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612" y="152400"/>
            <a:ext cx="6835581" cy="5126686"/>
          </a:xfrm>
          <a:prstGeom prst="rect">
            <a:avLst/>
          </a:prstGeom>
          <a:ln w="38100">
            <a:solidFill>
              <a:schemeClr val="bg1"/>
            </a:solidFill>
          </a:ln>
        </p:spPr>
      </p:pic>
    </p:spTree>
    <p:extLst>
      <p:ext uri="{BB962C8B-B14F-4D97-AF65-F5344CB8AC3E}">
        <p14:creationId xmlns:p14="http://schemas.microsoft.com/office/powerpoint/2010/main" val="303339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75012" y="1032912"/>
            <a:ext cx="5491163" cy="5491163"/>
          </a:xfrm>
          <a:prstGeom prst="rect">
            <a:avLst/>
          </a:prstGeom>
        </p:spPr>
      </p:pic>
      <p:sp>
        <p:nvSpPr>
          <p:cNvPr id="6" name="Title 5"/>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96308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danger of talking about</a:t>
            </a:r>
            <a:br>
              <a:rPr lang="en-US" dirty="0"/>
            </a:br>
            <a:r>
              <a:rPr lang="en-US" dirty="0"/>
              <a:t>“A Flourishing life”</a:t>
            </a:r>
          </a:p>
        </p:txBody>
      </p:sp>
      <p:sp>
        <p:nvSpPr>
          <p:cNvPr id="3" name="Content Placeholder 2"/>
          <p:cNvSpPr>
            <a:spLocks noGrp="1"/>
          </p:cNvSpPr>
          <p:nvPr>
            <p:ph idx="1"/>
          </p:nvPr>
        </p:nvSpPr>
        <p:spPr>
          <a:xfrm>
            <a:off x="7237412" y="2011680"/>
            <a:ext cx="3746726" cy="4206240"/>
          </a:xfrm>
        </p:spPr>
        <p:txBody>
          <a:bodyPr/>
          <a:lstStyle/>
          <a:p>
            <a:pPr marL="0" indent="0">
              <a:buNone/>
            </a:pPr>
            <a:r>
              <a:rPr lang="en-US" dirty="0"/>
              <a:t>Talking of a “flourishing life” could be interpreted in our self-help psychological world as more stress on individual happiness and personal self-fulfillment, just at a time when all signs point to a </a:t>
            </a:r>
            <a:r>
              <a:rPr lang="en-US" b="1" u="sng" dirty="0"/>
              <a:t>social crisis</a:t>
            </a:r>
            <a:r>
              <a:rPr lang="en-US" dirty="0"/>
              <a:t>, a problem with our group connections and the common bonds we are supposed to have with one another. </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79412" y="1994263"/>
            <a:ext cx="6324600" cy="3843073"/>
          </a:xfrm>
          <a:prstGeom prst="rect">
            <a:avLst/>
          </a:prstGeom>
        </p:spPr>
      </p:pic>
    </p:spTree>
    <p:extLst>
      <p:ext uri="{BB962C8B-B14F-4D97-AF65-F5344CB8AC3E}">
        <p14:creationId xmlns:p14="http://schemas.microsoft.com/office/powerpoint/2010/main" val="22431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2, number 14</a:t>
            </a:r>
          </a:p>
        </p:txBody>
      </p:sp>
      <p:pic>
        <p:nvPicPr>
          <p:cNvPr id="4" name="Content Placeholder 3"/>
          <p:cNvPicPr>
            <a:picLocks noGrp="1" noChangeAspect="1"/>
          </p:cNvPicPr>
          <p:nvPr>
            <p:ph idx="1"/>
          </p:nvPr>
        </p:nvPicPr>
        <p:blipFill>
          <a:blip r:embed="rId2"/>
          <a:stretch>
            <a:fillRect/>
          </a:stretch>
        </p:blipFill>
        <p:spPr>
          <a:xfrm>
            <a:off x="1065212" y="2286000"/>
            <a:ext cx="3018632" cy="3764412"/>
          </a:xfrm>
          <a:prstGeom prst="rect">
            <a:avLst/>
          </a:prstGeom>
          <a:ln w="57150">
            <a:solidFill>
              <a:schemeClr val="tx1"/>
            </a:solidFill>
          </a:ln>
        </p:spPr>
      </p:pic>
      <p:sp>
        <p:nvSpPr>
          <p:cNvPr id="5" name="Rectangle 4"/>
          <p:cNvSpPr/>
          <p:nvPr/>
        </p:nvSpPr>
        <p:spPr>
          <a:xfrm>
            <a:off x="5332412" y="2754517"/>
            <a:ext cx="6092825" cy="2858475"/>
          </a:xfrm>
          <a:prstGeom prst="rect">
            <a:avLst/>
          </a:prstGeom>
        </p:spPr>
        <p:txBody>
          <a:bodyPr>
            <a:spAutoFit/>
          </a:bodyPr>
          <a:lstStyle/>
          <a:p>
            <a:pPr marL="457200" marR="457200">
              <a:lnSpc>
                <a:spcPct val="107000"/>
              </a:lnSpc>
              <a:spcBef>
                <a:spcPts val="0"/>
              </a:spcBef>
              <a:spcAft>
                <a:spcPts val="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Secular Franciscans, together with all people of good will, are called to build a more fraternal and evangelical world so that the kingdom of God may be brought about more effectively.”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705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 build a more fraternal world”</a:t>
            </a:r>
          </a:p>
        </p:txBody>
      </p:sp>
      <p:pic>
        <p:nvPicPr>
          <p:cNvPr id="4" name="Content Placeholder 3"/>
          <p:cNvPicPr>
            <a:picLocks noGrp="1" noChangeAspect="1"/>
          </p:cNvPicPr>
          <p:nvPr>
            <p:ph idx="1"/>
          </p:nvPr>
        </p:nvPicPr>
        <p:blipFill>
          <a:blip r:embed="rId2"/>
          <a:stretch>
            <a:fillRect/>
          </a:stretch>
        </p:blipFill>
        <p:spPr>
          <a:xfrm>
            <a:off x="3190231" y="2286000"/>
            <a:ext cx="5806281" cy="3863816"/>
          </a:xfrm>
          <a:prstGeom prst="rect">
            <a:avLst/>
          </a:prstGeom>
        </p:spPr>
      </p:pic>
    </p:spTree>
    <p:extLst>
      <p:ext uri="{BB962C8B-B14F-4D97-AF65-F5344CB8AC3E}">
        <p14:creationId xmlns:p14="http://schemas.microsoft.com/office/powerpoint/2010/main" val="9328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13" y="170498"/>
            <a:ext cx="9781532" cy="1508760"/>
          </a:xfrm>
        </p:spPr>
        <p:txBody>
          <a:bodyPr/>
          <a:lstStyle/>
          <a:p>
            <a:pPr algn="ctr"/>
            <a:r>
              <a:rPr lang="en-US" dirty="0"/>
              <a:t>What it means/ doesn’t mean</a:t>
            </a:r>
          </a:p>
        </p:txBody>
      </p:sp>
      <p:sp>
        <p:nvSpPr>
          <p:cNvPr id="4" name="Content Placeholder 3"/>
          <p:cNvSpPr>
            <a:spLocks noGrp="1"/>
          </p:cNvSpPr>
          <p:nvPr>
            <p:ph sz="half" idx="1"/>
          </p:nvPr>
        </p:nvSpPr>
        <p:spPr>
          <a:xfrm>
            <a:off x="0" y="2133600"/>
            <a:ext cx="4753642" cy="4206240"/>
          </a:xfrm>
        </p:spPr>
        <p:txBody>
          <a:bodyPr/>
          <a:lstStyle/>
          <a:p>
            <a:r>
              <a:rPr lang="en-US" dirty="0"/>
              <a:t> Your international mission;</a:t>
            </a:r>
          </a:p>
          <a:p>
            <a:endParaRPr lang="en-US" dirty="0"/>
          </a:p>
          <a:p>
            <a:r>
              <a:rPr lang="en-US" dirty="0"/>
              <a:t>Reason for your existence as a worldwide Order;</a:t>
            </a:r>
          </a:p>
          <a:p>
            <a:endParaRPr lang="en-US" dirty="0"/>
          </a:p>
          <a:p>
            <a:r>
              <a:rPr lang="en-US" dirty="0"/>
              <a:t>Missionary thrust</a:t>
            </a:r>
          </a:p>
        </p:txBody>
      </p:sp>
      <p:sp>
        <p:nvSpPr>
          <p:cNvPr id="5" name="Content Placeholder 4"/>
          <p:cNvSpPr>
            <a:spLocks noGrp="1"/>
          </p:cNvSpPr>
          <p:nvPr>
            <p:ph sz="half" idx="2"/>
          </p:nvPr>
        </p:nvSpPr>
        <p:spPr>
          <a:xfrm>
            <a:off x="8477146" y="2183130"/>
            <a:ext cx="3971108" cy="4206240"/>
          </a:xfrm>
        </p:spPr>
        <p:txBody>
          <a:bodyPr/>
          <a:lstStyle/>
          <a:p>
            <a:r>
              <a:rPr lang="en-US" dirty="0"/>
              <a:t>Not to build fraternities (primarily)</a:t>
            </a:r>
          </a:p>
          <a:p>
            <a:endParaRPr lang="en-US" dirty="0"/>
          </a:p>
          <a:p>
            <a:r>
              <a:rPr lang="en-US" dirty="0"/>
              <a:t>Not simply to develop warm relationships with those coming to your fraternity</a:t>
            </a:r>
          </a:p>
        </p:txBody>
      </p:sp>
      <p:pic>
        <p:nvPicPr>
          <p:cNvPr id="6" name="Picture 5"/>
          <p:cNvPicPr>
            <a:picLocks noChangeAspect="1"/>
          </p:cNvPicPr>
          <p:nvPr/>
        </p:nvPicPr>
        <p:blipFill>
          <a:blip r:embed="rId2"/>
          <a:stretch>
            <a:fillRect/>
          </a:stretch>
        </p:blipFill>
        <p:spPr>
          <a:xfrm>
            <a:off x="3732212" y="1981200"/>
            <a:ext cx="4744934" cy="3157538"/>
          </a:xfrm>
          <a:prstGeom prst="rect">
            <a:avLst/>
          </a:prstGeom>
        </p:spPr>
      </p:pic>
    </p:spTree>
    <p:extLst>
      <p:ext uri="{BB962C8B-B14F-4D97-AF65-F5344CB8AC3E}">
        <p14:creationId xmlns:p14="http://schemas.microsoft.com/office/powerpoint/2010/main" val="420860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 xsi:nil="true"/>
    <MarketSpecific xmlns="4873beb7-5857-4685-be1f-d57550cc96cc" xsi:nil="true"/>
    <LocComments xmlns="4873beb7-5857-4685-be1f-d57550cc96cc" xsi:nil="true"/>
    <ThumbnailAssetId xmlns="4873beb7-5857-4685-be1f-d57550cc96cc" xsi:nil="true"/>
    <PrimaryImageGen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 xsi:nil="true"/>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Providers xmlns="4873beb7-5857-4685-be1f-d57550cc96cc" xsi:nil="true"/>
    <MachineTranslated xmlns="4873beb7-5857-4685-be1f-d57550cc96cc" xsi:nil="true"/>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 xsi:nil="true"/>
    <TimesCloned xmlns="4873beb7-5857-4685-be1f-d57550cc96cc" xsi:nil="true"/>
    <AssetStart xmlns="4873beb7-5857-4685-be1f-d57550cc96cc" xsi:nil="true"/>
    <Provider xmlns="4873beb7-5857-4685-be1f-d57550cc96cc" xsi:nil="true"/>
    <AcquiredFrom xmlns="4873beb7-5857-4685-be1f-d57550cc96cc" xsi:nil="true"/>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 xsi:nil="true"/>
    <Manager xmlns="4873beb7-5857-4685-be1f-d57550cc96cc" xsi:nil="true"/>
    <ShowIn xmlns="4873beb7-5857-4685-be1f-d57550cc96cc" xsi:nil="true"/>
    <UANotes xmlns="4873beb7-5857-4685-be1f-d57550cc96cc" xsi:nil="true"/>
    <TemplateStatus xmlns="4873beb7-5857-4685-be1f-d57550cc96cc" xsi:nil="true"/>
    <InternalTagsTaxHTField0 xmlns="4873beb7-5857-4685-be1f-d57550cc96cc">
      <Terms xmlns="http://schemas.microsoft.com/office/infopath/2007/PartnerControls"/>
    </InternalTagsTaxHTField0>
    <CSXHash xmlns="4873beb7-5857-4685-be1f-d57550cc96cc" xsi:nil="true"/>
    <Downloads xmlns="4873beb7-5857-4685-be1f-d57550cc96cc" xsi:nil="true"/>
    <VoteCount xmlns="4873beb7-5857-4685-be1f-d57550cc96cc" xsi:nil="true"/>
    <OOCacheId xmlns="4873beb7-5857-4685-be1f-d57550cc96cc" xsi:nil="true"/>
    <IsDeleted xmlns="4873beb7-5857-4685-be1f-d57550cc96cc" xsi:nil="true"/>
    <AssetExpire xmlns="4873beb7-5857-4685-be1f-d57550cc96cc" xsi:nil="tru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 xsi:nil="true"/>
    <BugNumber xmlns="4873beb7-5857-4685-be1f-d57550cc96cc" xsi:nil="true"/>
    <CSXSubmissionDate xmlns="4873beb7-5857-4685-be1f-d57550cc96cc" xsi:nil="true"/>
    <CSXUpdate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 xsi:nil="true"/>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 xsi:nil="true"/>
    <HandoffToMSDN xmlns="4873beb7-5857-4685-be1f-d57550cc96cc" xsi:nil="true"/>
    <PlannedPubDate xmlns="4873beb7-5857-4685-be1f-d57550cc96cc" xsi:nil="true"/>
    <IntlLangReviewer xmlns="4873beb7-5857-4685-be1f-d57550cc96cc" xsi:nil="true"/>
    <TrustLevel xmlns="4873beb7-5857-4685-be1f-d57550cc96cc" xsi:nil="true"/>
    <LocLastLocAttemptVersionLookup xmlns="4873beb7-5857-4685-be1f-d57550cc96cc" xsi:nil="true"/>
    <IsSearchable xmlns="4873beb7-5857-4685-be1f-d57550cc96cc" xsi:nil="true"/>
    <TemplateTemplateType xmlns="4873beb7-5857-4685-be1f-d57550cc96cc" xsi:nil="tru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 xsi:nil="true"/>
    <AverageRating xmlns="4873beb7-5857-4685-be1f-d57550cc96cc" xsi:nil="true"/>
    <APAuthor xmlns="4873beb7-5857-4685-be1f-d57550cc96cc">
      <UserInfo>
        <DisplayName/>
        <AccountId xsi:nil="true"/>
        <AccountType/>
      </UserInfo>
    </APAuthor>
    <LocManualTestRequired xmlns="4873beb7-5857-4685-be1f-d57550cc96cc" xsi:nil="true"/>
    <TPCommandLine xmlns="4873beb7-5857-4685-be1f-d57550cc96cc" xsi:nil="true"/>
    <TPAppVersion xmlns="4873beb7-5857-4685-be1f-d57550cc96cc" xsi:nil="true"/>
    <EditorialStatus xmlns="4873beb7-5857-4685-be1f-d57550cc96cc" xsi:nil="true"/>
    <LastModifiedDateTime xmlns="4873beb7-5857-4685-be1f-d57550cc96cc" xsi:nil="true"/>
    <ScenarioTagsTaxHTField0 xmlns="4873beb7-5857-4685-be1f-d57550cc96cc">
      <Terms xmlns="http://schemas.microsoft.com/office/infopath/2007/PartnerControls"/>
    </ScenarioTagsTaxHTField0>
    <OriginalRelease xmlns="4873beb7-5857-4685-be1f-d57550cc96cc" xsi:nil="true"/>
    <TPLaunchHelpLinkType xmlns="4873beb7-5857-4685-be1f-d57550cc96cc" xsi:nil="tru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schemas.microsoft.com/office/2006/metadata/properties"/>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4873beb7-5857-4685-be1f-d57550cc96cc"/>
    <ds:schemaRef ds:uri="http://www.w3.org/XML/1998/namespace"/>
    <ds:schemaRef ds:uri="http://purl.org/dc/terms/"/>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1744</TotalTime>
  <Words>2619</Words>
  <Application>Microsoft Macintosh PowerPoint</Application>
  <PresentationFormat>Custom</PresentationFormat>
  <Paragraphs>146</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Constantia</vt:lpstr>
      <vt:lpstr>Corbel</vt:lpstr>
      <vt:lpstr>Times New Roman</vt:lpstr>
      <vt:lpstr>Wingdings</vt:lpstr>
      <vt:lpstr>Banded</vt:lpstr>
      <vt:lpstr>PowerPoint Presentation</vt:lpstr>
      <vt:lpstr> Dr. Serene Jones, a theologian and first woman president of Union Theological Seminary in New York City </vt:lpstr>
      <vt:lpstr>A flourishing life?</vt:lpstr>
      <vt:lpstr>What we saw during covid</vt:lpstr>
      <vt:lpstr>    </vt:lpstr>
      <vt:lpstr>The danger of talking about “A Flourishing life”</vt:lpstr>
      <vt:lpstr>Chapter 2, number 14</vt:lpstr>
      <vt:lpstr>“To build a more fraternal world”</vt:lpstr>
      <vt:lpstr>What it means/ doesn’t mean</vt:lpstr>
      <vt:lpstr>To build a fraternal WORLD…..</vt:lpstr>
      <vt:lpstr>Walter Brueggemann</vt:lpstr>
      <vt:lpstr>The jews under Egyptian domination</vt:lpstr>
      <vt:lpstr>Jesus imagines                                                                 another worlD             </vt:lpstr>
      <vt:lpstr>What is the world that we are building?</vt:lpstr>
      <vt:lpstr>  </vt:lpstr>
      <vt:lpstr>The Knight Commission on trust</vt:lpstr>
      <vt:lpstr>The Causes of mistrust</vt:lpstr>
      <vt:lpstr>Pope  francis  and his  Franciscan world</vt:lpstr>
      <vt:lpstr>The world we are creating…</vt:lpstr>
      <vt:lpstr>  </vt:lpstr>
      <vt:lpstr>The myth is…</vt:lpstr>
      <vt:lpstr>An ambiguous and dangerous world</vt:lpstr>
      <vt:lpstr>John milbank</vt:lpstr>
      <vt:lpstr>The Church and Trust</vt:lpstr>
      <vt:lpstr>Francis according to milbank</vt:lpstr>
      <vt:lpstr>Naked in the public square</vt:lpstr>
      <vt:lpstr>Francis &amp; Everywhere</vt:lpstr>
      <vt:lpstr>For francis poverty is not an  ascetical exercise</vt:lpstr>
      <vt:lpstr>Poverty as radical trust</vt:lpstr>
      <vt:lpstr>Francis and his community of trust</vt:lpstr>
      <vt:lpstr>Secular Franciscans as a Community of Caring Encounters in the World Today  </vt:lpstr>
      <vt:lpstr>Caring is not a perillo tour</vt:lpstr>
      <vt:lpstr>Models of encounter</vt:lpstr>
      <vt:lpstr>Francis encounters the leper</vt:lpstr>
      <vt:lpstr>Pope Francis: The theology of encounter</vt:lpstr>
      <vt:lpstr>Pope Francis: elements of The culture of encounter</vt:lpstr>
      <vt:lpstr>THE CARING ENCOUNTER</vt:lpstr>
      <vt:lpstr>The caring encounter….</vt:lpstr>
      <vt:lpstr>Francis and the fraternal economy</vt:lpstr>
      <vt:lpstr>Dr. rod Hewlett, secular franciscan</vt:lpstr>
      <vt:lpstr>Yours is a call to build  communities of caring encounters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Lord says in the Gospel…”; The Earlier Rule (ER) as a “Dialogue”  between Francis and the Lord Jesus Christ.</dc:title>
  <dc:creator>Michael Reyes</dc:creator>
  <cp:lastModifiedBy>Sharon Winzeler</cp:lastModifiedBy>
  <cp:revision>77</cp:revision>
  <dcterms:created xsi:type="dcterms:W3CDTF">2022-06-07T00:55:23Z</dcterms:created>
  <dcterms:modified xsi:type="dcterms:W3CDTF">2022-08-04T17:56:12Z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