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72"/>
  </p:notesMasterIdLst>
  <p:sldIdLst>
    <p:sldId id="256" r:id="rId2"/>
    <p:sldId id="274" r:id="rId3"/>
    <p:sldId id="260" r:id="rId4"/>
    <p:sldId id="258" r:id="rId5"/>
    <p:sldId id="261" r:id="rId6"/>
    <p:sldId id="262" r:id="rId7"/>
    <p:sldId id="263" r:id="rId8"/>
    <p:sldId id="264" r:id="rId9"/>
    <p:sldId id="273" r:id="rId10"/>
    <p:sldId id="282" r:id="rId11"/>
    <p:sldId id="283" r:id="rId12"/>
    <p:sldId id="265" r:id="rId13"/>
    <p:sldId id="284" r:id="rId14"/>
    <p:sldId id="285" r:id="rId15"/>
    <p:sldId id="266" r:id="rId16"/>
    <p:sldId id="286" r:id="rId17"/>
    <p:sldId id="288" r:id="rId18"/>
    <p:sldId id="287" r:id="rId19"/>
    <p:sldId id="289" r:id="rId20"/>
    <p:sldId id="291" r:id="rId21"/>
    <p:sldId id="267" r:id="rId22"/>
    <p:sldId id="327" r:id="rId23"/>
    <p:sldId id="293" r:id="rId24"/>
    <p:sldId id="290" r:id="rId25"/>
    <p:sldId id="292" r:id="rId26"/>
    <p:sldId id="294" r:id="rId27"/>
    <p:sldId id="268" r:id="rId28"/>
    <p:sldId id="295" r:id="rId29"/>
    <p:sldId id="296" r:id="rId30"/>
    <p:sldId id="297" r:id="rId31"/>
    <p:sldId id="275" r:id="rId32"/>
    <p:sldId id="299" r:id="rId33"/>
    <p:sldId id="298" r:id="rId34"/>
    <p:sldId id="270" r:id="rId35"/>
    <p:sldId id="300" r:id="rId36"/>
    <p:sldId id="301" r:id="rId37"/>
    <p:sldId id="271" r:id="rId38"/>
    <p:sldId id="302" r:id="rId39"/>
    <p:sldId id="303" r:id="rId40"/>
    <p:sldId id="304" r:id="rId41"/>
    <p:sldId id="305" r:id="rId42"/>
    <p:sldId id="306" r:id="rId43"/>
    <p:sldId id="315" r:id="rId44"/>
    <p:sldId id="307" r:id="rId45"/>
    <p:sldId id="272" r:id="rId46"/>
    <p:sldId id="316" r:id="rId47"/>
    <p:sldId id="308" r:id="rId48"/>
    <p:sldId id="276" r:id="rId49"/>
    <p:sldId id="309" r:id="rId50"/>
    <p:sldId id="317" r:id="rId51"/>
    <p:sldId id="318" r:id="rId52"/>
    <p:sldId id="279" r:id="rId53"/>
    <p:sldId id="310" r:id="rId54"/>
    <p:sldId id="319" r:id="rId55"/>
    <p:sldId id="277" r:id="rId56"/>
    <p:sldId id="311" r:id="rId57"/>
    <p:sldId id="320" r:id="rId58"/>
    <p:sldId id="321" r:id="rId59"/>
    <p:sldId id="281" r:id="rId60"/>
    <p:sldId id="312" r:id="rId61"/>
    <p:sldId id="269" r:id="rId62"/>
    <p:sldId id="313" r:id="rId63"/>
    <p:sldId id="322" r:id="rId64"/>
    <p:sldId id="278" r:id="rId65"/>
    <p:sldId id="314" r:id="rId66"/>
    <p:sldId id="323" r:id="rId67"/>
    <p:sldId id="324" r:id="rId68"/>
    <p:sldId id="325" r:id="rId69"/>
    <p:sldId id="326" r:id="rId70"/>
    <p:sldId id="259"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0996" autoAdjust="0"/>
  </p:normalViewPr>
  <p:slideViewPr>
    <p:cSldViewPr snapToGrid="0">
      <p:cViewPr varScale="1">
        <p:scale>
          <a:sx n="123" d="100"/>
          <a:sy n="123" d="100"/>
        </p:scale>
        <p:origin x="114" y="210"/>
      </p:cViewPr>
      <p:guideLst/>
    </p:cSldViewPr>
  </p:slideViewPr>
  <p:notesTextViewPr>
    <p:cViewPr>
      <p:scale>
        <a:sx n="1" d="1"/>
        <a:sy n="1" d="1"/>
      </p:scale>
      <p:origin x="0" y="0"/>
    </p:cViewPr>
  </p:notesTextViewPr>
  <p:sorterViewPr>
    <p:cViewPr>
      <p:scale>
        <a:sx n="120" d="100"/>
        <a:sy n="120" d="100"/>
      </p:scale>
      <p:origin x="0" y="-196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17F37-A47A-4701-BA6E-63C099B304C7}" type="datetimeFigureOut">
              <a:rPr lang="en-US" smtClean="0"/>
              <a:t>4/20/2021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CD265B-C525-411B-80B2-8B49D1CBE621}" type="slidenum">
              <a:rPr lang="en-US" smtClean="0"/>
              <a:t>‹#›</a:t>
            </a:fld>
            <a:endParaRPr lang="en-US"/>
          </a:p>
        </p:txBody>
      </p:sp>
    </p:spTree>
    <p:extLst>
      <p:ext uri="{BB962C8B-B14F-4D97-AF65-F5344CB8AC3E}">
        <p14:creationId xmlns:p14="http://schemas.microsoft.com/office/powerpoint/2010/main" val="2882546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D265B-C525-411B-80B2-8B49D1CBE621}" type="slidenum">
              <a:rPr lang="en-US" smtClean="0"/>
              <a:t>1</a:t>
            </a:fld>
            <a:endParaRPr lang="en-US"/>
          </a:p>
        </p:txBody>
      </p:sp>
    </p:spTree>
    <p:extLst>
      <p:ext uri="{BB962C8B-B14F-4D97-AF65-F5344CB8AC3E}">
        <p14:creationId xmlns:p14="http://schemas.microsoft.com/office/powerpoint/2010/main" val="2477093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D265B-C525-411B-80B2-8B49D1CBE621}" type="slidenum">
              <a:rPr lang="en-US" smtClean="0"/>
              <a:t>4</a:t>
            </a:fld>
            <a:endParaRPr lang="en-US"/>
          </a:p>
        </p:txBody>
      </p:sp>
    </p:spTree>
    <p:extLst>
      <p:ext uri="{BB962C8B-B14F-4D97-AF65-F5344CB8AC3E}">
        <p14:creationId xmlns:p14="http://schemas.microsoft.com/office/powerpoint/2010/main" val="711135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E2697A-32BF-4E8A-84B2-60137DA9D17F}" type="datetime1">
              <a:rPr lang="en-US" smtClean="0"/>
              <a:t>4/20/2021</a:t>
            </a:fld>
            <a:endParaRPr lang="en-US" dirty="0"/>
          </a:p>
        </p:txBody>
      </p:sp>
      <p:sp>
        <p:nvSpPr>
          <p:cNvPr id="5" name="Footer Placeholder 4"/>
          <p:cNvSpPr>
            <a:spLocks noGrp="1"/>
          </p:cNvSpPr>
          <p:nvPr>
            <p:ph type="ftr" sz="quarter" idx="11"/>
          </p:nvPr>
        </p:nvSpPr>
        <p:spPr/>
        <p:txBody>
          <a:bodyPr/>
          <a:lstStyle/>
          <a:p>
            <a:r>
              <a:rPr lang="nn-NO"/>
              <a:t>St. Kateri Tekakwitha Region, OFS</a:t>
            </a:r>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649A0C-E5B4-44E8-8278-44DD740B8130}" type="datetime1">
              <a:rPr lang="en-US" smtClean="0"/>
              <a:t>4/20/2021</a:t>
            </a:fld>
            <a:endParaRPr lang="en-US" dirty="0"/>
          </a:p>
        </p:txBody>
      </p:sp>
      <p:sp>
        <p:nvSpPr>
          <p:cNvPr id="6" name="Footer Placeholder 5"/>
          <p:cNvSpPr>
            <a:spLocks noGrp="1"/>
          </p:cNvSpPr>
          <p:nvPr>
            <p:ph type="ftr" sz="quarter" idx="11"/>
          </p:nvPr>
        </p:nvSpPr>
        <p:spPr/>
        <p:txBody>
          <a:bodyPr/>
          <a:lstStyle/>
          <a:p>
            <a:r>
              <a:rPr lang="nn-NO"/>
              <a:t>St. Kateri Tekakwitha Region, OFS</a:t>
            </a:r>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C3A0A6-2AD4-4BFA-B555-FB13EA3E5A74}" type="datetime1">
              <a:rPr lang="en-US" smtClean="0"/>
              <a:t>4/20/2021</a:t>
            </a:fld>
            <a:endParaRPr lang="en-US" dirty="0"/>
          </a:p>
        </p:txBody>
      </p:sp>
      <p:sp>
        <p:nvSpPr>
          <p:cNvPr id="6" name="Footer Placeholder 5"/>
          <p:cNvSpPr>
            <a:spLocks noGrp="1"/>
          </p:cNvSpPr>
          <p:nvPr>
            <p:ph type="ftr" sz="quarter" idx="11"/>
          </p:nvPr>
        </p:nvSpPr>
        <p:spPr/>
        <p:txBody>
          <a:bodyPr/>
          <a:lstStyle/>
          <a:p>
            <a:r>
              <a:rPr lang="nn-NO"/>
              <a:t>St. Kateri Tekakwitha Region, OFS</a:t>
            </a:r>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DF58F7-B1EB-43E0-B9E3-3FEFCBB7F763}" type="datetime1">
              <a:rPr lang="en-US" smtClean="0"/>
              <a:t>4/20/2021</a:t>
            </a:fld>
            <a:endParaRPr lang="en-US" dirty="0"/>
          </a:p>
        </p:txBody>
      </p:sp>
      <p:sp>
        <p:nvSpPr>
          <p:cNvPr id="6" name="Footer Placeholder 5"/>
          <p:cNvSpPr>
            <a:spLocks noGrp="1"/>
          </p:cNvSpPr>
          <p:nvPr>
            <p:ph type="ftr" sz="quarter" idx="11"/>
          </p:nvPr>
        </p:nvSpPr>
        <p:spPr/>
        <p:txBody>
          <a:bodyPr/>
          <a:lstStyle/>
          <a:p>
            <a:r>
              <a:rPr lang="nn-NO"/>
              <a:t>St. Kateri Tekakwitha Region, OFS</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887E91-307B-43A1-A07E-1FA9423E86BD}" type="datetime1">
              <a:rPr lang="en-US" smtClean="0"/>
              <a:t>4/20/2021</a:t>
            </a:fld>
            <a:endParaRPr lang="en-US" dirty="0"/>
          </a:p>
        </p:txBody>
      </p:sp>
      <p:sp>
        <p:nvSpPr>
          <p:cNvPr id="6" name="Footer Placeholder 5"/>
          <p:cNvSpPr>
            <a:spLocks noGrp="1"/>
          </p:cNvSpPr>
          <p:nvPr>
            <p:ph type="ftr" sz="quarter" idx="11"/>
          </p:nvPr>
        </p:nvSpPr>
        <p:spPr/>
        <p:txBody>
          <a:bodyPr/>
          <a:lstStyle/>
          <a:p>
            <a:r>
              <a:rPr lang="nn-NO"/>
              <a:t>St. Kateri Tekakwitha Region, OFS</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99A0D7D-CE31-4419-ACF1-C09ED303C714}" type="datetime1">
              <a:rPr lang="en-US" smtClean="0"/>
              <a:t>4/20/2021</a:t>
            </a:fld>
            <a:endParaRPr lang="en-US" dirty="0"/>
          </a:p>
        </p:txBody>
      </p:sp>
      <p:sp>
        <p:nvSpPr>
          <p:cNvPr id="4" name="Footer Placeholder 3"/>
          <p:cNvSpPr>
            <a:spLocks noGrp="1"/>
          </p:cNvSpPr>
          <p:nvPr>
            <p:ph type="ftr" sz="quarter" idx="11"/>
          </p:nvPr>
        </p:nvSpPr>
        <p:spPr/>
        <p:txBody>
          <a:bodyPr/>
          <a:lstStyle/>
          <a:p>
            <a:r>
              <a:rPr lang="nn-NO"/>
              <a:t>St. Kateri Tekakwitha Region, OFS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43D0B49-6E59-427F-8BC1-B64E5189A1D8}" type="datetime1">
              <a:rPr lang="en-US" smtClean="0"/>
              <a:t>4/20/2021</a:t>
            </a:fld>
            <a:endParaRPr lang="en-US" dirty="0"/>
          </a:p>
        </p:txBody>
      </p:sp>
      <p:sp>
        <p:nvSpPr>
          <p:cNvPr id="4" name="Footer Placeholder 3"/>
          <p:cNvSpPr>
            <a:spLocks noGrp="1"/>
          </p:cNvSpPr>
          <p:nvPr>
            <p:ph type="ftr" sz="quarter" idx="11"/>
          </p:nvPr>
        </p:nvSpPr>
        <p:spPr/>
        <p:txBody>
          <a:bodyPr/>
          <a:lstStyle/>
          <a:p>
            <a:r>
              <a:rPr lang="nn-NO"/>
              <a:t>St. Kateri Tekakwitha Region, OFS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E2B7BA-E9D8-43C4-8577-19D79F9925EE}" type="datetime1">
              <a:rPr lang="en-US" smtClean="0"/>
              <a:t>4/20/2021</a:t>
            </a:fld>
            <a:endParaRPr lang="en-US" dirty="0"/>
          </a:p>
        </p:txBody>
      </p:sp>
      <p:sp>
        <p:nvSpPr>
          <p:cNvPr id="5" name="Footer Placeholder 4"/>
          <p:cNvSpPr>
            <a:spLocks noGrp="1"/>
          </p:cNvSpPr>
          <p:nvPr>
            <p:ph type="ftr" sz="quarter" idx="11"/>
          </p:nvPr>
        </p:nvSpPr>
        <p:spPr/>
        <p:txBody>
          <a:bodyPr/>
          <a:lstStyle/>
          <a:p>
            <a:r>
              <a:rPr lang="nn-NO"/>
              <a:t>St. Kateri Tekakwitha Region, OFS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CE0928A-00E8-407E-9FF7-8803DC12E2DE}" type="datetime1">
              <a:rPr lang="en-US" smtClean="0"/>
              <a:t>4/20/2021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r>
              <a:rPr lang="nn-NO"/>
              <a:t>St. Kateri Tekakwitha Region, OFS</a:t>
            </a:r>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3BC2E7-40D2-4B0E-94DC-2E1F426BD99D}" type="datetime1">
              <a:rPr lang="en-US" smtClean="0"/>
              <a:t>4/20/2021</a:t>
            </a:fld>
            <a:endParaRPr lang="en-US" dirty="0"/>
          </a:p>
        </p:txBody>
      </p:sp>
      <p:sp>
        <p:nvSpPr>
          <p:cNvPr id="5" name="Footer Placeholder 4"/>
          <p:cNvSpPr>
            <a:spLocks noGrp="1"/>
          </p:cNvSpPr>
          <p:nvPr>
            <p:ph type="ftr" sz="quarter" idx="11"/>
          </p:nvPr>
        </p:nvSpPr>
        <p:spPr/>
        <p:txBody>
          <a:bodyPr/>
          <a:lstStyle/>
          <a:p>
            <a:r>
              <a:rPr lang="nn-NO"/>
              <a:t>St. Kateri Tekakwitha Region, OFS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33E39E-BE40-4CCA-9314-C801BC25232E}" type="datetime1">
              <a:rPr lang="en-US" smtClean="0"/>
              <a:t>4/20/2021</a:t>
            </a:fld>
            <a:endParaRPr lang="en-US" dirty="0"/>
          </a:p>
        </p:txBody>
      </p:sp>
      <p:sp>
        <p:nvSpPr>
          <p:cNvPr id="5" name="Footer Placeholder 4"/>
          <p:cNvSpPr>
            <a:spLocks noGrp="1"/>
          </p:cNvSpPr>
          <p:nvPr>
            <p:ph type="ftr" sz="quarter" idx="11"/>
          </p:nvPr>
        </p:nvSpPr>
        <p:spPr/>
        <p:txBody>
          <a:bodyPr/>
          <a:lstStyle/>
          <a:p>
            <a:r>
              <a:rPr lang="nn-NO"/>
              <a:t>St. Kateri Tekakwitha Region, OFS</a:t>
            </a:r>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7EBAF4-1B8E-4D01-A431-A9CEF2DD4EAD}" type="datetime1">
              <a:rPr lang="en-US" smtClean="0"/>
              <a:t>4/20/2021</a:t>
            </a:fld>
            <a:endParaRPr lang="en-US" dirty="0"/>
          </a:p>
        </p:txBody>
      </p:sp>
      <p:sp>
        <p:nvSpPr>
          <p:cNvPr id="6" name="Footer Placeholder 5"/>
          <p:cNvSpPr>
            <a:spLocks noGrp="1"/>
          </p:cNvSpPr>
          <p:nvPr>
            <p:ph type="ftr" sz="quarter" idx="11"/>
          </p:nvPr>
        </p:nvSpPr>
        <p:spPr/>
        <p:txBody>
          <a:bodyPr/>
          <a:lstStyle/>
          <a:p>
            <a:r>
              <a:rPr lang="nn-NO"/>
              <a:t>St. Kateri Tekakwitha Region, OFS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AF18B4-5303-4624-A550-1022412C1F4E}" type="datetime1">
              <a:rPr lang="en-US" smtClean="0"/>
              <a:t>4/20/2021</a:t>
            </a:fld>
            <a:endParaRPr lang="en-US" dirty="0"/>
          </a:p>
        </p:txBody>
      </p:sp>
      <p:sp>
        <p:nvSpPr>
          <p:cNvPr id="8" name="Footer Placeholder 7"/>
          <p:cNvSpPr>
            <a:spLocks noGrp="1"/>
          </p:cNvSpPr>
          <p:nvPr>
            <p:ph type="ftr" sz="quarter" idx="11"/>
          </p:nvPr>
        </p:nvSpPr>
        <p:spPr/>
        <p:txBody>
          <a:bodyPr/>
          <a:lstStyle/>
          <a:p>
            <a:r>
              <a:rPr lang="nn-NO"/>
              <a:t>St. Kateri Tekakwitha Region, OFS</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0DEAEF-E43C-4A54-9C10-99CECB3FDCE0}" type="datetime1">
              <a:rPr lang="en-US" smtClean="0"/>
              <a:t>4/20/2021</a:t>
            </a:fld>
            <a:endParaRPr lang="en-US" dirty="0"/>
          </a:p>
        </p:txBody>
      </p:sp>
      <p:sp>
        <p:nvSpPr>
          <p:cNvPr id="4" name="Footer Placeholder 3"/>
          <p:cNvSpPr>
            <a:spLocks noGrp="1"/>
          </p:cNvSpPr>
          <p:nvPr>
            <p:ph type="ftr" sz="quarter" idx="11"/>
          </p:nvPr>
        </p:nvSpPr>
        <p:spPr/>
        <p:txBody>
          <a:bodyPr/>
          <a:lstStyle/>
          <a:p>
            <a:r>
              <a:rPr lang="nn-NO"/>
              <a:t>St. Kateri Tekakwitha Region, OFS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E7720AE-F847-4E9A-85F9-D086E4FE9105}" type="datetime1">
              <a:rPr lang="en-US" smtClean="0"/>
              <a:t>4/20/2021</a:t>
            </a:fld>
            <a:endParaRPr lang="en-US" dirty="0"/>
          </a:p>
        </p:txBody>
      </p:sp>
      <p:sp>
        <p:nvSpPr>
          <p:cNvPr id="3" name="Footer Placeholder 2"/>
          <p:cNvSpPr>
            <a:spLocks noGrp="1"/>
          </p:cNvSpPr>
          <p:nvPr>
            <p:ph type="ftr" sz="quarter" idx="11"/>
          </p:nvPr>
        </p:nvSpPr>
        <p:spPr/>
        <p:txBody>
          <a:bodyPr/>
          <a:lstStyle/>
          <a:p>
            <a:r>
              <a:rPr lang="nn-NO"/>
              <a:t>St. Kateri Tekakwitha Region, OFS</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A7224A-38DD-44B1-8DD3-691626776F57}" type="datetime1">
              <a:rPr lang="en-US" smtClean="0"/>
              <a:t>4/20/2021</a:t>
            </a:fld>
            <a:endParaRPr lang="en-US" dirty="0"/>
          </a:p>
        </p:txBody>
      </p:sp>
      <p:sp>
        <p:nvSpPr>
          <p:cNvPr id="6" name="Footer Placeholder 5"/>
          <p:cNvSpPr>
            <a:spLocks noGrp="1"/>
          </p:cNvSpPr>
          <p:nvPr>
            <p:ph type="ftr" sz="quarter" idx="11"/>
          </p:nvPr>
        </p:nvSpPr>
        <p:spPr/>
        <p:txBody>
          <a:bodyPr/>
          <a:lstStyle/>
          <a:p>
            <a:r>
              <a:rPr lang="nn-NO"/>
              <a:t>St. Kateri Tekakwitha Region, OFS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C3E093-CE09-4D6B-9602-74A476A6D851}" type="datetime1">
              <a:rPr lang="en-US" smtClean="0"/>
              <a:t>4/20/2021</a:t>
            </a:fld>
            <a:endParaRPr lang="en-US" dirty="0"/>
          </a:p>
        </p:txBody>
      </p:sp>
      <p:sp>
        <p:nvSpPr>
          <p:cNvPr id="6" name="Footer Placeholder 5"/>
          <p:cNvSpPr>
            <a:spLocks noGrp="1"/>
          </p:cNvSpPr>
          <p:nvPr>
            <p:ph type="ftr" sz="quarter" idx="11"/>
          </p:nvPr>
        </p:nvSpPr>
        <p:spPr/>
        <p:txBody>
          <a:bodyPr/>
          <a:lstStyle/>
          <a:p>
            <a:r>
              <a:rPr lang="nn-NO"/>
              <a:t>St. Kateri Tekakwitha Region, OFS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4104AA5-FA05-44B9-8065-9557428E5A2B}" type="datetime1">
              <a:rPr lang="en-US" smtClean="0"/>
              <a:t>4/20/2021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nn-NO"/>
              <a:t>St. Kateri Tekakwitha Region, OFS</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3F95570-EF81-487C-A5F5-8A3227DBF816}"/>
              </a:ext>
            </a:extLst>
          </p:cNvPr>
          <p:cNvPicPr>
            <a:picLocks noChangeAspect="1"/>
          </p:cNvPicPr>
          <p:nvPr/>
        </p:nvPicPr>
        <p:blipFill rotWithShape="1">
          <a:blip r:embed="rId3"/>
          <a:srcRect l="22515" r="10827"/>
          <a:stretch/>
        </p:blipFill>
        <p:spPr>
          <a:xfrm>
            <a:off x="6093556" y="10"/>
            <a:ext cx="6095267" cy="6857990"/>
          </a:xfrm>
          <a:prstGeom prst="rect">
            <a:avLst/>
          </a:prstGeom>
          <a:ln>
            <a:noFill/>
          </a:ln>
          <a:effectLst/>
        </p:spPr>
      </p:pic>
      <p:pic>
        <p:nvPicPr>
          <p:cNvPr id="22" name="Picture 9">
            <a:extLst>
              <a:ext uri="{FF2B5EF4-FFF2-40B4-BE49-F238E27FC236}">
                <a16:creationId xmlns:a16="http://schemas.microsoft.com/office/drawing/2014/main" xmlns="" id="{0A59D270-32B9-42B3-935F-106B2124147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 y="4688333"/>
            <a:ext cx="6400800" cy="185701"/>
          </a:xfrm>
          <a:prstGeom prst="rect">
            <a:avLst/>
          </a:prstGeom>
        </p:spPr>
      </p:pic>
      <p:sp>
        <p:nvSpPr>
          <p:cNvPr id="12" name="Rectangle 11">
            <a:extLst>
              <a:ext uri="{FF2B5EF4-FFF2-40B4-BE49-F238E27FC236}">
                <a16:creationId xmlns:a16="http://schemas.microsoft.com/office/drawing/2014/main" xmlns="" id="{1D369348-41FF-46AE-8D88-31B1A1C4E9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2162908"/>
            <a:ext cx="6411743" cy="253218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B1E80F41-1E15-4646-ABBF-EC88007999E3}"/>
              </a:ext>
            </a:extLst>
          </p:cNvPr>
          <p:cNvSpPr>
            <a:spLocks noGrp="1"/>
          </p:cNvSpPr>
          <p:nvPr>
            <p:ph type="ctrTitle"/>
          </p:nvPr>
        </p:nvSpPr>
        <p:spPr>
          <a:xfrm>
            <a:off x="680322" y="2403231"/>
            <a:ext cx="5192940" cy="2133600"/>
          </a:xfrm>
        </p:spPr>
        <p:txBody>
          <a:bodyPr>
            <a:normAutofit fontScale="90000"/>
          </a:bodyPr>
          <a:lstStyle/>
          <a:p>
            <a:r>
              <a:rPr lang="en-US" dirty="0"/>
              <a:t>Serving as a Spiritual Assistant</a:t>
            </a:r>
          </a:p>
        </p:txBody>
      </p:sp>
      <p:sp>
        <p:nvSpPr>
          <p:cNvPr id="3" name="Subtitle 2">
            <a:extLst>
              <a:ext uri="{FF2B5EF4-FFF2-40B4-BE49-F238E27FC236}">
                <a16:creationId xmlns:a16="http://schemas.microsoft.com/office/drawing/2014/main" xmlns="" id="{166093BA-21E0-43B2-8A05-ACC5CFAE9A63}"/>
              </a:ext>
            </a:extLst>
          </p:cNvPr>
          <p:cNvSpPr>
            <a:spLocks noGrp="1"/>
          </p:cNvSpPr>
          <p:nvPr>
            <p:ph type="subTitle" idx="1"/>
          </p:nvPr>
        </p:nvSpPr>
        <p:spPr>
          <a:xfrm>
            <a:off x="680323" y="4831173"/>
            <a:ext cx="5192940" cy="1117687"/>
          </a:xfrm>
        </p:spPr>
        <p:txBody>
          <a:bodyPr>
            <a:normAutofit/>
          </a:bodyPr>
          <a:lstStyle/>
          <a:p>
            <a:r>
              <a:rPr lang="en-US" dirty="0"/>
              <a:t>Relationships and Responsibilities</a:t>
            </a:r>
          </a:p>
        </p:txBody>
      </p:sp>
    </p:spTree>
    <p:extLst>
      <p:ext uri="{BB962C8B-B14F-4D97-AF65-F5344CB8AC3E}">
        <p14:creationId xmlns:p14="http://schemas.microsoft.com/office/powerpoint/2010/main" val="3431560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05FDDC-486B-4AD7-8E82-55C17E289A1C}"/>
              </a:ext>
            </a:extLst>
          </p:cNvPr>
          <p:cNvSpPr>
            <a:spLocks noGrp="1"/>
          </p:cNvSpPr>
          <p:nvPr>
            <p:ph type="title"/>
          </p:nvPr>
        </p:nvSpPr>
        <p:spPr/>
        <p:txBody>
          <a:bodyPr/>
          <a:lstStyle/>
          <a:p>
            <a:r>
              <a:rPr lang="en-US" dirty="0"/>
              <a:t>Father, Son and Holy Spirit</a:t>
            </a:r>
          </a:p>
        </p:txBody>
      </p:sp>
      <p:sp>
        <p:nvSpPr>
          <p:cNvPr id="3" name="Content Placeholder 2">
            <a:extLst>
              <a:ext uri="{FF2B5EF4-FFF2-40B4-BE49-F238E27FC236}">
                <a16:creationId xmlns:a16="http://schemas.microsoft.com/office/drawing/2014/main" xmlns="" id="{C6833FF8-5329-491A-8C04-BA125729541B}"/>
              </a:ext>
            </a:extLst>
          </p:cNvPr>
          <p:cNvSpPr>
            <a:spLocks noGrp="1"/>
          </p:cNvSpPr>
          <p:nvPr>
            <p:ph idx="1"/>
          </p:nvPr>
        </p:nvSpPr>
        <p:spPr/>
        <p:txBody>
          <a:bodyPr/>
          <a:lstStyle/>
          <a:p>
            <a:r>
              <a:rPr lang="en-US" sz="2800" dirty="0"/>
              <a:t>A Relationship of Love</a:t>
            </a:r>
          </a:p>
          <a:p>
            <a:r>
              <a:rPr lang="en-US" sz="2800" dirty="0"/>
              <a:t>Transformative Power</a:t>
            </a:r>
          </a:p>
          <a:p>
            <a:r>
              <a:rPr lang="en-US" sz="2800" dirty="0"/>
              <a:t>Individual Skills and Gifts from God</a:t>
            </a:r>
          </a:p>
          <a:p>
            <a:pPr marL="457200" lvl="1" indent="0">
              <a:buNone/>
            </a:pPr>
            <a:endParaRPr lang="en-US" sz="2400" dirty="0"/>
          </a:p>
          <a:p>
            <a:pPr marL="457200" lvl="1" indent="0">
              <a:buNone/>
            </a:pPr>
            <a:r>
              <a:rPr lang="en-US" sz="2400" i="1" dirty="0"/>
              <a:t>“As the Father see in every person the features of his Son… so the Secular Franciscans with a gentle and courteous spirit accept all people as a gift of the Lord and an image of Christ…”</a:t>
            </a:r>
          </a:p>
          <a:p>
            <a:pPr marL="1371600" lvl="3" indent="0">
              <a:buNone/>
            </a:pPr>
            <a:r>
              <a:rPr lang="en-US" sz="2000" i="1" dirty="0"/>
              <a:t>						</a:t>
            </a:r>
            <a:r>
              <a:rPr lang="en-US" sz="2200" i="1" u="sng" dirty="0"/>
              <a:t>SFO Rule</a:t>
            </a:r>
            <a:r>
              <a:rPr lang="en-US" sz="2200" i="1" dirty="0"/>
              <a:t> # 13</a:t>
            </a:r>
          </a:p>
          <a:p>
            <a:endParaRPr lang="en-US" sz="2800" dirty="0"/>
          </a:p>
          <a:p>
            <a:endParaRPr lang="en-US" dirty="0"/>
          </a:p>
        </p:txBody>
      </p:sp>
      <p:sp>
        <p:nvSpPr>
          <p:cNvPr id="4" name="Footer Placeholder 3">
            <a:extLst>
              <a:ext uri="{FF2B5EF4-FFF2-40B4-BE49-F238E27FC236}">
                <a16:creationId xmlns:a16="http://schemas.microsoft.com/office/drawing/2014/main" xmlns="" id="{1F5A0230-2ACD-4B3F-B21A-7A00FBA1B966}"/>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2771333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4E9C12-DD84-4BD7-8B5B-B230704FC528}"/>
              </a:ext>
            </a:extLst>
          </p:cNvPr>
          <p:cNvSpPr>
            <a:spLocks noGrp="1"/>
          </p:cNvSpPr>
          <p:nvPr>
            <p:ph type="title"/>
          </p:nvPr>
        </p:nvSpPr>
        <p:spPr/>
        <p:txBody>
          <a:bodyPr/>
          <a:lstStyle/>
          <a:p>
            <a:r>
              <a:rPr lang="en-US" dirty="0"/>
              <a:t>Called to Build Relationships</a:t>
            </a:r>
          </a:p>
        </p:txBody>
      </p:sp>
      <p:sp>
        <p:nvSpPr>
          <p:cNvPr id="3" name="Content Placeholder 2">
            <a:extLst>
              <a:ext uri="{FF2B5EF4-FFF2-40B4-BE49-F238E27FC236}">
                <a16:creationId xmlns:a16="http://schemas.microsoft.com/office/drawing/2014/main" xmlns="" id="{CC994B8B-9C54-46FB-B525-47D5BD8E24FD}"/>
              </a:ext>
            </a:extLst>
          </p:cNvPr>
          <p:cNvSpPr>
            <a:spLocks noGrp="1"/>
          </p:cNvSpPr>
          <p:nvPr>
            <p:ph idx="1"/>
          </p:nvPr>
        </p:nvSpPr>
        <p:spPr/>
        <p:txBody>
          <a:bodyPr/>
          <a:lstStyle/>
          <a:p>
            <a:r>
              <a:rPr lang="en-US" sz="2800" dirty="0"/>
              <a:t>Trinitarian model of collaboration</a:t>
            </a:r>
          </a:p>
          <a:p>
            <a:r>
              <a:rPr lang="en-US" sz="2800" dirty="0"/>
              <a:t>Seek peaceful resolution</a:t>
            </a:r>
          </a:p>
          <a:p>
            <a:r>
              <a:rPr lang="en-US" sz="2800" dirty="0"/>
              <a:t>Mutual Respect</a:t>
            </a:r>
          </a:p>
          <a:p>
            <a:r>
              <a:rPr lang="en-US" sz="2800" dirty="0"/>
              <a:t>Love is the foundation</a:t>
            </a:r>
          </a:p>
          <a:p>
            <a:pPr marL="0" indent="0">
              <a:buNone/>
            </a:pPr>
            <a:endParaRPr lang="en-US" sz="2800" dirty="0"/>
          </a:p>
          <a:p>
            <a:endParaRPr lang="en-US" dirty="0"/>
          </a:p>
        </p:txBody>
      </p:sp>
      <p:sp>
        <p:nvSpPr>
          <p:cNvPr id="4" name="Footer Placeholder 3">
            <a:extLst>
              <a:ext uri="{FF2B5EF4-FFF2-40B4-BE49-F238E27FC236}">
                <a16:creationId xmlns:a16="http://schemas.microsoft.com/office/drawing/2014/main" xmlns="" id="{B85590BE-8D4D-46C8-94DC-0F036488DB73}"/>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831792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D42779-E0CD-4038-9C74-CE9CB8C4F975}"/>
              </a:ext>
            </a:extLst>
          </p:cNvPr>
          <p:cNvSpPr>
            <a:spLocks noGrp="1"/>
          </p:cNvSpPr>
          <p:nvPr>
            <p:ph type="title"/>
          </p:nvPr>
        </p:nvSpPr>
        <p:spPr/>
        <p:txBody>
          <a:bodyPr/>
          <a:lstStyle/>
          <a:p>
            <a:r>
              <a:rPr lang="en-US" dirty="0"/>
              <a:t>Formation</a:t>
            </a:r>
          </a:p>
        </p:txBody>
      </p:sp>
      <p:sp>
        <p:nvSpPr>
          <p:cNvPr id="3" name="Text Placeholder 2">
            <a:extLst>
              <a:ext uri="{FF2B5EF4-FFF2-40B4-BE49-F238E27FC236}">
                <a16:creationId xmlns:a16="http://schemas.microsoft.com/office/drawing/2014/main" xmlns="" id="{2EAA40D5-1A79-4AD6-855D-1EB86B8C912F}"/>
              </a:ext>
            </a:extLst>
          </p:cNvPr>
          <p:cNvSpPr>
            <a:spLocks noGrp="1"/>
          </p:cNvSpPr>
          <p:nvPr>
            <p:ph type="body" idx="1"/>
          </p:nvPr>
        </p:nvSpPr>
        <p:spPr/>
        <p:txBody>
          <a:bodyPr/>
          <a:lstStyle/>
          <a:p>
            <a:r>
              <a:rPr lang="en-US" dirty="0"/>
              <a:t>A Spiritual Assistant is a key part of the process of initial and ongoing formation</a:t>
            </a:r>
          </a:p>
          <a:p>
            <a:endParaRPr lang="en-US" dirty="0"/>
          </a:p>
        </p:txBody>
      </p:sp>
      <p:sp>
        <p:nvSpPr>
          <p:cNvPr id="4" name="Footer Placeholder 3">
            <a:extLst>
              <a:ext uri="{FF2B5EF4-FFF2-40B4-BE49-F238E27FC236}">
                <a16:creationId xmlns:a16="http://schemas.microsoft.com/office/drawing/2014/main" xmlns="" id="{6B8C3DCF-C08A-405C-A3DE-4F5595DE9D9A}"/>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241044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9CD1C6-7409-4664-8A9D-A9405847FB56}"/>
              </a:ext>
            </a:extLst>
          </p:cNvPr>
          <p:cNvSpPr>
            <a:spLocks noGrp="1"/>
          </p:cNvSpPr>
          <p:nvPr>
            <p:ph type="title"/>
          </p:nvPr>
        </p:nvSpPr>
        <p:spPr/>
        <p:txBody>
          <a:bodyPr/>
          <a:lstStyle/>
          <a:p>
            <a:r>
              <a:rPr lang="en-US" dirty="0"/>
              <a:t>Initial Formation</a:t>
            </a:r>
          </a:p>
        </p:txBody>
      </p:sp>
      <p:sp>
        <p:nvSpPr>
          <p:cNvPr id="3" name="Content Placeholder 2">
            <a:extLst>
              <a:ext uri="{FF2B5EF4-FFF2-40B4-BE49-F238E27FC236}">
                <a16:creationId xmlns:a16="http://schemas.microsoft.com/office/drawing/2014/main" xmlns="" id="{CF5F186E-6102-4C20-AF51-02A38954F0B2}"/>
              </a:ext>
            </a:extLst>
          </p:cNvPr>
          <p:cNvSpPr>
            <a:spLocks noGrp="1"/>
          </p:cNvSpPr>
          <p:nvPr>
            <p:ph idx="1"/>
          </p:nvPr>
        </p:nvSpPr>
        <p:spPr/>
        <p:txBody>
          <a:bodyPr>
            <a:normAutofit/>
          </a:bodyPr>
          <a:lstStyle/>
          <a:p>
            <a:r>
              <a:rPr lang="en-US" sz="2800" dirty="0"/>
              <a:t>Discerns the reality of the call</a:t>
            </a:r>
          </a:p>
          <a:p>
            <a:r>
              <a:rPr lang="en-US" sz="2800" dirty="0"/>
              <a:t>Experience the Rule in daily life</a:t>
            </a:r>
          </a:p>
          <a:p>
            <a:r>
              <a:rPr lang="en-US" sz="2800" dirty="0"/>
              <a:t>Stages of formation</a:t>
            </a:r>
          </a:p>
          <a:p>
            <a:pPr lvl="1"/>
            <a:r>
              <a:rPr lang="en-US" sz="2400" dirty="0"/>
              <a:t>Orientation</a:t>
            </a:r>
          </a:p>
          <a:p>
            <a:pPr lvl="1"/>
            <a:r>
              <a:rPr lang="en-US" sz="2400" dirty="0"/>
              <a:t>Inquiry</a:t>
            </a:r>
          </a:p>
          <a:p>
            <a:pPr lvl="1"/>
            <a:r>
              <a:rPr lang="en-US" sz="2400" dirty="0"/>
              <a:t>Candidacy</a:t>
            </a:r>
          </a:p>
        </p:txBody>
      </p:sp>
      <p:sp>
        <p:nvSpPr>
          <p:cNvPr id="4" name="Footer Placeholder 3">
            <a:extLst>
              <a:ext uri="{FF2B5EF4-FFF2-40B4-BE49-F238E27FC236}">
                <a16:creationId xmlns:a16="http://schemas.microsoft.com/office/drawing/2014/main" xmlns="" id="{4BE468DF-776B-4461-A756-30A09CD9FFAA}"/>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1787468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E23D88-2529-465C-B89E-84942A4E0FF8}"/>
              </a:ext>
            </a:extLst>
          </p:cNvPr>
          <p:cNvSpPr>
            <a:spLocks noGrp="1"/>
          </p:cNvSpPr>
          <p:nvPr>
            <p:ph type="title"/>
          </p:nvPr>
        </p:nvSpPr>
        <p:spPr/>
        <p:txBody>
          <a:bodyPr/>
          <a:lstStyle/>
          <a:p>
            <a:r>
              <a:rPr lang="en-US" dirty="0"/>
              <a:t>Ongoing Formation</a:t>
            </a:r>
          </a:p>
        </p:txBody>
      </p:sp>
      <p:sp>
        <p:nvSpPr>
          <p:cNvPr id="3" name="Content Placeholder 2">
            <a:extLst>
              <a:ext uri="{FF2B5EF4-FFF2-40B4-BE49-F238E27FC236}">
                <a16:creationId xmlns:a16="http://schemas.microsoft.com/office/drawing/2014/main" xmlns="" id="{7950C1B1-AE06-4CB7-9CA5-9674B3F2C94F}"/>
              </a:ext>
            </a:extLst>
          </p:cNvPr>
          <p:cNvSpPr>
            <a:spLocks noGrp="1"/>
          </p:cNvSpPr>
          <p:nvPr>
            <p:ph idx="1"/>
          </p:nvPr>
        </p:nvSpPr>
        <p:spPr/>
        <p:txBody>
          <a:bodyPr>
            <a:normAutofit/>
          </a:bodyPr>
          <a:lstStyle/>
          <a:p>
            <a:r>
              <a:rPr lang="en-US" sz="2800" dirty="0"/>
              <a:t>Required to keep a Franciscan perspective</a:t>
            </a:r>
          </a:p>
          <a:p>
            <a:r>
              <a:rPr lang="en-US" sz="2800" dirty="0"/>
              <a:t>Vital to be Faithful to the Rule</a:t>
            </a:r>
          </a:p>
          <a:p>
            <a:r>
              <a:rPr lang="en-US" sz="2800" dirty="0"/>
              <a:t>Celebrate with People</a:t>
            </a:r>
          </a:p>
          <a:p>
            <a:r>
              <a:rPr lang="en-US" sz="2800" dirty="0"/>
              <a:t>Positively deal with the World</a:t>
            </a:r>
          </a:p>
          <a:p>
            <a:pPr marL="0" indent="0">
              <a:buNone/>
            </a:pPr>
            <a:r>
              <a:rPr lang="en-US" sz="2800" dirty="0"/>
              <a:t>	</a:t>
            </a:r>
            <a:r>
              <a:rPr lang="en-US" i="1" dirty="0"/>
              <a:t>“ …called to build a more fraternal and evangelical 	world…”       								</a:t>
            </a:r>
            <a:r>
              <a:rPr lang="en-US" sz="2200" i="1" u="sng" dirty="0"/>
              <a:t>SFO Rule</a:t>
            </a:r>
            <a:r>
              <a:rPr lang="en-US" sz="2200" i="1" dirty="0"/>
              <a:t> # 14</a:t>
            </a:r>
          </a:p>
          <a:p>
            <a:endParaRPr lang="en-US" sz="2800" dirty="0"/>
          </a:p>
        </p:txBody>
      </p:sp>
      <p:sp>
        <p:nvSpPr>
          <p:cNvPr id="4" name="Footer Placeholder 3">
            <a:extLst>
              <a:ext uri="{FF2B5EF4-FFF2-40B4-BE49-F238E27FC236}">
                <a16:creationId xmlns:a16="http://schemas.microsoft.com/office/drawing/2014/main" xmlns="" id="{126837FC-4ABE-4720-8078-872A70694012}"/>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1338304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D42779-E0CD-4038-9C74-CE9CB8C4F975}"/>
              </a:ext>
            </a:extLst>
          </p:cNvPr>
          <p:cNvSpPr>
            <a:spLocks noGrp="1"/>
          </p:cNvSpPr>
          <p:nvPr>
            <p:ph type="title"/>
          </p:nvPr>
        </p:nvSpPr>
        <p:spPr/>
        <p:txBody>
          <a:bodyPr/>
          <a:lstStyle/>
          <a:p>
            <a:r>
              <a:rPr lang="en-US" dirty="0"/>
              <a:t>Franciscan Writers</a:t>
            </a:r>
          </a:p>
        </p:txBody>
      </p:sp>
      <p:sp>
        <p:nvSpPr>
          <p:cNvPr id="3" name="Text Placeholder 2">
            <a:extLst>
              <a:ext uri="{FF2B5EF4-FFF2-40B4-BE49-F238E27FC236}">
                <a16:creationId xmlns:a16="http://schemas.microsoft.com/office/drawing/2014/main" xmlns="" id="{2EAA40D5-1A79-4AD6-855D-1EB86B8C912F}"/>
              </a:ext>
            </a:extLst>
          </p:cNvPr>
          <p:cNvSpPr>
            <a:spLocks noGrp="1"/>
          </p:cNvSpPr>
          <p:nvPr>
            <p:ph type="body" idx="1"/>
          </p:nvPr>
        </p:nvSpPr>
        <p:spPr/>
        <p:txBody>
          <a:bodyPr/>
          <a:lstStyle/>
          <a:p>
            <a:r>
              <a:rPr lang="en-US" dirty="0"/>
              <a:t>Theological and mystical writers, men and women keep us in touch with our Franciscan heritage </a:t>
            </a:r>
          </a:p>
        </p:txBody>
      </p:sp>
      <p:sp>
        <p:nvSpPr>
          <p:cNvPr id="4" name="Footer Placeholder 3">
            <a:extLst>
              <a:ext uri="{FF2B5EF4-FFF2-40B4-BE49-F238E27FC236}">
                <a16:creationId xmlns:a16="http://schemas.microsoft.com/office/drawing/2014/main" xmlns="" id="{6B8C3DCF-C08A-405C-A3DE-4F5595DE9D9A}"/>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1420274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B96FBF-6621-4FBB-BAD1-E8E983861F57}"/>
              </a:ext>
            </a:extLst>
          </p:cNvPr>
          <p:cNvSpPr>
            <a:spLocks noGrp="1"/>
          </p:cNvSpPr>
          <p:nvPr>
            <p:ph type="title"/>
          </p:nvPr>
        </p:nvSpPr>
        <p:spPr/>
        <p:txBody>
          <a:bodyPr/>
          <a:lstStyle/>
          <a:p>
            <a:r>
              <a:rPr lang="en-US" dirty="0"/>
              <a:t>Alexander of Hales</a:t>
            </a:r>
          </a:p>
        </p:txBody>
      </p:sp>
      <p:sp>
        <p:nvSpPr>
          <p:cNvPr id="3" name="Content Placeholder 2">
            <a:extLst>
              <a:ext uri="{FF2B5EF4-FFF2-40B4-BE49-F238E27FC236}">
                <a16:creationId xmlns:a16="http://schemas.microsoft.com/office/drawing/2014/main" xmlns="" id="{3DA633C7-FAE6-4DE1-8C02-6095C508380A}"/>
              </a:ext>
            </a:extLst>
          </p:cNvPr>
          <p:cNvSpPr>
            <a:spLocks noGrp="1"/>
          </p:cNvSpPr>
          <p:nvPr>
            <p:ph idx="1"/>
          </p:nvPr>
        </p:nvSpPr>
        <p:spPr/>
        <p:txBody>
          <a:bodyPr>
            <a:normAutofit/>
          </a:bodyPr>
          <a:lstStyle/>
          <a:p>
            <a:r>
              <a:rPr lang="en-US" sz="2800" dirty="0"/>
              <a:t>Born 1185 in </a:t>
            </a:r>
            <a:r>
              <a:rPr lang="en-US" sz="2800" dirty="0" err="1"/>
              <a:t>Glouceshire</a:t>
            </a:r>
            <a:r>
              <a:rPr lang="en-US" sz="2800" dirty="0"/>
              <a:t>, England</a:t>
            </a:r>
          </a:p>
          <a:p>
            <a:r>
              <a:rPr lang="en-US" sz="2800" dirty="0"/>
              <a:t>Teacher of St. Bonaventure</a:t>
            </a:r>
          </a:p>
          <a:p>
            <a:r>
              <a:rPr lang="en-US" sz="2800" dirty="0"/>
              <a:t>Developed Trinitarian theology</a:t>
            </a:r>
          </a:p>
          <a:p>
            <a:r>
              <a:rPr lang="en-US" sz="2800" dirty="0"/>
              <a:t>Love, not sin, is the reason for the Incarnation</a:t>
            </a:r>
          </a:p>
          <a:p>
            <a:r>
              <a:rPr lang="en-US" sz="2800" dirty="0"/>
              <a:t>God choose freely to create the natural world</a:t>
            </a:r>
          </a:p>
          <a:p>
            <a:r>
              <a:rPr lang="en-US" sz="2800" dirty="0"/>
              <a:t>God choose to be incarnate</a:t>
            </a:r>
            <a:endParaRPr lang="en-US" sz="2400" dirty="0"/>
          </a:p>
          <a:p>
            <a:endParaRPr lang="en-US" sz="2800" dirty="0"/>
          </a:p>
        </p:txBody>
      </p:sp>
      <p:sp>
        <p:nvSpPr>
          <p:cNvPr id="4" name="Footer Placeholder 3">
            <a:extLst>
              <a:ext uri="{FF2B5EF4-FFF2-40B4-BE49-F238E27FC236}">
                <a16:creationId xmlns:a16="http://schemas.microsoft.com/office/drawing/2014/main" xmlns="" id="{6E5AE2C1-F8DB-4BF4-8BE3-81381DDBAF8D}"/>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2301990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0B4865-43E9-49EF-B6E3-CA8F3B954F71}"/>
              </a:ext>
            </a:extLst>
          </p:cNvPr>
          <p:cNvSpPr>
            <a:spLocks noGrp="1"/>
          </p:cNvSpPr>
          <p:nvPr>
            <p:ph type="title"/>
          </p:nvPr>
        </p:nvSpPr>
        <p:spPr/>
        <p:txBody>
          <a:bodyPr/>
          <a:lstStyle/>
          <a:p>
            <a:r>
              <a:rPr lang="en-US" dirty="0"/>
              <a:t>St. Bonaventure</a:t>
            </a:r>
          </a:p>
        </p:txBody>
      </p:sp>
      <p:sp>
        <p:nvSpPr>
          <p:cNvPr id="3" name="Content Placeholder 2">
            <a:extLst>
              <a:ext uri="{FF2B5EF4-FFF2-40B4-BE49-F238E27FC236}">
                <a16:creationId xmlns:a16="http://schemas.microsoft.com/office/drawing/2014/main" xmlns="" id="{BE2FF8FD-6818-4F95-977F-16F9EF6CFA24}"/>
              </a:ext>
            </a:extLst>
          </p:cNvPr>
          <p:cNvSpPr>
            <a:spLocks noGrp="1"/>
          </p:cNvSpPr>
          <p:nvPr>
            <p:ph idx="1"/>
          </p:nvPr>
        </p:nvSpPr>
        <p:spPr/>
        <p:txBody>
          <a:bodyPr>
            <a:normAutofit lnSpcReduction="10000"/>
          </a:bodyPr>
          <a:lstStyle/>
          <a:p>
            <a:r>
              <a:rPr lang="en-US" sz="2800" dirty="0"/>
              <a:t>Born 1217-1221, </a:t>
            </a:r>
            <a:r>
              <a:rPr lang="en-US" sz="2800" dirty="0" err="1"/>
              <a:t>Bagnoregio</a:t>
            </a:r>
            <a:r>
              <a:rPr lang="en-US" sz="2800" dirty="0"/>
              <a:t>, Italy</a:t>
            </a:r>
          </a:p>
          <a:p>
            <a:r>
              <a:rPr lang="en-US" sz="2800" dirty="0"/>
              <a:t>Influenced by Scripture</a:t>
            </a:r>
          </a:p>
          <a:p>
            <a:r>
              <a:rPr lang="en-US" sz="2800" dirty="0"/>
              <a:t>Spirit of love that impelled Christ to suffer and die</a:t>
            </a:r>
          </a:p>
          <a:p>
            <a:r>
              <a:rPr lang="en-US" sz="2800" dirty="0"/>
              <a:t>Union with Christ enables us to act with compassion</a:t>
            </a:r>
          </a:p>
          <a:p>
            <a:r>
              <a:rPr lang="en-US" sz="2800" dirty="0"/>
              <a:t>Writer- Insights into nature of God</a:t>
            </a:r>
          </a:p>
          <a:p>
            <a:pPr lvl="1"/>
            <a:r>
              <a:rPr lang="en-US" sz="2400" dirty="0" err="1"/>
              <a:t>Itinerarium</a:t>
            </a:r>
            <a:r>
              <a:rPr lang="en-US" sz="2400" dirty="0"/>
              <a:t> Mentis in Deum (The Soul’s Journey into God)</a:t>
            </a:r>
          </a:p>
          <a:p>
            <a:pPr lvl="1"/>
            <a:r>
              <a:rPr lang="en-US" sz="2400" dirty="0"/>
              <a:t>Tree of Life</a:t>
            </a:r>
          </a:p>
          <a:p>
            <a:pPr lvl="1"/>
            <a:r>
              <a:rPr lang="en-US" sz="2400" dirty="0"/>
              <a:t>Life of St. Francis (</a:t>
            </a:r>
            <a:r>
              <a:rPr lang="en-US" sz="2400" dirty="0" err="1"/>
              <a:t>Legenda</a:t>
            </a:r>
            <a:r>
              <a:rPr lang="en-US" sz="2400" dirty="0"/>
              <a:t> Major)</a:t>
            </a:r>
          </a:p>
          <a:p>
            <a:endParaRPr lang="en-US" sz="2800" dirty="0"/>
          </a:p>
        </p:txBody>
      </p:sp>
      <p:sp>
        <p:nvSpPr>
          <p:cNvPr id="4" name="Footer Placeholder 3">
            <a:extLst>
              <a:ext uri="{FF2B5EF4-FFF2-40B4-BE49-F238E27FC236}">
                <a16:creationId xmlns:a16="http://schemas.microsoft.com/office/drawing/2014/main" xmlns="" id="{4ECF546C-5C31-4D04-88E8-BD3334B930EE}"/>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564059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1535AB-18E6-4555-BE2E-7D98C1CF9AA8}"/>
              </a:ext>
            </a:extLst>
          </p:cNvPr>
          <p:cNvSpPr>
            <a:spLocks noGrp="1"/>
          </p:cNvSpPr>
          <p:nvPr>
            <p:ph type="title"/>
          </p:nvPr>
        </p:nvSpPr>
        <p:spPr/>
        <p:txBody>
          <a:bodyPr/>
          <a:lstStyle/>
          <a:p>
            <a:r>
              <a:rPr lang="en-US" dirty="0"/>
              <a:t>John Duns Scotus</a:t>
            </a:r>
          </a:p>
        </p:txBody>
      </p:sp>
      <p:sp>
        <p:nvSpPr>
          <p:cNvPr id="3" name="Content Placeholder 2">
            <a:extLst>
              <a:ext uri="{FF2B5EF4-FFF2-40B4-BE49-F238E27FC236}">
                <a16:creationId xmlns:a16="http://schemas.microsoft.com/office/drawing/2014/main" xmlns="" id="{BF9AF66E-CA37-4609-8B1B-17F7084AD4E7}"/>
              </a:ext>
            </a:extLst>
          </p:cNvPr>
          <p:cNvSpPr>
            <a:spLocks noGrp="1"/>
          </p:cNvSpPr>
          <p:nvPr>
            <p:ph idx="1"/>
          </p:nvPr>
        </p:nvSpPr>
        <p:spPr/>
        <p:txBody>
          <a:bodyPr>
            <a:normAutofit/>
          </a:bodyPr>
          <a:lstStyle/>
          <a:p>
            <a:r>
              <a:rPr lang="en-US" sz="2800" dirty="0"/>
              <a:t>Born 1226, Scotland</a:t>
            </a:r>
          </a:p>
          <a:p>
            <a:r>
              <a:rPr lang="en-US" sz="2800" dirty="0"/>
              <a:t>Saw love as key to our union with God</a:t>
            </a:r>
          </a:p>
          <a:p>
            <a:r>
              <a:rPr lang="en-US" sz="2800" dirty="0"/>
              <a:t>God desires to be with the people he created</a:t>
            </a:r>
          </a:p>
          <a:p>
            <a:r>
              <a:rPr lang="en-US" sz="2800" dirty="0"/>
              <a:t>Incarnation gives flesh to the love</a:t>
            </a:r>
          </a:p>
          <a:p>
            <a:r>
              <a:rPr lang="en-US" sz="2800" dirty="0"/>
              <a:t>Highest glory of creation</a:t>
            </a:r>
          </a:p>
          <a:p>
            <a:r>
              <a:rPr lang="en-US" sz="2800" dirty="0"/>
              <a:t>Christ is the center of the Universe</a:t>
            </a:r>
          </a:p>
          <a:p>
            <a:endParaRPr lang="en-US" sz="2800" dirty="0"/>
          </a:p>
        </p:txBody>
      </p:sp>
      <p:sp>
        <p:nvSpPr>
          <p:cNvPr id="4" name="Footer Placeholder 3">
            <a:extLst>
              <a:ext uri="{FF2B5EF4-FFF2-40B4-BE49-F238E27FC236}">
                <a16:creationId xmlns:a16="http://schemas.microsoft.com/office/drawing/2014/main" xmlns="" id="{CE4737AD-CB57-4DC5-90D7-CC89C4C63755}"/>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1310223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BED00D-C35D-4230-8511-734AF3A6C5CF}"/>
              </a:ext>
            </a:extLst>
          </p:cNvPr>
          <p:cNvSpPr>
            <a:spLocks noGrp="1"/>
          </p:cNvSpPr>
          <p:nvPr>
            <p:ph type="title"/>
          </p:nvPr>
        </p:nvSpPr>
        <p:spPr/>
        <p:txBody>
          <a:bodyPr/>
          <a:lstStyle/>
          <a:p>
            <a:r>
              <a:rPr lang="en-US" dirty="0"/>
              <a:t>Angela of </a:t>
            </a:r>
            <a:r>
              <a:rPr lang="en-US" dirty="0" err="1"/>
              <a:t>Foligno</a:t>
            </a:r>
            <a:endParaRPr lang="en-US" dirty="0"/>
          </a:p>
        </p:txBody>
      </p:sp>
      <p:sp>
        <p:nvSpPr>
          <p:cNvPr id="3" name="Content Placeholder 2">
            <a:extLst>
              <a:ext uri="{FF2B5EF4-FFF2-40B4-BE49-F238E27FC236}">
                <a16:creationId xmlns:a16="http://schemas.microsoft.com/office/drawing/2014/main" xmlns="" id="{0B63A7EA-9948-4AC1-8B1B-72CF505BDF2C}"/>
              </a:ext>
            </a:extLst>
          </p:cNvPr>
          <p:cNvSpPr>
            <a:spLocks noGrp="1"/>
          </p:cNvSpPr>
          <p:nvPr>
            <p:ph idx="1"/>
          </p:nvPr>
        </p:nvSpPr>
        <p:spPr/>
        <p:txBody>
          <a:bodyPr>
            <a:normAutofit/>
          </a:bodyPr>
          <a:lstStyle/>
          <a:p>
            <a:r>
              <a:rPr lang="en-US" sz="2800" dirty="0"/>
              <a:t>Born 1248, Italy</a:t>
            </a:r>
          </a:p>
          <a:p>
            <a:r>
              <a:rPr lang="en-US" sz="2800" dirty="0"/>
              <a:t>Experienced a sense of Trinity</a:t>
            </a:r>
          </a:p>
          <a:p>
            <a:r>
              <a:rPr lang="en-US" sz="2800" dirty="0"/>
              <a:t>Great Medieval Mystic</a:t>
            </a:r>
          </a:p>
          <a:p>
            <a:r>
              <a:rPr lang="en-US" sz="2800" dirty="0"/>
              <a:t>“Teacher of Theologians”</a:t>
            </a:r>
          </a:p>
          <a:p>
            <a:r>
              <a:rPr lang="en-US" sz="2400" dirty="0"/>
              <a:t>Dictated the Book of Visions and Instructions</a:t>
            </a:r>
          </a:p>
          <a:p>
            <a:pPr lvl="1"/>
            <a:r>
              <a:rPr lang="en-US" sz="2400" dirty="0"/>
              <a:t>The </a:t>
            </a:r>
            <a:r>
              <a:rPr lang="en-US" sz="2400" dirty="0" err="1"/>
              <a:t>Memoriale</a:t>
            </a:r>
            <a:r>
              <a:rPr lang="en-US" sz="2400" dirty="0"/>
              <a:t>: Book of Visions</a:t>
            </a:r>
          </a:p>
          <a:p>
            <a:pPr lvl="1"/>
            <a:r>
              <a:rPr lang="en-US" sz="2400" dirty="0"/>
              <a:t>The Visions</a:t>
            </a:r>
          </a:p>
          <a:p>
            <a:pPr lvl="1"/>
            <a:endParaRPr lang="en-US" sz="2400" dirty="0"/>
          </a:p>
          <a:p>
            <a:pPr lvl="1"/>
            <a:endParaRPr lang="en-US" sz="2400" dirty="0"/>
          </a:p>
          <a:p>
            <a:endParaRPr lang="en-US" sz="2800" dirty="0"/>
          </a:p>
          <a:p>
            <a:endParaRPr lang="en-US" sz="2800" dirty="0"/>
          </a:p>
          <a:p>
            <a:endParaRPr lang="en-US" sz="2800" dirty="0"/>
          </a:p>
          <a:p>
            <a:endParaRPr lang="en-US" sz="2800" dirty="0"/>
          </a:p>
        </p:txBody>
      </p:sp>
      <p:sp>
        <p:nvSpPr>
          <p:cNvPr id="4" name="Footer Placeholder 3">
            <a:extLst>
              <a:ext uri="{FF2B5EF4-FFF2-40B4-BE49-F238E27FC236}">
                <a16:creationId xmlns:a16="http://schemas.microsoft.com/office/drawing/2014/main" xmlns="" id="{01F9E2ED-27F0-4C7E-BBB6-E25CE50DA446}"/>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319990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8B80BF-5393-4F5B-97C2-540F4073E344}"/>
              </a:ext>
            </a:extLst>
          </p:cNvPr>
          <p:cNvSpPr>
            <a:spLocks noGrp="1"/>
          </p:cNvSpPr>
          <p:nvPr>
            <p:ph type="title"/>
          </p:nvPr>
        </p:nvSpPr>
        <p:spPr/>
        <p:txBody>
          <a:bodyPr/>
          <a:lstStyle/>
          <a:p>
            <a:r>
              <a:rPr lang="en-US" dirty="0"/>
              <a:t>Major Topics</a:t>
            </a:r>
          </a:p>
        </p:txBody>
      </p:sp>
      <p:sp>
        <p:nvSpPr>
          <p:cNvPr id="3" name="Content Placeholder 2">
            <a:extLst>
              <a:ext uri="{FF2B5EF4-FFF2-40B4-BE49-F238E27FC236}">
                <a16:creationId xmlns:a16="http://schemas.microsoft.com/office/drawing/2014/main" xmlns="" id="{00EE7EF8-03F2-42C8-985F-D23E15369332}"/>
              </a:ext>
            </a:extLst>
          </p:cNvPr>
          <p:cNvSpPr>
            <a:spLocks noGrp="1"/>
          </p:cNvSpPr>
          <p:nvPr>
            <p:ph sz="half" idx="1"/>
          </p:nvPr>
        </p:nvSpPr>
        <p:spPr/>
        <p:txBody>
          <a:bodyPr>
            <a:normAutofit fontScale="92500" lnSpcReduction="10000"/>
          </a:bodyPr>
          <a:lstStyle/>
          <a:p>
            <a:pPr marL="285750" indent="-285750"/>
            <a:r>
              <a:rPr lang="en-US" dirty="0">
                <a:cs typeface="Arial" panose="020B0604020202020204" pitchFamily="34" charset="0"/>
              </a:rPr>
              <a:t>Role of the Spiritual Assistant</a:t>
            </a:r>
          </a:p>
          <a:p>
            <a:pPr marL="285750" indent="-285750"/>
            <a:r>
              <a:rPr lang="en-US" dirty="0">
                <a:cs typeface="Arial" panose="020B0604020202020204" pitchFamily="34" charset="0"/>
              </a:rPr>
              <a:t>Franciscan Theology and Spirituality</a:t>
            </a:r>
          </a:p>
          <a:p>
            <a:pPr marL="285750" indent="-285750"/>
            <a:r>
              <a:rPr lang="en-US" dirty="0">
                <a:cs typeface="Arial" panose="020B0604020202020204" pitchFamily="34" charset="0"/>
              </a:rPr>
              <a:t>The Trinity </a:t>
            </a:r>
          </a:p>
          <a:p>
            <a:pPr marL="285750" indent="-285750"/>
            <a:r>
              <a:rPr lang="en-US" dirty="0">
                <a:cs typeface="Arial" panose="020B0604020202020204" pitchFamily="34" charset="0"/>
              </a:rPr>
              <a:t>Formation</a:t>
            </a:r>
          </a:p>
          <a:p>
            <a:pPr marL="285750" indent="-285750"/>
            <a:r>
              <a:rPr lang="en-US" dirty="0">
                <a:cs typeface="Arial" panose="020B0604020202020204" pitchFamily="34" charset="0"/>
              </a:rPr>
              <a:t>Franciscan Writers</a:t>
            </a:r>
          </a:p>
          <a:p>
            <a:pPr marL="285750" indent="-285750"/>
            <a:r>
              <a:rPr lang="en-US" dirty="0">
                <a:cs typeface="Arial" panose="020B0604020202020204" pitchFamily="34" charset="0"/>
              </a:rPr>
              <a:t>Vatican II</a:t>
            </a:r>
          </a:p>
          <a:p>
            <a:pPr marL="285750" indent="-285750"/>
            <a:r>
              <a:rPr lang="en-US" dirty="0">
                <a:cs typeface="Arial" panose="020B0604020202020204" pitchFamily="34" charset="0"/>
              </a:rPr>
              <a:t>OFS Structure</a:t>
            </a:r>
          </a:p>
          <a:p>
            <a:pPr marL="285750" indent="-285750"/>
            <a:r>
              <a:rPr lang="en-US" dirty="0">
                <a:cs typeface="Arial" panose="020B0604020202020204" pitchFamily="34" charset="0"/>
              </a:rPr>
              <a:t>Activity in the World</a:t>
            </a:r>
          </a:p>
          <a:p>
            <a:endParaRPr lang="en-US" dirty="0"/>
          </a:p>
        </p:txBody>
      </p:sp>
      <p:sp>
        <p:nvSpPr>
          <p:cNvPr id="4" name="Content Placeholder 3">
            <a:extLst>
              <a:ext uri="{FF2B5EF4-FFF2-40B4-BE49-F238E27FC236}">
                <a16:creationId xmlns:a16="http://schemas.microsoft.com/office/drawing/2014/main" xmlns="" id="{49ED7064-FA69-4C8A-A7F4-A42D2959A4E1}"/>
              </a:ext>
            </a:extLst>
          </p:cNvPr>
          <p:cNvSpPr>
            <a:spLocks noGrp="1"/>
          </p:cNvSpPr>
          <p:nvPr>
            <p:ph sz="half" idx="2"/>
          </p:nvPr>
        </p:nvSpPr>
        <p:spPr/>
        <p:txBody>
          <a:bodyPr>
            <a:normAutofit fontScale="92500" lnSpcReduction="10000"/>
          </a:bodyPr>
          <a:lstStyle/>
          <a:p>
            <a:pPr marL="285750" indent="-285750"/>
            <a:r>
              <a:rPr lang="en-US" dirty="0">
                <a:cs typeface="Arial" panose="020B0604020202020204" pitchFamily="34" charset="0"/>
              </a:rPr>
              <a:t>The Ritual and Devotions</a:t>
            </a:r>
          </a:p>
          <a:p>
            <a:pPr marL="285750" indent="-285750"/>
            <a:r>
              <a:rPr lang="en-US" dirty="0">
                <a:cs typeface="Arial" panose="020B0604020202020204" pitchFamily="34" charset="0"/>
              </a:rPr>
              <a:t>Church and Eucharist</a:t>
            </a:r>
          </a:p>
          <a:p>
            <a:pPr marL="285750" indent="-285750"/>
            <a:r>
              <a:rPr lang="en-US" dirty="0">
                <a:cs typeface="Arial" panose="020B0604020202020204" pitchFamily="34" charset="0"/>
              </a:rPr>
              <a:t>Franciscan Spirit</a:t>
            </a:r>
          </a:p>
          <a:p>
            <a:pPr marL="285750" indent="-285750"/>
            <a:r>
              <a:rPr lang="en-US" dirty="0">
                <a:cs typeface="Arial" panose="020B0604020202020204" pitchFamily="34" charset="0"/>
              </a:rPr>
              <a:t>Conversion</a:t>
            </a:r>
          </a:p>
          <a:p>
            <a:pPr marL="285750" indent="-285750"/>
            <a:r>
              <a:rPr lang="en-US" dirty="0">
                <a:cs typeface="Arial" panose="020B0604020202020204" pitchFamily="34" charset="0"/>
              </a:rPr>
              <a:t>Theology of Profession</a:t>
            </a:r>
          </a:p>
          <a:p>
            <a:pPr marL="285750" indent="-285750"/>
            <a:r>
              <a:rPr lang="en-US" dirty="0">
                <a:cs typeface="Arial" panose="020B0604020202020204" pitchFamily="34" charset="0"/>
              </a:rPr>
              <a:t>Basic Theology</a:t>
            </a:r>
          </a:p>
          <a:p>
            <a:pPr marL="285750" indent="-285750"/>
            <a:r>
              <a:rPr lang="en-US" dirty="0">
                <a:cs typeface="Arial" panose="020B0604020202020204" pitchFamily="34" charset="0"/>
              </a:rPr>
              <a:t>Prayer</a:t>
            </a:r>
          </a:p>
          <a:p>
            <a:pPr marL="285750" indent="-285750"/>
            <a:r>
              <a:rPr lang="en-US" dirty="0">
                <a:cs typeface="Arial" panose="020B0604020202020204" pitchFamily="34" charset="0"/>
              </a:rPr>
              <a:t>Franciscan Family</a:t>
            </a:r>
          </a:p>
          <a:p>
            <a:pPr marL="285750" indent="-285750"/>
            <a:r>
              <a:rPr lang="en-US" dirty="0">
                <a:cs typeface="Arial" panose="020B0604020202020204" pitchFamily="34" charset="0"/>
              </a:rPr>
              <a:t>Pastoral Visitations</a:t>
            </a:r>
          </a:p>
          <a:p>
            <a:endParaRPr lang="en-US" dirty="0"/>
          </a:p>
        </p:txBody>
      </p:sp>
      <p:sp>
        <p:nvSpPr>
          <p:cNvPr id="5" name="Footer Placeholder 4">
            <a:extLst>
              <a:ext uri="{FF2B5EF4-FFF2-40B4-BE49-F238E27FC236}">
                <a16:creationId xmlns:a16="http://schemas.microsoft.com/office/drawing/2014/main" xmlns="" id="{0F01186B-F7C6-4C0B-B975-006C6C148314}"/>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2338181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B2C5EB-79AA-4ED5-A0E2-E7F044671F88}"/>
              </a:ext>
            </a:extLst>
          </p:cNvPr>
          <p:cNvSpPr>
            <a:spLocks noGrp="1"/>
          </p:cNvSpPr>
          <p:nvPr>
            <p:ph type="title"/>
          </p:nvPr>
        </p:nvSpPr>
        <p:spPr/>
        <p:txBody>
          <a:bodyPr/>
          <a:lstStyle/>
          <a:p>
            <a:r>
              <a:rPr lang="en-US" dirty="0"/>
              <a:t>Study and Ongoing Formation </a:t>
            </a:r>
          </a:p>
        </p:txBody>
      </p:sp>
      <p:sp>
        <p:nvSpPr>
          <p:cNvPr id="3" name="Content Placeholder 2">
            <a:extLst>
              <a:ext uri="{FF2B5EF4-FFF2-40B4-BE49-F238E27FC236}">
                <a16:creationId xmlns:a16="http://schemas.microsoft.com/office/drawing/2014/main" xmlns="" id="{6B9FFC5B-A644-4A36-A620-CB5FBCAA2F0D}"/>
              </a:ext>
            </a:extLst>
          </p:cNvPr>
          <p:cNvSpPr>
            <a:spLocks noGrp="1"/>
          </p:cNvSpPr>
          <p:nvPr>
            <p:ph idx="1"/>
          </p:nvPr>
        </p:nvSpPr>
        <p:spPr/>
        <p:txBody>
          <a:bodyPr>
            <a:normAutofit/>
          </a:bodyPr>
          <a:lstStyle/>
          <a:p>
            <a:r>
              <a:rPr lang="en-US" sz="2800" dirty="0"/>
              <a:t>Franciscan Institute</a:t>
            </a:r>
          </a:p>
          <a:p>
            <a:pPr marL="0" indent="0">
              <a:buNone/>
            </a:pPr>
            <a:r>
              <a:rPr lang="en-US" sz="2800" dirty="0"/>
              <a:t>	St. Bonaventure University, Olean, NY</a:t>
            </a:r>
          </a:p>
          <a:p>
            <a:pPr marL="0" indent="0">
              <a:buNone/>
            </a:pPr>
            <a:endParaRPr lang="en-US" sz="1800" dirty="0"/>
          </a:p>
          <a:p>
            <a:r>
              <a:rPr lang="en-US" sz="2800" dirty="0"/>
              <a:t>OFS International Council Presidency- CIOFS</a:t>
            </a:r>
          </a:p>
          <a:p>
            <a:pPr marL="0" indent="0">
              <a:buNone/>
            </a:pPr>
            <a:r>
              <a:rPr lang="en-US" sz="2800" dirty="0"/>
              <a:t>	General Constitutions</a:t>
            </a:r>
          </a:p>
          <a:p>
            <a:endParaRPr lang="en-US" sz="2800" dirty="0"/>
          </a:p>
        </p:txBody>
      </p:sp>
      <p:sp>
        <p:nvSpPr>
          <p:cNvPr id="4" name="Footer Placeholder 3">
            <a:extLst>
              <a:ext uri="{FF2B5EF4-FFF2-40B4-BE49-F238E27FC236}">
                <a16:creationId xmlns:a16="http://schemas.microsoft.com/office/drawing/2014/main" xmlns="" id="{97352957-941D-4188-B3A1-3B2E49D9C4E5}"/>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770411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D42779-E0CD-4038-9C74-CE9CB8C4F975}"/>
              </a:ext>
            </a:extLst>
          </p:cNvPr>
          <p:cNvSpPr>
            <a:spLocks noGrp="1"/>
          </p:cNvSpPr>
          <p:nvPr>
            <p:ph type="title"/>
          </p:nvPr>
        </p:nvSpPr>
        <p:spPr/>
        <p:txBody>
          <a:bodyPr/>
          <a:lstStyle/>
          <a:p>
            <a:r>
              <a:rPr lang="en-US" dirty="0"/>
              <a:t>Vatican II</a:t>
            </a:r>
          </a:p>
        </p:txBody>
      </p:sp>
      <p:sp>
        <p:nvSpPr>
          <p:cNvPr id="3" name="Text Placeholder 2">
            <a:extLst>
              <a:ext uri="{FF2B5EF4-FFF2-40B4-BE49-F238E27FC236}">
                <a16:creationId xmlns:a16="http://schemas.microsoft.com/office/drawing/2014/main" xmlns="" id="{2EAA40D5-1A79-4AD6-855D-1EB86B8C912F}"/>
              </a:ext>
            </a:extLst>
          </p:cNvPr>
          <p:cNvSpPr>
            <a:spLocks noGrp="1"/>
          </p:cNvSpPr>
          <p:nvPr>
            <p:ph type="body" idx="1"/>
          </p:nvPr>
        </p:nvSpPr>
        <p:spPr/>
        <p:txBody>
          <a:bodyPr/>
          <a:lstStyle/>
          <a:p>
            <a:r>
              <a:rPr lang="en-US" dirty="0"/>
              <a:t>La </a:t>
            </a:r>
            <a:r>
              <a:rPr lang="en-US" dirty="0" err="1"/>
              <a:t>Novitas</a:t>
            </a:r>
            <a:r>
              <a:rPr lang="en-US" dirty="0"/>
              <a:t> </a:t>
            </a:r>
            <a:r>
              <a:rPr lang="en-US" dirty="0" err="1"/>
              <a:t>Franciscana</a:t>
            </a:r>
            <a:r>
              <a:rPr lang="en-US" dirty="0"/>
              <a:t>- Franciscan Newness</a:t>
            </a:r>
          </a:p>
        </p:txBody>
      </p:sp>
      <p:sp>
        <p:nvSpPr>
          <p:cNvPr id="4" name="Footer Placeholder 3">
            <a:extLst>
              <a:ext uri="{FF2B5EF4-FFF2-40B4-BE49-F238E27FC236}">
                <a16:creationId xmlns:a16="http://schemas.microsoft.com/office/drawing/2014/main" xmlns="" id="{6B8C3DCF-C08A-405C-A3DE-4F5595DE9D9A}"/>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3243303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C4CA75-40CD-4513-B5BA-08CFFC42EA7C}"/>
              </a:ext>
            </a:extLst>
          </p:cNvPr>
          <p:cNvSpPr>
            <a:spLocks noGrp="1"/>
          </p:cNvSpPr>
          <p:nvPr>
            <p:ph type="title"/>
          </p:nvPr>
        </p:nvSpPr>
        <p:spPr/>
        <p:txBody>
          <a:bodyPr/>
          <a:lstStyle/>
          <a:p>
            <a:r>
              <a:rPr lang="en-US" dirty="0"/>
              <a:t>Vatican II- The Four Constitutions</a:t>
            </a:r>
          </a:p>
        </p:txBody>
      </p:sp>
      <p:sp>
        <p:nvSpPr>
          <p:cNvPr id="3" name="Content Placeholder 2">
            <a:extLst>
              <a:ext uri="{FF2B5EF4-FFF2-40B4-BE49-F238E27FC236}">
                <a16:creationId xmlns:a16="http://schemas.microsoft.com/office/drawing/2014/main" xmlns="" id="{2EE62E90-C8B6-4E55-816E-FFEB53A6953F}"/>
              </a:ext>
            </a:extLst>
          </p:cNvPr>
          <p:cNvSpPr>
            <a:spLocks noGrp="1"/>
          </p:cNvSpPr>
          <p:nvPr>
            <p:ph idx="1"/>
          </p:nvPr>
        </p:nvSpPr>
        <p:spPr>
          <a:xfrm>
            <a:off x="680321" y="2133600"/>
            <a:ext cx="9613861" cy="3802589"/>
          </a:xfrm>
        </p:spPr>
        <p:txBody>
          <a:bodyPr>
            <a:normAutofit fontScale="77500" lnSpcReduction="20000"/>
          </a:bodyPr>
          <a:lstStyle/>
          <a:p>
            <a:pPr lvl="0"/>
            <a:r>
              <a:rPr lang="en-US" sz="2800" b="1" dirty="0"/>
              <a:t>Sacrosanctum </a:t>
            </a:r>
            <a:r>
              <a:rPr lang="en-US" sz="2800" b="1" dirty="0" err="1"/>
              <a:t>Concilium</a:t>
            </a:r>
            <a:r>
              <a:rPr lang="en-US" sz="2800" b="1" dirty="0"/>
              <a:t> </a:t>
            </a:r>
            <a:r>
              <a:rPr lang="en-US" sz="2800" dirty="0"/>
              <a:t>(this Sacred Council):                 </a:t>
            </a:r>
          </a:p>
          <a:p>
            <a:pPr marL="0" indent="0">
              <a:buNone/>
            </a:pPr>
            <a:r>
              <a:rPr lang="en-US" sz="2800" dirty="0"/>
              <a:t>   Constitution on the Sacred Liturgy</a:t>
            </a:r>
          </a:p>
          <a:p>
            <a:pPr marL="0" indent="0">
              <a:buNone/>
            </a:pPr>
            <a:endParaRPr lang="en-US" sz="700" dirty="0"/>
          </a:p>
          <a:p>
            <a:pPr lvl="0"/>
            <a:r>
              <a:rPr lang="en-US" sz="2800" b="1" dirty="0"/>
              <a:t>Lumen Gentium </a:t>
            </a:r>
            <a:r>
              <a:rPr lang="en-US" sz="2800" dirty="0"/>
              <a:t>(Light of the Nations):                                  </a:t>
            </a:r>
          </a:p>
          <a:p>
            <a:pPr marL="0" indent="0">
              <a:buNone/>
            </a:pPr>
            <a:r>
              <a:rPr lang="en-US" sz="2800" dirty="0"/>
              <a:t>   Dogmatic Constitution on the Church</a:t>
            </a:r>
          </a:p>
          <a:p>
            <a:pPr marL="0" indent="0">
              <a:buNone/>
            </a:pPr>
            <a:r>
              <a:rPr lang="en-US" sz="2800" dirty="0"/>
              <a:t> </a:t>
            </a:r>
          </a:p>
          <a:p>
            <a:pPr lvl="0"/>
            <a:r>
              <a:rPr lang="en-US" sz="2800" b="1" dirty="0"/>
              <a:t>Dei Verbum </a:t>
            </a:r>
            <a:r>
              <a:rPr lang="en-US" sz="2800" dirty="0"/>
              <a:t>(Word of God):                                                         </a:t>
            </a:r>
          </a:p>
          <a:p>
            <a:pPr marL="0" indent="0">
              <a:buNone/>
            </a:pPr>
            <a:r>
              <a:rPr lang="en-US" sz="2800" dirty="0"/>
              <a:t>   Divine Revelation</a:t>
            </a:r>
          </a:p>
          <a:p>
            <a:pPr marL="0" indent="0">
              <a:buNone/>
            </a:pPr>
            <a:endParaRPr lang="en-US" sz="1400" dirty="0"/>
          </a:p>
          <a:p>
            <a:pPr lvl="0"/>
            <a:r>
              <a:rPr lang="en-US" sz="2800" b="1" dirty="0" err="1"/>
              <a:t>Gaudeum</a:t>
            </a:r>
            <a:r>
              <a:rPr lang="en-US" sz="2800" b="1" dirty="0"/>
              <a:t> et </a:t>
            </a:r>
            <a:r>
              <a:rPr lang="en-US" sz="2800" b="1" dirty="0" err="1"/>
              <a:t>Spes</a:t>
            </a:r>
            <a:r>
              <a:rPr lang="en-US" sz="2800" b="1" dirty="0"/>
              <a:t> </a:t>
            </a:r>
            <a:r>
              <a:rPr lang="en-US" sz="2800" dirty="0"/>
              <a:t>(Joy and Hope):                                            </a:t>
            </a:r>
          </a:p>
          <a:p>
            <a:pPr marL="0" indent="0">
              <a:buNone/>
            </a:pPr>
            <a:r>
              <a:rPr lang="en-US" sz="2800" dirty="0"/>
              <a:t>   Pastoral Constitution on the Church in the Modern World </a:t>
            </a:r>
          </a:p>
          <a:p>
            <a:endParaRPr lang="en-US" sz="2800" dirty="0"/>
          </a:p>
        </p:txBody>
      </p:sp>
      <p:sp>
        <p:nvSpPr>
          <p:cNvPr id="4" name="Footer Placeholder 3">
            <a:extLst>
              <a:ext uri="{FF2B5EF4-FFF2-40B4-BE49-F238E27FC236}">
                <a16:creationId xmlns:a16="http://schemas.microsoft.com/office/drawing/2014/main" xmlns="" id="{E2159AB8-69F0-4203-9C4E-3050EF493340}"/>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050" b="0" i="0" u="none" strike="noStrike" kern="1200" cap="none" spc="0" normalizeH="0" baseline="0" noProof="0">
                <a:ln>
                  <a:noFill/>
                </a:ln>
                <a:solidFill>
                  <a:prstClr val="white">
                    <a:tint val="75000"/>
                  </a:prstClr>
                </a:solidFill>
                <a:effectLst/>
                <a:uLnTx/>
                <a:uFillTx/>
                <a:latin typeface="Trebuchet MS" panose="020B0603020202020204"/>
                <a:ea typeface="+mn-ea"/>
                <a:cs typeface="+mn-cs"/>
              </a:rPr>
              <a:t>St. Kateri Tekakwitha Region, OFS</a:t>
            </a:r>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31638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C4CA75-40CD-4513-B5BA-08CFFC42EA7C}"/>
              </a:ext>
            </a:extLst>
          </p:cNvPr>
          <p:cNvSpPr>
            <a:spLocks noGrp="1"/>
          </p:cNvSpPr>
          <p:nvPr>
            <p:ph type="title"/>
          </p:nvPr>
        </p:nvSpPr>
        <p:spPr/>
        <p:txBody>
          <a:bodyPr/>
          <a:lstStyle/>
          <a:p>
            <a:r>
              <a:rPr lang="en-US" dirty="0"/>
              <a:t>Lumen Gentium- Light of the Nations</a:t>
            </a:r>
          </a:p>
        </p:txBody>
      </p:sp>
      <p:sp>
        <p:nvSpPr>
          <p:cNvPr id="3" name="Content Placeholder 2">
            <a:extLst>
              <a:ext uri="{FF2B5EF4-FFF2-40B4-BE49-F238E27FC236}">
                <a16:creationId xmlns:a16="http://schemas.microsoft.com/office/drawing/2014/main" xmlns="" id="{2EE62E90-C8B6-4E55-816E-FFEB53A6953F}"/>
              </a:ext>
            </a:extLst>
          </p:cNvPr>
          <p:cNvSpPr>
            <a:spLocks noGrp="1"/>
          </p:cNvSpPr>
          <p:nvPr>
            <p:ph idx="1"/>
          </p:nvPr>
        </p:nvSpPr>
        <p:spPr/>
        <p:txBody>
          <a:bodyPr>
            <a:normAutofit/>
          </a:bodyPr>
          <a:lstStyle/>
          <a:p>
            <a:r>
              <a:rPr lang="en-US" sz="2800" dirty="0"/>
              <a:t>Love of God active in the Church</a:t>
            </a:r>
          </a:p>
          <a:p>
            <a:r>
              <a:rPr lang="en-US" sz="2800" dirty="0"/>
              <a:t>Create harmony with diversity of gifts and responsibilities</a:t>
            </a:r>
          </a:p>
          <a:p>
            <a:r>
              <a:rPr lang="en-US" sz="2800" dirty="0"/>
              <a:t>Love of God and love of neighbor</a:t>
            </a:r>
          </a:p>
          <a:p>
            <a:r>
              <a:rPr lang="en-US" sz="2800" dirty="0"/>
              <a:t>Sense of dignity and worth</a:t>
            </a:r>
          </a:p>
          <a:p>
            <a:r>
              <a:rPr lang="en-US" sz="2800" dirty="0"/>
              <a:t>All are welcome</a:t>
            </a:r>
          </a:p>
          <a:p>
            <a:endParaRPr lang="en-US" sz="2800" dirty="0"/>
          </a:p>
          <a:p>
            <a:endParaRPr lang="en-US" sz="2800" dirty="0"/>
          </a:p>
        </p:txBody>
      </p:sp>
      <p:sp>
        <p:nvSpPr>
          <p:cNvPr id="4" name="Footer Placeholder 3">
            <a:extLst>
              <a:ext uri="{FF2B5EF4-FFF2-40B4-BE49-F238E27FC236}">
                <a16:creationId xmlns:a16="http://schemas.microsoft.com/office/drawing/2014/main" xmlns="" id="{E2159AB8-69F0-4203-9C4E-3050EF493340}"/>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4089953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7605E9-068E-4EC2-85F0-A4869AB87918}"/>
              </a:ext>
            </a:extLst>
          </p:cNvPr>
          <p:cNvSpPr>
            <a:spLocks noGrp="1"/>
          </p:cNvSpPr>
          <p:nvPr>
            <p:ph type="title"/>
          </p:nvPr>
        </p:nvSpPr>
        <p:spPr/>
        <p:txBody>
          <a:bodyPr/>
          <a:lstStyle/>
          <a:p>
            <a:r>
              <a:rPr lang="en-US" dirty="0"/>
              <a:t>La </a:t>
            </a:r>
            <a:r>
              <a:rPr lang="en-US" dirty="0" err="1"/>
              <a:t>Novitas</a:t>
            </a:r>
            <a:r>
              <a:rPr lang="en-US" dirty="0"/>
              <a:t> </a:t>
            </a:r>
            <a:r>
              <a:rPr lang="en-US" dirty="0" err="1"/>
              <a:t>Franciscanas</a:t>
            </a:r>
            <a:r>
              <a:rPr lang="en-US" dirty="0"/>
              <a:t>- Franciscan Newness</a:t>
            </a:r>
          </a:p>
        </p:txBody>
      </p:sp>
      <p:sp>
        <p:nvSpPr>
          <p:cNvPr id="3" name="Content Placeholder 2">
            <a:extLst>
              <a:ext uri="{FF2B5EF4-FFF2-40B4-BE49-F238E27FC236}">
                <a16:creationId xmlns:a16="http://schemas.microsoft.com/office/drawing/2014/main" xmlns="" id="{BB384B63-D850-4D3B-94E0-F47787D25B61}"/>
              </a:ext>
            </a:extLst>
          </p:cNvPr>
          <p:cNvSpPr>
            <a:spLocks noGrp="1"/>
          </p:cNvSpPr>
          <p:nvPr>
            <p:ph idx="1"/>
          </p:nvPr>
        </p:nvSpPr>
        <p:spPr/>
        <p:txBody>
          <a:bodyPr>
            <a:normAutofit/>
          </a:bodyPr>
          <a:lstStyle/>
          <a:p>
            <a:r>
              <a:rPr lang="en-US" sz="2800" dirty="0"/>
              <a:t>Devotion to the Trinity</a:t>
            </a:r>
          </a:p>
          <a:p>
            <a:r>
              <a:rPr lang="en-US" sz="2800" dirty="0"/>
              <a:t>Return to the Gospel</a:t>
            </a:r>
          </a:p>
          <a:p>
            <a:r>
              <a:rPr lang="en-US" sz="2800" dirty="0"/>
              <a:t>Called by God- community of love</a:t>
            </a:r>
          </a:p>
          <a:p>
            <a:r>
              <a:rPr lang="en-US" sz="2800" dirty="0"/>
              <a:t>Unencumbered by power or possessions</a:t>
            </a:r>
          </a:p>
          <a:p>
            <a:r>
              <a:rPr lang="en-US" sz="2800" dirty="0"/>
              <a:t>Experiences of the heart</a:t>
            </a:r>
          </a:p>
          <a:p>
            <a:pPr marL="0" indent="0">
              <a:buNone/>
            </a:pPr>
            <a:endParaRPr lang="en-US" sz="2800" dirty="0"/>
          </a:p>
        </p:txBody>
      </p:sp>
      <p:sp>
        <p:nvSpPr>
          <p:cNvPr id="4" name="Footer Placeholder 3">
            <a:extLst>
              <a:ext uri="{FF2B5EF4-FFF2-40B4-BE49-F238E27FC236}">
                <a16:creationId xmlns:a16="http://schemas.microsoft.com/office/drawing/2014/main" xmlns="" id="{12E6A8B4-27C4-4C6E-B3C8-61CB42F89E26}"/>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3924175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7605E9-068E-4EC2-85F0-A4869AB87918}"/>
              </a:ext>
            </a:extLst>
          </p:cNvPr>
          <p:cNvSpPr>
            <a:spLocks noGrp="1"/>
          </p:cNvSpPr>
          <p:nvPr>
            <p:ph type="title"/>
          </p:nvPr>
        </p:nvSpPr>
        <p:spPr/>
        <p:txBody>
          <a:bodyPr/>
          <a:lstStyle/>
          <a:p>
            <a:r>
              <a:rPr lang="en-US" dirty="0"/>
              <a:t>La </a:t>
            </a:r>
            <a:r>
              <a:rPr lang="en-US" dirty="0" err="1"/>
              <a:t>Novitas</a:t>
            </a:r>
            <a:r>
              <a:rPr lang="en-US" dirty="0"/>
              <a:t> </a:t>
            </a:r>
            <a:r>
              <a:rPr lang="en-US" dirty="0" err="1"/>
              <a:t>Franciscanas</a:t>
            </a:r>
            <a:r>
              <a:rPr lang="en-US" dirty="0"/>
              <a:t>- Franciscan Newness</a:t>
            </a:r>
          </a:p>
        </p:txBody>
      </p:sp>
      <p:sp>
        <p:nvSpPr>
          <p:cNvPr id="3" name="Content Placeholder 2">
            <a:extLst>
              <a:ext uri="{FF2B5EF4-FFF2-40B4-BE49-F238E27FC236}">
                <a16:creationId xmlns:a16="http://schemas.microsoft.com/office/drawing/2014/main" xmlns="" id="{BB384B63-D850-4D3B-94E0-F47787D25B61}"/>
              </a:ext>
            </a:extLst>
          </p:cNvPr>
          <p:cNvSpPr>
            <a:spLocks noGrp="1"/>
          </p:cNvSpPr>
          <p:nvPr>
            <p:ph idx="1"/>
          </p:nvPr>
        </p:nvSpPr>
        <p:spPr/>
        <p:txBody>
          <a:bodyPr>
            <a:normAutofit/>
          </a:bodyPr>
          <a:lstStyle/>
          <a:p>
            <a:r>
              <a:rPr lang="en-US" sz="2800" dirty="0"/>
              <a:t>Power of the Holy Spirit</a:t>
            </a:r>
          </a:p>
          <a:p>
            <a:r>
              <a:rPr lang="en-US" sz="2800" dirty="0"/>
              <a:t>Servant Leadership</a:t>
            </a:r>
          </a:p>
          <a:p>
            <a:r>
              <a:rPr lang="en-US" sz="2800" dirty="0"/>
              <a:t>Embrace the poor and marginalized- “Little Ones”</a:t>
            </a:r>
          </a:p>
          <a:p>
            <a:r>
              <a:rPr lang="en-US" sz="2800" dirty="0"/>
              <a:t>Power of Prayer</a:t>
            </a:r>
          </a:p>
          <a:p>
            <a:r>
              <a:rPr lang="en-US" sz="2800" dirty="0"/>
              <a:t>Compassion, Reconciliation and Forgiveness </a:t>
            </a:r>
          </a:p>
          <a:p>
            <a:endParaRPr lang="en-US" sz="2800" dirty="0"/>
          </a:p>
        </p:txBody>
      </p:sp>
      <p:sp>
        <p:nvSpPr>
          <p:cNvPr id="4" name="Footer Placeholder 3">
            <a:extLst>
              <a:ext uri="{FF2B5EF4-FFF2-40B4-BE49-F238E27FC236}">
                <a16:creationId xmlns:a16="http://schemas.microsoft.com/office/drawing/2014/main" xmlns="" id="{12E6A8B4-27C4-4C6E-B3C8-61CB42F89E26}"/>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989973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ED353-A62A-41C2-9119-9FB3857C1803}"/>
              </a:ext>
            </a:extLst>
          </p:cNvPr>
          <p:cNvSpPr>
            <a:spLocks noGrp="1"/>
          </p:cNvSpPr>
          <p:nvPr>
            <p:ph type="title"/>
          </p:nvPr>
        </p:nvSpPr>
        <p:spPr/>
        <p:txBody>
          <a:bodyPr/>
          <a:lstStyle/>
          <a:p>
            <a:r>
              <a:rPr lang="en-US" dirty="0"/>
              <a:t>Working Together for the Common Good </a:t>
            </a:r>
          </a:p>
        </p:txBody>
      </p:sp>
      <p:sp>
        <p:nvSpPr>
          <p:cNvPr id="3" name="Content Placeholder 2">
            <a:extLst>
              <a:ext uri="{FF2B5EF4-FFF2-40B4-BE49-F238E27FC236}">
                <a16:creationId xmlns:a16="http://schemas.microsoft.com/office/drawing/2014/main" xmlns="" id="{A613CD6E-1B69-475B-8F63-45D7FE739E6E}"/>
              </a:ext>
            </a:extLst>
          </p:cNvPr>
          <p:cNvSpPr>
            <a:spLocks noGrp="1"/>
          </p:cNvSpPr>
          <p:nvPr>
            <p:ph idx="1"/>
          </p:nvPr>
        </p:nvSpPr>
        <p:spPr/>
        <p:txBody>
          <a:bodyPr>
            <a:normAutofit lnSpcReduction="10000"/>
          </a:bodyPr>
          <a:lstStyle/>
          <a:p>
            <a:r>
              <a:rPr lang="en-US" sz="2800" dirty="0"/>
              <a:t>Dialogue, don’t control</a:t>
            </a:r>
          </a:p>
          <a:p>
            <a:r>
              <a:rPr lang="en-US" sz="2800" dirty="0"/>
              <a:t>Encourage conversations</a:t>
            </a:r>
          </a:p>
          <a:p>
            <a:r>
              <a:rPr lang="en-US" sz="2800" dirty="0"/>
              <a:t>Create atmosphere of acceptance</a:t>
            </a:r>
          </a:p>
          <a:p>
            <a:pPr marL="0" indent="0">
              <a:buNone/>
            </a:pPr>
            <a:endParaRPr lang="en-US" sz="2800" dirty="0"/>
          </a:p>
          <a:p>
            <a:pPr marL="0" indent="0">
              <a:buNone/>
            </a:pPr>
            <a:r>
              <a:rPr lang="en-US" sz="2800" dirty="0"/>
              <a:t>	</a:t>
            </a:r>
            <a:r>
              <a:rPr lang="en-US" i="1" dirty="0"/>
              <a:t>“Called like St. Francis to rebuild the Church and inspired by 	his example… fostering an open and trusting dialogue of 	apostolic effectiveness and creativity.”</a:t>
            </a:r>
          </a:p>
          <a:p>
            <a:pPr marL="0" indent="0">
              <a:buNone/>
            </a:pPr>
            <a:r>
              <a:rPr lang="en-US" sz="2200" i="1" dirty="0"/>
              <a:t>							</a:t>
            </a:r>
            <a:r>
              <a:rPr lang="en-US" sz="2200" i="1" u="sng" dirty="0"/>
              <a:t>Rule</a:t>
            </a:r>
            <a:r>
              <a:rPr lang="en-US" sz="2200" i="1" dirty="0"/>
              <a:t> # 6</a:t>
            </a:r>
            <a:endParaRPr lang="en-US" sz="2200" dirty="0"/>
          </a:p>
        </p:txBody>
      </p:sp>
      <p:sp>
        <p:nvSpPr>
          <p:cNvPr id="4" name="Footer Placeholder 3">
            <a:extLst>
              <a:ext uri="{FF2B5EF4-FFF2-40B4-BE49-F238E27FC236}">
                <a16:creationId xmlns:a16="http://schemas.microsoft.com/office/drawing/2014/main" xmlns="" id="{C89D03FD-2EC6-426F-A785-42EAF84FC836}"/>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1809129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D42779-E0CD-4038-9C74-CE9CB8C4F975}"/>
              </a:ext>
            </a:extLst>
          </p:cNvPr>
          <p:cNvSpPr>
            <a:spLocks noGrp="1"/>
          </p:cNvSpPr>
          <p:nvPr>
            <p:ph type="title"/>
          </p:nvPr>
        </p:nvSpPr>
        <p:spPr/>
        <p:txBody>
          <a:bodyPr/>
          <a:lstStyle/>
          <a:p>
            <a:r>
              <a:rPr lang="en-US" dirty="0"/>
              <a:t>OFS Structure</a:t>
            </a:r>
          </a:p>
        </p:txBody>
      </p:sp>
      <p:sp>
        <p:nvSpPr>
          <p:cNvPr id="3" name="Text Placeholder 2">
            <a:extLst>
              <a:ext uri="{FF2B5EF4-FFF2-40B4-BE49-F238E27FC236}">
                <a16:creationId xmlns:a16="http://schemas.microsoft.com/office/drawing/2014/main" xmlns="" id="{2EAA40D5-1A79-4AD6-855D-1EB86B8C912F}"/>
              </a:ext>
            </a:extLst>
          </p:cNvPr>
          <p:cNvSpPr>
            <a:spLocks noGrp="1"/>
          </p:cNvSpPr>
          <p:nvPr>
            <p:ph type="body" idx="1"/>
          </p:nvPr>
        </p:nvSpPr>
        <p:spPr/>
        <p:txBody>
          <a:bodyPr/>
          <a:lstStyle/>
          <a:p>
            <a:r>
              <a:rPr lang="en-US" dirty="0"/>
              <a:t>Spiritual Assistants, as servant leaders, work with the councils and the membership of the OFS to give life to our common Franciscan Vision</a:t>
            </a:r>
          </a:p>
        </p:txBody>
      </p:sp>
      <p:sp>
        <p:nvSpPr>
          <p:cNvPr id="4" name="Footer Placeholder 3">
            <a:extLst>
              <a:ext uri="{FF2B5EF4-FFF2-40B4-BE49-F238E27FC236}">
                <a16:creationId xmlns:a16="http://schemas.microsoft.com/office/drawing/2014/main" xmlns="" id="{6B8C3DCF-C08A-405C-A3DE-4F5595DE9D9A}"/>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222498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C4CA75-40CD-4513-B5BA-08CFFC42EA7C}"/>
              </a:ext>
            </a:extLst>
          </p:cNvPr>
          <p:cNvSpPr>
            <a:spLocks noGrp="1"/>
          </p:cNvSpPr>
          <p:nvPr>
            <p:ph type="title"/>
          </p:nvPr>
        </p:nvSpPr>
        <p:spPr/>
        <p:txBody>
          <a:bodyPr/>
          <a:lstStyle/>
          <a:p>
            <a:r>
              <a:rPr lang="en-US" dirty="0"/>
              <a:t>Structure &amp; Principle of Subsidiarity</a:t>
            </a:r>
          </a:p>
        </p:txBody>
      </p:sp>
      <p:sp>
        <p:nvSpPr>
          <p:cNvPr id="3" name="Content Placeholder 2">
            <a:extLst>
              <a:ext uri="{FF2B5EF4-FFF2-40B4-BE49-F238E27FC236}">
                <a16:creationId xmlns:a16="http://schemas.microsoft.com/office/drawing/2014/main" xmlns="" id="{2EE62E90-C8B6-4E55-816E-FFEB53A6953F}"/>
              </a:ext>
            </a:extLst>
          </p:cNvPr>
          <p:cNvSpPr>
            <a:spLocks noGrp="1"/>
          </p:cNvSpPr>
          <p:nvPr>
            <p:ph idx="1"/>
          </p:nvPr>
        </p:nvSpPr>
        <p:spPr>
          <a:xfrm>
            <a:off x="680321" y="2336873"/>
            <a:ext cx="9934670" cy="3599316"/>
          </a:xfrm>
        </p:spPr>
        <p:txBody>
          <a:bodyPr>
            <a:normAutofit fontScale="85000" lnSpcReduction="20000"/>
          </a:bodyPr>
          <a:lstStyle/>
          <a:p>
            <a:r>
              <a:rPr lang="en-US" sz="2800" dirty="0"/>
              <a:t>International Fraternity- CIOFS</a:t>
            </a:r>
          </a:p>
          <a:p>
            <a:pPr lvl="1"/>
            <a:r>
              <a:rPr lang="en-US" sz="2400" dirty="0"/>
              <a:t>Serves all Franciscans in the world</a:t>
            </a:r>
          </a:p>
          <a:p>
            <a:pPr lvl="1"/>
            <a:r>
              <a:rPr lang="en-US" sz="2400" dirty="0"/>
              <a:t>Presidency: General Minister, Vice-Minister, Presidency Councilors </a:t>
            </a:r>
          </a:p>
          <a:p>
            <a:r>
              <a:rPr lang="en-US" sz="2800" dirty="0"/>
              <a:t>National Fraternity- NAFRA</a:t>
            </a:r>
          </a:p>
          <a:p>
            <a:pPr lvl="1"/>
            <a:r>
              <a:rPr lang="en-US" sz="2400" dirty="0"/>
              <a:t>Serves all regions and fraternities</a:t>
            </a:r>
          </a:p>
          <a:p>
            <a:pPr lvl="1"/>
            <a:r>
              <a:rPr lang="en-US" sz="2400" dirty="0"/>
              <a:t>National Executive Council Elected at National Chapter </a:t>
            </a:r>
          </a:p>
          <a:p>
            <a:r>
              <a:rPr lang="en-US" sz="2800" dirty="0"/>
              <a:t>Regional Fraternity</a:t>
            </a:r>
          </a:p>
          <a:p>
            <a:pPr lvl="1"/>
            <a:r>
              <a:rPr lang="en-US" sz="2400" dirty="0"/>
              <a:t>Serves local fraternities in region</a:t>
            </a:r>
          </a:p>
          <a:p>
            <a:pPr lvl="1"/>
            <a:r>
              <a:rPr lang="en-US" sz="2400" dirty="0"/>
              <a:t>Regional Executive Council elected at Regional Chapter </a:t>
            </a:r>
          </a:p>
          <a:p>
            <a:r>
              <a:rPr lang="en-US" sz="2800" dirty="0"/>
              <a:t>Local Fraternity</a:t>
            </a:r>
          </a:p>
          <a:p>
            <a:pPr lvl="1"/>
            <a:r>
              <a:rPr lang="en-US" sz="2400" dirty="0"/>
              <a:t>Local Council</a:t>
            </a:r>
          </a:p>
          <a:p>
            <a:endParaRPr lang="en-US" sz="2800" dirty="0"/>
          </a:p>
          <a:p>
            <a:endParaRPr lang="en-US" sz="2800" dirty="0"/>
          </a:p>
        </p:txBody>
      </p:sp>
      <p:sp>
        <p:nvSpPr>
          <p:cNvPr id="4" name="Footer Placeholder 3">
            <a:extLst>
              <a:ext uri="{FF2B5EF4-FFF2-40B4-BE49-F238E27FC236}">
                <a16:creationId xmlns:a16="http://schemas.microsoft.com/office/drawing/2014/main" xmlns="" id="{E2159AB8-69F0-4203-9C4E-3050EF493340}"/>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1971173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C4CA75-40CD-4513-B5BA-08CFFC42EA7C}"/>
              </a:ext>
            </a:extLst>
          </p:cNvPr>
          <p:cNvSpPr>
            <a:spLocks noGrp="1"/>
          </p:cNvSpPr>
          <p:nvPr>
            <p:ph type="title"/>
          </p:nvPr>
        </p:nvSpPr>
        <p:spPr/>
        <p:txBody>
          <a:bodyPr/>
          <a:lstStyle/>
          <a:p>
            <a:r>
              <a:rPr lang="en-US" dirty="0"/>
              <a:t>Spirituals Assistant Service &amp; Collaboration</a:t>
            </a:r>
          </a:p>
        </p:txBody>
      </p:sp>
      <p:sp>
        <p:nvSpPr>
          <p:cNvPr id="3" name="Content Placeholder 2">
            <a:extLst>
              <a:ext uri="{FF2B5EF4-FFF2-40B4-BE49-F238E27FC236}">
                <a16:creationId xmlns:a16="http://schemas.microsoft.com/office/drawing/2014/main" xmlns="" id="{2EE62E90-C8B6-4E55-816E-FFEB53A6953F}"/>
              </a:ext>
            </a:extLst>
          </p:cNvPr>
          <p:cNvSpPr>
            <a:spLocks noGrp="1"/>
          </p:cNvSpPr>
          <p:nvPr>
            <p:ph idx="1"/>
          </p:nvPr>
        </p:nvSpPr>
        <p:spPr>
          <a:xfrm>
            <a:off x="680321" y="2336873"/>
            <a:ext cx="9807570" cy="3599316"/>
          </a:xfrm>
        </p:spPr>
        <p:txBody>
          <a:bodyPr>
            <a:normAutofit/>
          </a:bodyPr>
          <a:lstStyle/>
          <a:p>
            <a:pPr marL="0" indent="0">
              <a:buNone/>
            </a:pPr>
            <a:r>
              <a:rPr lang="en-US" sz="2800" dirty="0"/>
              <a:t>The Spiritual Assistant helps maintain connection between: </a:t>
            </a:r>
          </a:p>
          <a:p>
            <a:pPr marL="0" indent="0">
              <a:buNone/>
            </a:pPr>
            <a:endParaRPr lang="en-US" sz="1000" dirty="0"/>
          </a:p>
          <a:p>
            <a:pPr lvl="1"/>
            <a:r>
              <a:rPr lang="en-US" sz="2800" dirty="0"/>
              <a:t>The SFO</a:t>
            </a:r>
          </a:p>
          <a:p>
            <a:pPr lvl="1"/>
            <a:r>
              <a:rPr lang="en-US" sz="2800" dirty="0"/>
              <a:t>Franciscan First Order/TOR</a:t>
            </a:r>
          </a:p>
          <a:p>
            <a:pPr lvl="1"/>
            <a:r>
              <a:rPr lang="en-US" sz="2800" dirty="0"/>
              <a:t>The Poor </a:t>
            </a:r>
            <a:r>
              <a:rPr lang="en-US" sz="2800" dirty="0" err="1"/>
              <a:t>Clares</a:t>
            </a:r>
            <a:endParaRPr lang="en-US" sz="2800" dirty="0"/>
          </a:p>
          <a:p>
            <a:endParaRPr lang="en-US" sz="2800" dirty="0"/>
          </a:p>
          <a:p>
            <a:pPr marL="0" indent="0">
              <a:buNone/>
            </a:pPr>
            <a:endParaRPr lang="en-US" sz="2800" dirty="0"/>
          </a:p>
          <a:p>
            <a:endParaRPr lang="en-US" sz="2800" dirty="0"/>
          </a:p>
        </p:txBody>
      </p:sp>
      <p:sp>
        <p:nvSpPr>
          <p:cNvPr id="4" name="Footer Placeholder 3">
            <a:extLst>
              <a:ext uri="{FF2B5EF4-FFF2-40B4-BE49-F238E27FC236}">
                <a16:creationId xmlns:a16="http://schemas.microsoft.com/office/drawing/2014/main" xmlns="" id="{E2159AB8-69F0-4203-9C4E-3050EF493340}"/>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050" b="0" i="0" u="none" strike="noStrike" kern="1200" cap="none" spc="0" normalizeH="0" baseline="0" noProof="0">
                <a:ln>
                  <a:noFill/>
                </a:ln>
                <a:solidFill>
                  <a:prstClr val="white">
                    <a:tint val="75000"/>
                  </a:prstClr>
                </a:solidFill>
                <a:effectLst/>
                <a:uLnTx/>
                <a:uFillTx/>
                <a:latin typeface="Trebuchet MS" panose="020B0603020202020204"/>
                <a:ea typeface="+mn-ea"/>
                <a:cs typeface="+mn-cs"/>
              </a:rPr>
              <a:t>St. Kateri Tekakwitha Region, OFS</a:t>
            </a:r>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53198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D42779-E0CD-4038-9C74-CE9CB8C4F975}"/>
              </a:ext>
            </a:extLst>
          </p:cNvPr>
          <p:cNvSpPr>
            <a:spLocks noGrp="1"/>
          </p:cNvSpPr>
          <p:nvPr>
            <p:ph type="title"/>
          </p:nvPr>
        </p:nvSpPr>
        <p:spPr/>
        <p:txBody>
          <a:bodyPr/>
          <a:lstStyle/>
          <a:p>
            <a:r>
              <a:rPr lang="en-US" dirty="0"/>
              <a:t>Role of the Spiritual Assistant</a:t>
            </a:r>
          </a:p>
        </p:txBody>
      </p:sp>
      <p:sp>
        <p:nvSpPr>
          <p:cNvPr id="3" name="Text Placeholder 2">
            <a:extLst>
              <a:ext uri="{FF2B5EF4-FFF2-40B4-BE49-F238E27FC236}">
                <a16:creationId xmlns:a16="http://schemas.microsoft.com/office/drawing/2014/main" xmlns="" id="{2EAA40D5-1A79-4AD6-855D-1EB86B8C912F}"/>
              </a:ext>
            </a:extLst>
          </p:cNvPr>
          <p:cNvSpPr>
            <a:spLocks noGrp="1"/>
          </p:cNvSpPr>
          <p:nvPr>
            <p:ph type="body" idx="1"/>
          </p:nvPr>
        </p:nvSpPr>
        <p:spPr/>
        <p:txBody>
          <a:bodyPr/>
          <a:lstStyle/>
          <a:p>
            <a:r>
              <a:rPr lang="en-US" dirty="0"/>
              <a:t>Connecting the OFS with the Church and the Franciscan First Order/TOR </a:t>
            </a:r>
          </a:p>
        </p:txBody>
      </p:sp>
      <p:sp>
        <p:nvSpPr>
          <p:cNvPr id="4" name="Footer Placeholder 3">
            <a:extLst>
              <a:ext uri="{FF2B5EF4-FFF2-40B4-BE49-F238E27FC236}">
                <a16:creationId xmlns:a16="http://schemas.microsoft.com/office/drawing/2014/main" xmlns="" id="{6B8C3DCF-C08A-405C-A3DE-4F5595DE9D9A}"/>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969284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C4CA75-40CD-4513-B5BA-08CFFC42EA7C}"/>
              </a:ext>
            </a:extLst>
          </p:cNvPr>
          <p:cNvSpPr>
            <a:spLocks noGrp="1"/>
          </p:cNvSpPr>
          <p:nvPr>
            <p:ph type="title"/>
          </p:nvPr>
        </p:nvSpPr>
        <p:spPr/>
        <p:txBody>
          <a:bodyPr/>
          <a:lstStyle/>
          <a:p>
            <a:r>
              <a:rPr lang="en-US" dirty="0"/>
              <a:t>Franciscan Vision </a:t>
            </a:r>
          </a:p>
        </p:txBody>
      </p:sp>
      <p:sp>
        <p:nvSpPr>
          <p:cNvPr id="3" name="Content Placeholder 2">
            <a:extLst>
              <a:ext uri="{FF2B5EF4-FFF2-40B4-BE49-F238E27FC236}">
                <a16:creationId xmlns:a16="http://schemas.microsoft.com/office/drawing/2014/main" xmlns="" id="{2EE62E90-C8B6-4E55-816E-FFEB53A6953F}"/>
              </a:ext>
            </a:extLst>
          </p:cNvPr>
          <p:cNvSpPr>
            <a:spLocks noGrp="1"/>
          </p:cNvSpPr>
          <p:nvPr>
            <p:ph idx="1"/>
          </p:nvPr>
        </p:nvSpPr>
        <p:spPr>
          <a:xfrm>
            <a:off x="680321" y="2336873"/>
            <a:ext cx="10676792" cy="3599316"/>
          </a:xfrm>
        </p:spPr>
        <p:txBody>
          <a:bodyPr>
            <a:normAutofit/>
          </a:bodyPr>
          <a:lstStyle/>
          <a:p>
            <a:r>
              <a:rPr lang="en-US" sz="2800" dirty="0"/>
              <a:t>Structure supports the vision</a:t>
            </a:r>
          </a:p>
          <a:p>
            <a:r>
              <a:rPr lang="en-US" sz="2800" dirty="0"/>
              <a:t>Balance between Support and Vision</a:t>
            </a:r>
          </a:p>
          <a:p>
            <a:r>
              <a:rPr lang="en-US" sz="2800" dirty="0"/>
              <a:t>Promote Franciscan Way</a:t>
            </a:r>
          </a:p>
          <a:p>
            <a:r>
              <a:rPr lang="en-US" sz="2800" dirty="0"/>
              <a:t>Vital Reciprocity</a:t>
            </a:r>
          </a:p>
          <a:p>
            <a:pPr marL="0" indent="0">
              <a:buNone/>
            </a:pPr>
            <a:r>
              <a:rPr lang="en-US" sz="2800" dirty="0"/>
              <a:t>	</a:t>
            </a:r>
            <a:r>
              <a:rPr lang="en-US" i="1" dirty="0"/>
              <a:t>“We are spouses, when by the Holy Spirit, the faithful soul is united 	with our Lord Jesus Christ. We are brothers to him when we fulfill 	“the will of the Father who is in heaven.”	Mt 12:50</a:t>
            </a:r>
            <a:endParaRPr lang="en-US" dirty="0"/>
          </a:p>
          <a:p>
            <a:endParaRPr lang="en-US" sz="2800" dirty="0"/>
          </a:p>
        </p:txBody>
      </p:sp>
      <p:sp>
        <p:nvSpPr>
          <p:cNvPr id="4" name="Footer Placeholder 3">
            <a:extLst>
              <a:ext uri="{FF2B5EF4-FFF2-40B4-BE49-F238E27FC236}">
                <a16:creationId xmlns:a16="http://schemas.microsoft.com/office/drawing/2014/main" xmlns="" id="{E2159AB8-69F0-4203-9C4E-3050EF493340}"/>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050" b="0" i="0" u="none" strike="noStrike" kern="1200" cap="none" spc="0" normalizeH="0" baseline="0" noProof="0">
                <a:ln>
                  <a:noFill/>
                </a:ln>
                <a:solidFill>
                  <a:prstClr val="white">
                    <a:tint val="75000"/>
                  </a:prstClr>
                </a:solidFill>
                <a:effectLst/>
                <a:uLnTx/>
                <a:uFillTx/>
                <a:latin typeface="Trebuchet MS" panose="020B0603020202020204"/>
                <a:ea typeface="+mn-ea"/>
                <a:cs typeface="+mn-cs"/>
              </a:rPr>
              <a:t>St. Kateri Tekakwitha Region, OFS</a:t>
            </a:r>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14760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D42779-E0CD-4038-9C74-CE9CB8C4F975}"/>
              </a:ext>
            </a:extLst>
          </p:cNvPr>
          <p:cNvSpPr>
            <a:spLocks noGrp="1"/>
          </p:cNvSpPr>
          <p:nvPr>
            <p:ph type="title"/>
          </p:nvPr>
        </p:nvSpPr>
        <p:spPr/>
        <p:txBody>
          <a:bodyPr/>
          <a:lstStyle/>
          <a:p>
            <a:r>
              <a:rPr lang="en-US" dirty="0"/>
              <a:t>Activity in the World</a:t>
            </a:r>
          </a:p>
        </p:txBody>
      </p:sp>
      <p:sp>
        <p:nvSpPr>
          <p:cNvPr id="3" name="Text Placeholder 2">
            <a:extLst>
              <a:ext uri="{FF2B5EF4-FFF2-40B4-BE49-F238E27FC236}">
                <a16:creationId xmlns:a16="http://schemas.microsoft.com/office/drawing/2014/main" xmlns="" id="{2EAA40D5-1A79-4AD6-855D-1EB86B8C912F}"/>
              </a:ext>
            </a:extLst>
          </p:cNvPr>
          <p:cNvSpPr>
            <a:spLocks noGrp="1"/>
          </p:cNvSpPr>
          <p:nvPr>
            <p:ph type="body" idx="1"/>
          </p:nvPr>
        </p:nvSpPr>
        <p:spPr/>
        <p:txBody>
          <a:bodyPr/>
          <a:lstStyle/>
          <a:p>
            <a:r>
              <a:rPr lang="en-US" dirty="0"/>
              <a:t>A way of life that touches everything we do</a:t>
            </a:r>
          </a:p>
        </p:txBody>
      </p:sp>
      <p:sp>
        <p:nvSpPr>
          <p:cNvPr id="4" name="Footer Placeholder 3">
            <a:extLst>
              <a:ext uri="{FF2B5EF4-FFF2-40B4-BE49-F238E27FC236}">
                <a16:creationId xmlns:a16="http://schemas.microsoft.com/office/drawing/2014/main" xmlns="" id="{6B8C3DCF-C08A-405C-A3DE-4F5595DE9D9A}"/>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2716032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C4CA75-40CD-4513-B5BA-08CFFC42EA7C}"/>
              </a:ext>
            </a:extLst>
          </p:cNvPr>
          <p:cNvSpPr>
            <a:spLocks noGrp="1"/>
          </p:cNvSpPr>
          <p:nvPr>
            <p:ph type="title"/>
          </p:nvPr>
        </p:nvSpPr>
        <p:spPr/>
        <p:txBody>
          <a:bodyPr/>
          <a:lstStyle/>
          <a:p>
            <a:r>
              <a:rPr lang="en-US" dirty="0"/>
              <a:t>Living in the World</a:t>
            </a:r>
          </a:p>
        </p:txBody>
      </p:sp>
      <p:sp>
        <p:nvSpPr>
          <p:cNvPr id="3" name="Content Placeholder 2">
            <a:extLst>
              <a:ext uri="{FF2B5EF4-FFF2-40B4-BE49-F238E27FC236}">
                <a16:creationId xmlns:a16="http://schemas.microsoft.com/office/drawing/2014/main" xmlns="" id="{2EE62E90-C8B6-4E55-816E-FFEB53A6953F}"/>
              </a:ext>
            </a:extLst>
          </p:cNvPr>
          <p:cNvSpPr>
            <a:spLocks noGrp="1"/>
          </p:cNvSpPr>
          <p:nvPr>
            <p:ph idx="1"/>
          </p:nvPr>
        </p:nvSpPr>
        <p:spPr>
          <a:xfrm>
            <a:off x="680321" y="2336873"/>
            <a:ext cx="10043097" cy="3599316"/>
          </a:xfrm>
        </p:spPr>
        <p:txBody>
          <a:bodyPr>
            <a:normAutofit lnSpcReduction="10000"/>
          </a:bodyPr>
          <a:lstStyle/>
          <a:p>
            <a:r>
              <a:rPr lang="en-US" sz="2800" dirty="0"/>
              <a:t>Work unceasingly for peace</a:t>
            </a:r>
          </a:p>
          <a:p>
            <a:r>
              <a:rPr lang="en-US" sz="2800" dirty="0"/>
              <a:t>Respect culture and traditions</a:t>
            </a:r>
          </a:p>
          <a:p>
            <a:r>
              <a:rPr lang="en-US" sz="2800" dirty="0"/>
              <a:t>Acknowledge human dignity</a:t>
            </a:r>
          </a:p>
          <a:p>
            <a:r>
              <a:rPr lang="en-US" sz="2800" dirty="0"/>
              <a:t>Promote Justice</a:t>
            </a:r>
          </a:p>
          <a:p>
            <a:pPr marL="0" indent="0">
              <a:buNone/>
            </a:pPr>
            <a:endParaRPr lang="en-US" sz="1600" dirty="0"/>
          </a:p>
          <a:p>
            <a:pPr marL="0" indent="0">
              <a:buNone/>
            </a:pPr>
            <a:r>
              <a:rPr lang="en-US" sz="2800" dirty="0"/>
              <a:t>	</a:t>
            </a:r>
            <a:r>
              <a:rPr lang="en-US" i="1" dirty="0"/>
              <a:t>“Secular Franciscans….are called to build a more fraternal and 	evangelical world…”     </a:t>
            </a:r>
          </a:p>
          <a:p>
            <a:pPr marL="0" indent="0">
              <a:buNone/>
            </a:pPr>
            <a:r>
              <a:rPr lang="en-US" i="1" dirty="0"/>
              <a:t>						</a:t>
            </a:r>
            <a:r>
              <a:rPr lang="en-US" sz="2000" i="1" dirty="0"/>
              <a:t>SFO Rule #14 </a:t>
            </a:r>
            <a:endParaRPr lang="en-US" sz="2800" dirty="0"/>
          </a:p>
        </p:txBody>
      </p:sp>
      <p:sp>
        <p:nvSpPr>
          <p:cNvPr id="4" name="Footer Placeholder 3">
            <a:extLst>
              <a:ext uri="{FF2B5EF4-FFF2-40B4-BE49-F238E27FC236}">
                <a16:creationId xmlns:a16="http://schemas.microsoft.com/office/drawing/2014/main" xmlns="" id="{E2159AB8-69F0-4203-9C4E-3050EF493340}"/>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050" b="0" i="0" u="none" strike="noStrike" kern="1200" cap="none" spc="0" normalizeH="0" baseline="0" noProof="0">
                <a:ln>
                  <a:noFill/>
                </a:ln>
                <a:solidFill>
                  <a:prstClr val="white">
                    <a:tint val="75000"/>
                  </a:prstClr>
                </a:solidFill>
                <a:effectLst/>
                <a:uLnTx/>
                <a:uFillTx/>
                <a:latin typeface="Trebuchet MS" panose="020B0603020202020204"/>
                <a:ea typeface="+mn-ea"/>
                <a:cs typeface="+mn-cs"/>
              </a:rPr>
              <a:t>St. Kateri Tekakwitha Region, OFS</a:t>
            </a:r>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6244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C4CA75-40CD-4513-B5BA-08CFFC42EA7C}"/>
              </a:ext>
            </a:extLst>
          </p:cNvPr>
          <p:cNvSpPr>
            <a:spLocks noGrp="1"/>
          </p:cNvSpPr>
          <p:nvPr>
            <p:ph type="title"/>
          </p:nvPr>
        </p:nvSpPr>
        <p:spPr/>
        <p:txBody>
          <a:bodyPr/>
          <a:lstStyle/>
          <a:p>
            <a:r>
              <a:rPr lang="en-US" dirty="0"/>
              <a:t>Servant Leadership</a:t>
            </a:r>
          </a:p>
        </p:txBody>
      </p:sp>
      <p:sp>
        <p:nvSpPr>
          <p:cNvPr id="3" name="Content Placeholder 2">
            <a:extLst>
              <a:ext uri="{FF2B5EF4-FFF2-40B4-BE49-F238E27FC236}">
                <a16:creationId xmlns:a16="http://schemas.microsoft.com/office/drawing/2014/main" xmlns="" id="{2EE62E90-C8B6-4E55-816E-FFEB53A6953F}"/>
              </a:ext>
            </a:extLst>
          </p:cNvPr>
          <p:cNvSpPr>
            <a:spLocks noGrp="1"/>
          </p:cNvSpPr>
          <p:nvPr>
            <p:ph idx="1"/>
          </p:nvPr>
        </p:nvSpPr>
        <p:spPr>
          <a:xfrm>
            <a:off x="680321" y="2336873"/>
            <a:ext cx="10043097" cy="3599316"/>
          </a:xfrm>
        </p:spPr>
        <p:txBody>
          <a:bodyPr>
            <a:normAutofit lnSpcReduction="10000"/>
          </a:bodyPr>
          <a:lstStyle/>
          <a:p>
            <a:r>
              <a:rPr lang="en-US" sz="2800" dirty="0"/>
              <a:t>Ability to choose wise ways to serve the fraternity</a:t>
            </a:r>
          </a:p>
          <a:p>
            <a:r>
              <a:rPr lang="en-US" sz="2800" dirty="0"/>
              <a:t>Decisions from good discernment and dialogue</a:t>
            </a:r>
          </a:p>
          <a:p>
            <a:r>
              <a:rPr lang="en-US" sz="2800" dirty="0"/>
              <a:t>Lead and celebrate</a:t>
            </a:r>
          </a:p>
          <a:p>
            <a:r>
              <a:rPr lang="en-US" sz="2800" dirty="0"/>
              <a:t>Love in action</a:t>
            </a:r>
          </a:p>
          <a:p>
            <a:pPr lvl="1"/>
            <a:r>
              <a:rPr lang="en-US" sz="2400" dirty="0"/>
              <a:t>Speak truth with compassion</a:t>
            </a:r>
          </a:p>
          <a:p>
            <a:pPr lvl="1"/>
            <a:r>
              <a:rPr lang="en-US" sz="2400" dirty="0"/>
              <a:t>Err on the side of compassion</a:t>
            </a:r>
          </a:p>
          <a:p>
            <a:pPr marL="0" indent="0">
              <a:buNone/>
            </a:pPr>
            <a:r>
              <a:rPr lang="en-US" sz="2800" dirty="0"/>
              <a:t>	</a:t>
            </a:r>
            <a:r>
              <a:rPr lang="en-US" i="1" dirty="0"/>
              <a:t>“We are not leading until we are empowering someone else to 	serve our common enterprise.” </a:t>
            </a:r>
            <a:r>
              <a:rPr lang="en-US" sz="2200" i="1" dirty="0"/>
              <a:t>Leadership: The Art of Empowering</a:t>
            </a:r>
            <a:endParaRPr lang="en-US" sz="2800" dirty="0"/>
          </a:p>
        </p:txBody>
      </p:sp>
      <p:sp>
        <p:nvSpPr>
          <p:cNvPr id="4" name="Footer Placeholder 3">
            <a:extLst>
              <a:ext uri="{FF2B5EF4-FFF2-40B4-BE49-F238E27FC236}">
                <a16:creationId xmlns:a16="http://schemas.microsoft.com/office/drawing/2014/main" xmlns="" id="{E2159AB8-69F0-4203-9C4E-3050EF493340}"/>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050" b="0" i="0" u="none" strike="noStrike" kern="1200" cap="none" spc="0" normalizeH="0" baseline="0" noProof="0">
                <a:ln>
                  <a:noFill/>
                </a:ln>
                <a:solidFill>
                  <a:prstClr val="white">
                    <a:tint val="75000"/>
                  </a:prstClr>
                </a:solidFill>
                <a:effectLst/>
                <a:uLnTx/>
                <a:uFillTx/>
                <a:latin typeface="Trebuchet MS" panose="020B0603020202020204"/>
                <a:ea typeface="+mn-ea"/>
                <a:cs typeface="+mn-cs"/>
              </a:rPr>
              <a:t>St. Kateri Tekakwitha Region, OFS</a:t>
            </a:r>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14588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D42779-E0CD-4038-9C74-CE9CB8C4F975}"/>
              </a:ext>
            </a:extLst>
          </p:cNvPr>
          <p:cNvSpPr>
            <a:spLocks noGrp="1"/>
          </p:cNvSpPr>
          <p:nvPr>
            <p:ph type="title"/>
          </p:nvPr>
        </p:nvSpPr>
        <p:spPr/>
        <p:txBody>
          <a:bodyPr/>
          <a:lstStyle/>
          <a:p>
            <a:r>
              <a:rPr lang="en-US" dirty="0"/>
              <a:t>The Ritual and Devotions</a:t>
            </a:r>
          </a:p>
        </p:txBody>
      </p:sp>
      <p:sp>
        <p:nvSpPr>
          <p:cNvPr id="3" name="Text Placeholder 2">
            <a:extLst>
              <a:ext uri="{FF2B5EF4-FFF2-40B4-BE49-F238E27FC236}">
                <a16:creationId xmlns:a16="http://schemas.microsoft.com/office/drawing/2014/main" xmlns="" id="{2EAA40D5-1A79-4AD6-855D-1EB86B8C912F}"/>
              </a:ext>
            </a:extLst>
          </p:cNvPr>
          <p:cNvSpPr>
            <a:spLocks noGrp="1"/>
          </p:cNvSpPr>
          <p:nvPr>
            <p:ph type="body" idx="1"/>
          </p:nvPr>
        </p:nvSpPr>
        <p:spPr/>
        <p:txBody>
          <a:bodyPr/>
          <a:lstStyle/>
          <a:p>
            <a:r>
              <a:rPr lang="en-US" dirty="0"/>
              <a:t>An effective means for our worldwide Franciscan Family</a:t>
            </a:r>
          </a:p>
        </p:txBody>
      </p:sp>
      <p:sp>
        <p:nvSpPr>
          <p:cNvPr id="4" name="Footer Placeholder 3">
            <a:extLst>
              <a:ext uri="{FF2B5EF4-FFF2-40B4-BE49-F238E27FC236}">
                <a16:creationId xmlns:a16="http://schemas.microsoft.com/office/drawing/2014/main" xmlns="" id="{6B8C3DCF-C08A-405C-A3DE-4F5595DE9D9A}"/>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150585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ED353-A62A-41C2-9119-9FB3857C1803}"/>
              </a:ext>
            </a:extLst>
          </p:cNvPr>
          <p:cNvSpPr>
            <a:spLocks noGrp="1"/>
          </p:cNvSpPr>
          <p:nvPr>
            <p:ph type="title"/>
          </p:nvPr>
        </p:nvSpPr>
        <p:spPr/>
        <p:txBody>
          <a:bodyPr/>
          <a:lstStyle/>
          <a:p>
            <a:r>
              <a:rPr lang="en-US" dirty="0"/>
              <a:t>Ritual of the Secular Franciscan Order</a:t>
            </a:r>
          </a:p>
        </p:txBody>
      </p:sp>
      <p:sp>
        <p:nvSpPr>
          <p:cNvPr id="3" name="Content Placeholder 2">
            <a:extLst>
              <a:ext uri="{FF2B5EF4-FFF2-40B4-BE49-F238E27FC236}">
                <a16:creationId xmlns:a16="http://schemas.microsoft.com/office/drawing/2014/main" xmlns="" id="{A613CD6E-1B69-475B-8F63-45D7FE739E6E}"/>
              </a:ext>
            </a:extLst>
          </p:cNvPr>
          <p:cNvSpPr>
            <a:spLocks noGrp="1"/>
          </p:cNvSpPr>
          <p:nvPr>
            <p:ph idx="1"/>
          </p:nvPr>
        </p:nvSpPr>
        <p:spPr>
          <a:xfrm>
            <a:off x="680321" y="2336873"/>
            <a:ext cx="9793715" cy="3599316"/>
          </a:xfrm>
        </p:spPr>
        <p:txBody>
          <a:bodyPr>
            <a:normAutofit lnSpcReduction="10000"/>
          </a:bodyPr>
          <a:lstStyle/>
          <a:p>
            <a:r>
              <a:rPr lang="en-US" sz="2800" dirty="0"/>
              <a:t>Enrich local celebrations with </a:t>
            </a:r>
          </a:p>
          <a:p>
            <a:pPr lvl="1"/>
            <a:r>
              <a:rPr lang="en-US" sz="2400" dirty="0"/>
              <a:t>signs</a:t>
            </a:r>
          </a:p>
          <a:p>
            <a:pPr lvl="1"/>
            <a:r>
              <a:rPr lang="en-US" sz="2400" dirty="0"/>
              <a:t>symbols</a:t>
            </a:r>
          </a:p>
          <a:p>
            <a:pPr lvl="1"/>
            <a:r>
              <a:rPr lang="en-US" sz="2400" dirty="0"/>
              <a:t>Gestures</a:t>
            </a:r>
          </a:p>
          <a:p>
            <a:pPr lvl="1"/>
            <a:r>
              <a:rPr lang="en-US" sz="2400" dirty="0"/>
              <a:t>music</a:t>
            </a:r>
          </a:p>
          <a:p>
            <a:r>
              <a:rPr lang="en-US" sz="2800" dirty="0"/>
              <a:t>Enhance the spirit of prayer</a:t>
            </a:r>
          </a:p>
          <a:p>
            <a:pPr marL="0" indent="0">
              <a:buNone/>
            </a:pPr>
            <a:r>
              <a:rPr lang="en-US" sz="2800" dirty="0"/>
              <a:t>	</a:t>
            </a:r>
            <a:r>
              <a:rPr lang="en-US" i="1" dirty="0"/>
              <a:t>“to have the spirit of God at work within them, while they 	pray to him unceasingly with a heart free from self-interest.”</a:t>
            </a:r>
            <a:r>
              <a:rPr lang="en-US" sz="2200" i="1" dirty="0"/>
              <a:t>						Rule of 1223. 10</a:t>
            </a:r>
            <a:endParaRPr lang="en-US" sz="2200" dirty="0"/>
          </a:p>
        </p:txBody>
      </p:sp>
      <p:sp>
        <p:nvSpPr>
          <p:cNvPr id="4" name="Footer Placeholder 3">
            <a:extLst>
              <a:ext uri="{FF2B5EF4-FFF2-40B4-BE49-F238E27FC236}">
                <a16:creationId xmlns:a16="http://schemas.microsoft.com/office/drawing/2014/main" xmlns="" id="{C89D03FD-2EC6-426F-A785-42EAF84FC836}"/>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1642921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ED353-A62A-41C2-9119-9FB3857C1803}"/>
              </a:ext>
            </a:extLst>
          </p:cNvPr>
          <p:cNvSpPr>
            <a:spLocks noGrp="1"/>
          </p:cNvSpPr>
          <p:nvPr>
            <p:ph type="title"/>
          </p:nvPr>
        </p:nvSpPr>
        <p:spPr/>
        <p:txBody>
          <a:bodyPr/>
          <a:lstStyle/>
          <a:p>
            <a:r>
              <a:rPr lang="en-US" dirty="0"/>
              <a:t>Devotional Life</a:t>
            </a:r>
          </a:p>
        </p:txBody>
      </p:sp>
      <p:sp>
        <p:nvSpPr>
          <p:cNvPr id="3" name="Content Placeholder 2">
            <a:extLst>
              <a:ext uri="{FF2B5EF4-FFF2-40B4-BE49-F238E27FC236}">
                <a16:creationId xmlns:a16="http://schemas.microsoft.com/office/drawing/2014/main" xmlns="" id="{A613CD6E-1B69-475B-8F63-45D7FE739E6E}"/>
              </a:ext>
            </a:extLst>
          </p:cNvPr>
          <p:cNvSpPr>
            <a:spLocks noGrp="1"/>
          </p:cNvSpPr>
          <p:nvPr>
            <p:ph idx="1"/>
          </p:nvPr>
        </p:nvSpPr>
        <p:spPr>
          <a:xfrm>
            <a:off x="680321" y="2336873"/>
            <a:ext cx="10029243" cy="3599316"/>
          </a:xfrm>
        </p:spPr>
        <p:txBody>
          <a:bodyPr>
            <a:normAutofit/>
          </a:bodyPr>
          <a:lstStyle/>
          <a:p>
            <a:r>
              <a:rPr lang="en-US" sz="2800" dirty="0"/>
              <a:t>Vocation is primary commitment</a:t>
            </a:r>
          </a:p>
          <a:p>
            <a:r>
              <a:rPr lang="en-US" sz="2800" dirty="0"/>
              <a:t>Fraternity gathering takes preference</a:t>
            </a:r>
          </a:p>
          <a:p>
            <a:r>
              <a:rPr lang="en-US" sz="2800" dirty="0"/>
              <a:t>Support charism and concern for the poor</a:t>
            </a:r>
          </a:p>
          <a:p>
            <a:r>
              <a:rPr lang="en-US" sz="2800" dirty="0"/>
              <a:t>Bring us closer to Jesus</a:t>
            </a:r>
          </a:p>
          <a:p>
            <a:pPr marL="0" indent="0">
              <a:buNone/>
            </a:pPr>
            <a:r>
              <a:rPr lang="en-US" sz="2800" dirty="0"/>
              <a:t>	</a:t>
            </a:r>
            <a:r>
              <a:rPr lang="en-US" i="1" dirty="0"/>
              <a:t>“…should express their ardent love for her by imitating her  	complete self-giving and by praying earnestly and confidently.”</a:t>
            </a:r>
          </a:p>
          <a:p>
            <a:pPr marL="0" indent="0">
              <a:buNone/>
            </a:pPr>
            <a:r>
              <a:rPr lang="en-US" sz="2200" i="1" dirty="0"/>
              <a:t>							</a:t>
            </a:r>
            <a:r>
              <a:rPr lang="en-US" sz="2200" i="1" u="sng" dirty="0"/>
              <a:t>Rule</a:t>
            </a:r>
            <a:r>
              <a:rPr lang="en-US" sz="2200" i="1" dirty="0"/>
              <a:t> # 9</a:t>
            </a:r>
            <a:endParaRPr lang="en-US" sz="2200" dirty="0"/>
          </a:p>
        </p:txBody>
      </p:sp>
      <p:sp>
        <p:nvSpPr>
          <p:cNvPr id="4" name="Footer Placeholder 3">
            <a:extLst>
              <a:ext uri="{FF2B5EF4-FFF2-40B4-BE49-F238E27FC236}">
                <a16:creationId xmlns:a16="http://schemas.microsoft.com/office/drawing/2014/main" xmlns="" id="{C89D03FD-2EC6-426F-A785-42EAF84FC836}"/>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499656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D42779-E0CD-4038-9C74-CE9CB8C4F975}"/>
              </a:ext>
            </a:extLst>
          </p:cNvPr>
          <p:cNvSpPr>
            <a:spLocks noGrp="1"/>
          </p:cNvSpPr>
          <p:nvPr>
            <p:ph type="title"/>
          </p:nvPr>
        </p:nvSpPr>
        <p:spPr/>
        <p:txBody>
          <a:bodyPr/>
          <a:lstStyle/>
          <a:p>
            <a:r>
              <a:rPr lang="en-US" dirty="0"/>
              <a:t>Church and Eucharist</a:t>
            </a:r>
          </a:p>
        </p:txBody>
      </p:sp>
      <p:sp>
        <p:nvSpPr>
          <p:cNvPr id="3" name="Text Placeholder 2">
            <a:extLst>
              <a:ext uri="{FF2B5EF4-FFF2-40B4-BE49-F238E27FC236}">
                <a16:creationId xmlns:a16="http://schemas.microsoft.com/office/drawing/2014/main" xmlns="" id="{2EAA40D5-1A79-4AD6-855D-1EB86B8C912F}"/>
              </a:ext>
            </a:extLst>
          </p:cNvPr>
          <p:cNvSpPr>
            <a:spLocks noGrp="1"/>
          </p:cNvSpPr>
          <p:nvPr>
            <p:ph type="body" idx="1"/>
          </p:nvPr>
        </p:nvSpPr>
        <p:spPr/>
        <p:txBody>
          <a:bodyPr/>
          <a:lstStyle/>
          <a:p>
            <a:r>
              <a:rPr lang="en-US" dirty="0"/>
              <a:t>Bringing the Franciscan spirit to the Church with a tender love of the Eucharist </a:t>
            </a:r>
          </a:p>
        </p:txBody>
      </p:sp>
      <p:sp>
        <p:nvSpPr>
          <p:cNvPr id="4" name="Footer Placeholder 3">
            <a:extLst>
              <a:ext uri="{FF2B5EF4-FFF2-40B4-BE49-F238E27FC236}">
                <a16:creationId xmlns:a16="http://schemas.microsoft.com/office/drawing/2014/main" xmlns="" id="{6B8C3DCF-C08A-405C-A3DE-4F5595DE9D9A}"/>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2131089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ED353-A62A-41C2-9119-9FB3857C1803}"/>
              </a:ext>
            </a:extLst>
          </p:cNvPr>
          <p:cNvSpPr>
            <a:spLocks noGrp="1"/>
          </p:cNvSpPr>
          <p:nvPr>
            <p:ph type="title"/>
          </p:nvPr>
        </p:nvSpPr>
        <p:spPr/>
        <p:txBody>
          <a:bodyPr/>
          <a:lstStyle/>
          <a:p>
            <a:r>
              <a:rPr lang="en-US" dirty="0"/>
              <a:t>Rebuild My Church</a:t>
            </a:r>
          </a:p>
        </p:txBody>
      </p:sp>
      <p:sp>
        <p:nvSpPr>
          <p:cNvPr id="3" name="Content Placeholder 2">
            <a:extLst>
              <a:ext uri="{FF2B5EF4-FFF2-40B4-BE49-F238E27FC236}">
                <a16:creationId xmlns:a16="http://schemas.microsoft.com/office/drawing/2014/main" xmlns="" id="{A613CD6E-1B69-475B-8F63-45D7FE739E6E}"/>
              </a:ext>
            </a:extLst>
          </p:cNvPr>
          <p:cNvSpPr>
            <a:spLocks noGrp="1"/>
          </p:cNvSpPr>
          <p:nvPr>
            <p:ph idx="1"/>
          </p:nvPr>
        </p:nvSpPr>
        <p:spPr>
          <a:xfrm>
            <a:off x="680321" y="2336873"/>
            <a:ext cx="9821424" cy="3599316"/>
          </a:xfrm>
        </p:spPr>
        <p:txBody>
          <a:bodyPr>
            <a:normAutofit lnSpcReduction="10000"/>
          </a:bodyPr>
          <a:lstStyle/>
          <a:p>
            <a:r>
              <a:rPr lang="en-US" sz="2800" dirty="0"/>
              <a:t>Bring the Franciscan spirit to the Church</a:t>
            </a:r>
          </a:p>
          <a:p>
            <a:r>
              <a:rPr lang="en-US" sz="2800" dirty="0"/>
              <a:t>Community of love</a:t>
            </a:r>
          </a:p>
          <a:p>
            <a:r>
              <a:rPr lang="en-US" sz="2800" dirty="0"/>
              <a:t>Share our gifts with humble &amp; grateful hearts</a:t>
            </a:r>
          </a:p>
          <a:p>
            <a:r>
              <a:rPr lang="en-US" sz="2800" dirty="0"/>
              <a:t>Let the Gospel speak in our lives</a:t>
            </a:r>
          </a:p>
          <a:p>
            <a:pPr marL="0" indent="0">
              <a:buNone/>
            </a:pPr>
            <a:endParaRPr lang="en-US" sz="2200" dirty="0"/>
          </a:p>
          <a:p>
            <a:pPr marL="0" indent="0">
              <a:buNone/>
            </a:pPr>
            <a:r>
              <a:rPr lang="en-US" sz="2800" dirty="0"/>
              <a:t>	</a:t>
            </a:r>
            <a:r>
              <a:rPr lang="en-US" i="1" dirty="0"/>
              <a:t>“ As you announce peace with your mouth, make sure that 	greater peace is your hearts.”</a:t>
            </a:r>
          </a:p>
          <a:p>
            <a:pPr marL="0" indent="0">
              <a:buNone/>
            </a:pPr>
            <a:r>
              <a:rPr lang="en-US" sz="2200" i="1" dirty="0"/>
              <a:t>					Legend of the Three Companions</a:t>
            </a:r>
            <a:endParaRPr lang="en-US" sz="2200" dirty="0"/>
          </a:p>
        </p:txBody>
      </p:sp>
      <p:sp>
        <p:nvSpPr>
          <p:cNvPr id="4" name="Footer Placeholder 3">
            <a:extLst>
              <a:ext uri="{FF2B5EF4-FFF2-40B4-BE49-F238E27FC236}">
                <a16:creationId xmlns:a16="http://schemas.microsoft.com/office/drawing/2014/main" xmlns="" id="{C89D03FD-2EC6-426F-A785-42EAF84FC836}"/>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3275244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ED353-A62A-41C2-9119-9FB3857C1803}"/>
              </a:ext>
            </a:extLst>
          </p:cNvPr>
          <p:cNvSpPr>
            <a:spLocks noGrp="1"/>
          </p:cNvSpPr>
          <p:nvPr>
            <p:ph type="title"/>
          </p:nvPr>
        </p:nvSpPr>
        <p:spPr/>
        <p:txBody>
          <a:bodyPr/>
          <a:lstStyle/>
          <a:p>
            <a:r>
              <a:rPr lang="en-US" dirty="0"/>
              <a:t>Living Our Franciscan Life</a:t>
            </a:r>
          </a:p>
        </p:txBody>
      </p:sp>
      <p:sp>
        <p:nvSpPr>
          <p:cNvPr id="3" name="Content Placeholder 2">
            <a:extLst>
              <a:ext uri="{FF2B5EF4-FFF2-40B4-BE49-F238E27FC236}">
                <a16:creationId xmlns:a16="http://schemas.microsoft.com/office/drawing/2014/main" xmlns="" id="{A613CD6E-1B69-475B-8F63-45D7FE739E6E}"/>
              </a:ext>
            </a:extLst>
          </p:cNvPr>
          <p:cNvSpPr>
            <a:spLocks noGrp="1"/>
          </p:cNvSpPr>
          <p:nvPr>
            <p:ph idx="1"/>
          </p:nvPr>
        </p:nvSpPr>
        <p:spPr>
          <a:xfrm>
            <a:off x="680321" y="2336873"/>
            <a:ext cx="9821424" cy="3599316"/>
          </a:xfrm>
        </p:spPr>
        <p:txBody>
          <a:bodyPr>
            <a:normAutofit/>
          </a:bodyPr>
          <a:lstStyle/>
          <a:p>
            <a:r>
              <a:rPr lang="en-US" sz="2800" dirty="0"/>
              <a:t>Stewards of the goods received</a:t>
            </a:r>
          </a:p>
          <a:p>
            <a:r>
              <a:rPr lang="en-US" sz="2800" dirty="0"/>
              <a:t>Gentle and courteous spirit</a:t>
            </a:r>
          </a:p>
          <a:p>
            <a:r>
              <a:rPr lang="en-US" sz="2800" dirty="0"/>
              <a:t>Accept all people as a gift of the Lord</a:t>
            </a:r>
          </a:p>
          <a:p>
            <a:r>
              <a:rPr lang="en-US" sz="2800" dirty="0"/>
              <a:t>Trust in the Holy Spirit</a:t>
            </a:r>
          </a:p>
          <a:p>
            <a:r>
              <a:rPr lang="en-US" sz="2800" dirty="0"/>
              <a:t>Heal the wounded, bind up the broken, recall the erring</a:t>
            </a:r>
          </a:p>
          <a:p>
            <a:pPr marL="0" indent="0">
              <a:buNone/>
            </a:pPr>
            <a:endParaRPr lang="en-US" sz="2200" dirty="0"/>
          </a:p>
          <a:p>
            <a:pPr marL="0" indent="0">
              <a:buNone/>
            </a:pPr>
            <a:r>
              <a:rPr lang="en-US" sz="2800" dirty="0"/>
              <a:t>	</a:t>
            </a:r>
            <a:endParaRPr lang="en-US" sz="2200" dirty="0"/>
          </a:p>
        </p:txBody>
      </p:sp>
      <p:sp>
        <p:nvSpPr>
          <p:cNvPr id="4" name="Footer Placeholder 3">
            <a:extLst>
              <a:ext uri="{FF2B5EF4-FFF2-40B4-BE49-F238E27FC236}">
                <a16:creationId xmlns:a16="http://schemas.microsoft.com/office/drawing/2014/main" xmlns="" id="{C89D03FD-2EC6-426F-A785-42EAF84FC836}"/>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2111125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3767E7-490D-4BE7-85D1-62A105C99028}"/>
              </a:ext>
            </a:extLst>
          </p:cNvPr>
          <p:cNvSpPr>
            <a:spLocks noGrp="1"/>
          </p:cNvSpPr>
          <p:nvPr>
            <p:ph type="title"/>
          </p:nvPr>
        </p:nvSpPr>
        <p:spPr/>
        <p:txBody>
          <a:bodyPr/>
          <a:lstStyle/>
          <a:p>
            <a:r>
              <a:rPr lang="en-US" dirty="0" err="1"/>
              <a:t>Altius</a:t>
            </a:r>
            <a:r>
              <a:rPr lang="en-US" dirty="0"/>
              <a:t> </a:t>
            </a:r>
            <a:r>
              <a:rPr lang="en-US" dirty="0" err="1"/>
              <a:t>Moderamen</a:t>
            </a:r>
            <a:endParaRPr lang="en-US" dirty="0"/>
          </a:p>
        </p:txBody>
      </p:sp>
      <p:sp>
        <p:nvSpPr>
          <p:cNvPr id="3" name="Content Placeholder 2">
            <a:extLst>
              <a:ext uri="{FF2B5EF4-FFF2-40B4-BE49-F238E27FC236}">
                <a16:creationId xmlns:a16="http://schemas.microsoft.com/office/drawing/2014/main" xmlns="" id="{878EBDD0-2FA1-4BA5-959A-0EA8D2F8EB1A}"/>
              </a:ext>
            </a:extLst>
          </p:cNvPr>
          <p:cNvSpPr>
            <a:spLocks noGrp="1"/>
          </p:cNvSpPr>
          <p:nvPr>
            <p:ph idx="1"/>
          </p:nvPr>
        </p:nvSpPr>
        <p:spPr>
          <a:xfrm>
            <a:off x="680321" y="2140111"/>
            <a:ext cx="9613861" cy="3599316"/>
          </a:xfrm>
        </p:spPr>
        <p:txBody>
          <a:bodyPr>
            <a:normAutofit lnSpcReduction="10000"/>
          </a:bodyPr>
          <a:lstStyle/>
          <a:p>
            <a:pPr marL="0" indent="0">
              <a:buNone/>
            </a:pPr>
            <a:r>
              <a:rPr lang="en-US" dirty="0"/>
              <a:t>The Catholic Franciscan Family</a:t>
            </a:r>
          </a:p>
          <a:p>
            <a:r>
              <a:rPr lang="en-US" dirty="0"/>
              <a:t>First Order</a:t>
            </a:r>
          </a:p>
          <a:p>
            <a:pPr lvl="1"/>
            <a:r>
              <a:rPr lang="en-US" dirty="0"/>
              <a:t>Order of Friars Minor</a:t>
            </a:r>
          </a:p>
          <a:p>
            <a:pPr lvl="1"/>
            <a:r>
              <a:rPr lang="en-US" dirty="0"/>
              <a:t>Order of Friars Minor, Capuchin</a:t>
            </a:r>
          </a:p>
          <a:p>
            <a:pPr lvl="1"/>
            <a:r>
              <a:rPr lang="en-US" dirty="0"/>
              <a:t>Order of Friars Minor, Conventual</a:t>
            </a:r>
          </a:p>
          <a:p>
            <a:r>
              <a:rPr lang="en-US" dirty="0"/>
              <a:t>Second Order</a:t>
            </a:r>
          </a:p>
          <a:p>
            <a:pPr lvl="1"/>
            <a:r>
              <a:rPr lang="en-US" dirty="0"/>
              <a:t>Poor </a:t>
            </a:r>
            <a:r>
              <a:rPr lang="en-US" dirty="0" err="1"/>
              <a:t>Clares</a:t>
            </a:r>
            <a:endParaRPr lang="en-US" dirty="0"/>
          </a:p>
          <a:p>
            <a:r>
              <a:rPr lang="en-US" dirty="0"/>
              <a:t>Third Order</a:t>
            </a:r>
          </a:p>
          <a:p>
            <a:pPr lvl="1"/>
            <a:r>
              <a:rPr lang="en-US" dirty="0"/>
              <a:t>Secular Franciscan</a:t>
            </a:r>
          </a:p>
          <a:p>
            <a:pPr lvl="1"/>
            <a:r>
              <a:rPr lang="en-US" dirty="0"/>
              <a:t>Third Order Regular</a:t>
            </a:r>
          </a:p>
        </p:txBody>
      </p:sp>
      <p:sp>
        <p:nvSpPr>
          <p:cNvPr id="6" name="Footer Placeholder 5">
            <a:extLst>
              <a:ext uri="{FF2B5EF4-FFF2-40B4-BE49-F238E27FC236}">
                <a16:creationId xmlns:a16="http://schemas.microsoft.com/office/drawing/2014/main" xmlns="" id="{9A4C4ECB-D283-401D-8149-6AC77340E41B}"/>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35881370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ED353-A62A-41C2-9119-9FB3857C1803}"/>
              </a:ext>
            </a:extLst>
          </p:cNvPr>
          <p:cNvSpPr>
            <a:spLocks noGrp="1"/>
          </p:cNvSpPr>
          <p:nvPr>
            <p:ph type="title"/>
          </p:nvPr>
        </p:nvSpPr>
        <p:spPr/>
        <p:txBody>
          <a:bodyPr/>
          <a:lstStyle/>
          <a:p>
            <a:r>
              <a:rPr lang="en-US" dirty="0"/>
              <a:t>Franciscans and the Eucharist</a:t>
            </a:r>
          </a:p>
        </p:txBody>
      </p:sp>
      <p:sp>
        <p:nvSpPr>
          <p:cNvPr id="3" name="Content Placeholder 2">
            <a:extLst>
              <a:ext uri="{FF2B5EF4-FFF2-40B4-BE49-F238E27FC236}">
                <a16:creationId xmlns:a16="http://schemas.microsoft.com/office/drawing/2014/main" xmlns="" id="{A613CD6E-1B69-475B-8F63-45D7FE739E6E}"/>
              </a:ext>
            </a:extLst>
          </p:cNvPr>
          <p:cNvSpPr>
            <a:spLocks noGrp="1"/>
          </p:cNvSpPr>
          <p:nvPr>
            <p:ph idx="1"/>
          </p:nvPr>
        </p:nvSpPr>
        <p:spPr>
          <a:xfrm>
            <a:off x="680321" y="2336873"/>
            <a:ext cx="9821424" cy="3599316"/>
          </a:xfrm>
        </p:spPr>
        <p:txBody>
          <a:bodyPr>
            <a:normAutofit/>
          </a:bodyPr>
          <a:lstStyle/>
          <a:p>
            <a:r>
              <a:rPr lang="en-US" sz="2800" dirty="0"/>
              <a:t>Tender Love and devotion</a:t>
            </a:r>
          </a:p>
          <a:p>
            <a:r>
              <a:rPr lang="en-US" sz="2800" dirty="0"/>
              <a:t>Center of the life of Fraternity</a:t>
            </a:r>
          </a:p>
          <a:p>
            <a:r>
              <a:rPr lang="en-US" sz="2800" dirty="0"/>
              <a:t>Periodic celebrations strengthen fraternal bond</a:t>
            </a:r>
          </a:p>
          <a:p>
            <a:r>
              <a:rPr lang="en-US" sz="2800" dirty="0"/>
              <a:t>Ongoing formation on the Eucharist </a:t>
            </a:r>
          </a:p>
          <a:p>
            <a:endParaRPr lang="en-US" sz="2800" dirty="0"/>
          </a:p>
          <a:p>
            <a:endParaRPr lang="en-US" sz="2800" dirty="0"/>
          </a:p>
          <a:p>
            <a:endParaRPr lang="en-US" sz="2200" dirty="0"/>
          </a:p>
          <a:p>
            <a:pPr marL="0" indent="0">
              <a:buNone/>
            </a:pPr>
            <a:endParaRPr lang="en-US" sz="2200" dirty="0"/>
          </a:p>
        </p:txBody>
      </p:sp>
      <p:sp>
        <p:nvSpPr>
          <p:cNvPr id="4" name="Footer Placeholder 3">
            <a:extLst>
              <a:ext uri="{FF2B5EF4-FFF2-40B4-BE49-F238E27FC236}">
                <a16:creationId xmlns:a16="http://schemas.microsoft.com/office/drawing/2014/main" xmlns="" id="{C89D03FD-2EC6-426F-A785-42EAF84FC836}"/>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3800724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D42779-E0CD-4038-9C74-CE9CB8C4F975}"/>
              </a:ext>
            </a:extLst>
          </p:cNvPr>
          <p:cNvSpPr>
            <a:spLocks noGrp="1"/>
          </p:cNvSpPr>
          <p:nvPr>
            <p:ph type="title"/>
          </p:nvPr>
        </p:nvSpPr>
        <p:spPr/>
        <p:txBody>
          <a:bodyPr/>
          <a:lstStyle/>
          <a:p>
            <a:r>
              <a:rPr lang="en-US" dirty="0"/>
              <a:t>General Reflections </a:t>
            </a:r>
          </a:p>
        </p:txBody>
      </p:sp>
      <p:sp>
        <p:nvSpPr>
          <p:cNvPr id="3" name="Text Placeholder 2">
            <a:extLst>
              <a:ext uri="{FF2B5EF4-FFF2-40B4-BE49-F238E27FC236}">
                <a16:creationId xmlns:a16="http://schemas.microsoft.com/office/drawing/2014/main" xmlns="" id="{2EAA40D5-1A79-4AD6-855D-1EB86B8C912F}"/>
              </a:ext>
            </a:extLst>
          </p:cNvPr>
          <p:cNvSpPr>
            <a:spLocks noGrp="1"/>
          </p:cNvSpPr>
          <p:nvPr>
            <p:ph type="body" idx="1"/>
          </p:nvPr>
        </p:nvSpPr>
        <p:spPr/>
        <p:txBody>
          <a:bodyPr/>
          <a:lstStyle/>
          <a:p>
            <a:r>
              <a:rPr lang="en-US" dirty="0"/>
              <a:t>Benet </a:t>
            </a:r>
            <a:r>
              <a:rPr lang="en-US" dirty="0" err="1"/>
              <a:t>Fonk</a:t>
            </a:r>
            <a:r>
              <a:rPr lang="en-US" dirty="0"/>
              <a:t> OFM on issues concerning the SFO</a:t>
            </a:r>
          </a:p>
        </p:txBody>
      </p:sp>
      <p:sp>
        <p:nvSpPr>
          <p:cNvPr id="4" name="Footer Placeholder 3">
            <a:extLst>
              <a:ext uri="{FF2B5EF4-FFF2-40B4-BE49-F238E27FC236}">
                <a16:creationId xmlns:a16="http://schemas.microsoft.com/office/drawing/2014/main" xmlns="" id="{6B8C3DCF-C08A-405C-A3DE-4F5595DE9D9A}"/>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19366962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ED353-A62A-41C2-9119-9FB3857C1803}"/>
              </a:ext>
            </a:extLst>
          </p:cNvPr>
          <p:cNvSpPr>
            <a:spLocks noGrp="1"/>
          </p:cNvSpPr>
          <p:nvPr>
            <p:ph type="title"/>
          </p:nvPr>
        </p:nvSpPr>
        <p:spPr/>
        <p:txBody>
          <a:bodyPr/>
          <a:lstStyle/>
          <a:p>
            <a:r>
              <a:rPr lang="en-US" dirty="0"/>
              <a:t>A Spiritual Assistant</a:t>
            </a:r>
          </a:p>
        </p:txBody>
      </p:sp>
      <p:sp>
        <p:nvSpPr>
          <p:cNvPr id="3" name="Content Placeholder 2">
            <a:extLst>
              <a:ext uri="{FF2B5EF4-FFF2-40B4-BE49-F238E27FC236}">
                <a16:creationId xmlns:a16="http://schemas.microsoft.com/office/drawing/2014/main" xmlns="" id="{A613CD6E-1B69-475B-8F63-45D7FE739E6E}"/>
              </a:ext>
            </a:extLst>
          </p:cNvPr>
          <p:cNvSpPr>
            <a:spLocks noGrp="1"/>
          </p:cNvSpPr>
          <p:nvPr>
            <p:ph idx="1"/>
          </p:nvPr>
        </p:nvSpPr>
        <p:spPr>
          <a:xfrm>
            <a:off x="680321" y="2336873"/>
            <a:ext cx="9821424" cy="3599316"/>
          </a:xfrm>
        </p:spPr>
        <p:txBody>
          <a:bodyPr>
            <a:normAutofit/>
          </a:bodyPr>
          <a:lstStyle/>
          <a:p>
            <a:r>
              <a:rPr lang="en-US" sz="2800" dirty="0"/>
              <a:t>Helps connect </a:t>
            </a:r>
          </a:p>
          <a:p>
            <a:r>
              <a:rPr lang="en-US" sz="2800" dirty="0"/>
              <a:t>Does not impose will or dominate</a:t>
            </a:r>
          </a:p>
          <a:p>
            <a:r>
              <a:rPr lang="en-US" sz="2800" dirty="0"/>
              <a:t>Assistants to the SFO</a:t>
            </a:r>
          </a:p>
          <a:p>
            <a:r>
              <a:rPr lang="en-US" sz="2800" dirty="0"/>
              <a:t>Share their gifts for the good of the fraternity</a:t>
            </a:r>
          </a:p>
          <a:p>
            <a:pPr marL="0" indent="0">
              <a:buNone/>
            </a:pPr>
            <a:endParaRPr lang="en-US" sz="2200" dirty="0"/>
          </a:p>
          <a:p>
            <a:pPr marL="0" indent="0">
              <a:buNone/>
            </a:pPr>
            <a:r>
              <a:rPr lang="en-US" sz="2800" dirty="0"/>
              <a:t>	</a:t>
            </a:r>
            <a:endParaRPr lang="en-US" sz="2200" dirty="0"/>
          </a:p>
        </p:txBody>
      </p:sp>
      <p:sp>
        <p:nvSpPr>
          <p:cNvPr id="4" name="Footer Placeholder 3">
            <a:extLst>
              <a:ext uri="{FF2B5EF4-FFF2-40B4-BE49-F238E27FC236}">
                <a16:creationId xmlns:a16="http://schemas.microsoft.com/office/drawing/2014/main" xmlns="" id="{C89D03FD-2EC6-426F-A785-42EAF84FC836}"/>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490963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ED353-A62A-41C2-9119-9FB3857C1803}"/>
              </a:ext>
            </a:extLst>
          </p:cNvPr>
          <p:cNvSpPr>
            <a:spLocks noGrp="1"/>
          </p:cNvSpPr>
          <p:nvPr>
            <p:ph type="title"/>
          </p:nvPr>
        </p:nvSpPr>
        <p:spPr/>
        <p:txBody>
          <a:bodyPr/>
          <a:lstStyle/>
          <a:p>
            <a:r>
              <a:rPr lang="en-US" dirty="0"/>
              <a:t>A Spiritual Assistant is Expected to</a:t>
            </a:r>
          </a:p>
        </p:txBody>
      </p:sp>
      <p:sp>
        <p:nvSpPr>
          <p:cNvPr id="3" name="Content Placeholder 2">
            <a:extLst>
              <a:ext uri="{FF2B5EF4-FFF2-40B4-BE49-F238E27FC236}">
                <a16:creationId xmlns:a16="http://schemas.microsoft.com/office/drawing/2014/main" xmlns="" id="{A613CD6E-1B69-475B-8F63-45D7FE739E6E}"/>
              </a:ext>
            </a:extLst>
          </p:cNvPr>
          <p:cNvSpPr>
            <a:spLocks noGrp="1"/>
          </p:cNvSpPr>
          <p:nvPr>
            <p:ph idx="1"/>
          </p:nvPr>
        </p:nvSpPr>
        <p:spPr>
          <a:xfrm>
            <a:off x="680321" y="2336873"/>
            <a:ext cx="9821424" cy="3599316"/>
          </a:xfrm>
        </p:spPr>
        <p:txBody>
          <a:bodyPr>
            <a:normAutofit lnSpcReduction="10000"/>
          </a:bodyPr>
          <a:lstStyle/>
          <a:p>
            <a:pPr marL="234950" lvl="1"/>
            <a:r>
              <a:rPr lang="en-US" sz="2800" dirty="0"/>
              <a:t>Be suitable and well prepared</a:t>
            </a:r>
          </a:p>
          <a:p>
            <a:pPr marL="234950" lvl="1"/>
            <a:r>
              <a:rPr lang="en-US" sz="2800" dirty="0"/>
              <a:t>Attend gatherings &amp; chapter</a:t>
            </a:r>
          </a:p>
          <a:p>
            <a:pPr marL="234950" lvl="1"/>
            <a:r>
              <a:rPr lang="en-US" sz="2800" dirty="0"/>
              <a:t>Assist with formation</a:t>
            </a:r>
          </a:p>
          <a:p>
            <a:pPr marL="234950" lvl="1"/>
            <a:r>
              <a:rPr lang="en-US" sz="2800" dirty="0"/>
              <a:t>Keep records</a:t>
            </a:r>
          </a:p>
          <a:p>
            <a:pPr marL="234950" lvl="1"/>
            <a:r>
              <a:rPr lang="en-US" sz="2800" dirty="0"/>
              <a:t>Participate in councils they serve</a:t>
            </a:r>
          </a:p>
          <a:p>
            <a:pPr marL="234950" lvl="1"/>
            <a:r>
              <a:rPr lang="en-US" sz="2800" dirty="0"/>
              <a:t>Term of at least 5 years</a:t>
            </a:r>
          </a:p>
          <a:p>
            <a:pPr marL="234950" lvl="1"/>
            <a:r>
              <a:rPr lang="en-US" sz="2800" dirty="0"/>
              <a:t>Engage in personal ongoing formation </a:t>
            </a:r>
          </a:p>
          <a:p>
            <a:pPr marL="0" indent="0">
              <a:buNone/>
            </a:pPr>
            <a:r>
              <a:rPr lang="en-US" sz="2800" dirty="0"/>
              <a:t>	</a:t>
            </a:r>
            <a:endParaRPr lang="en-US" sz="2200" dirty="0"/>
          </a:p>
        </p:txBody>
      </p:sp>
      <p:sp>
        <p:nvSpPr>
          <p:cNvPr id="4" name="Footer Placeholder 3">
            <a:extLst>
              <a:ext uri="{FF2B5EF4-FFF2-40B4-BE49-F238E27FC236}">
                <a16:creationId xmlns:a16="http://schemas.microsoft.com/office/drawing/2014/main" xmlns="" id="{C89D03FD-2EC6-426F-A785-42EAF84FC836}"/>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54789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ED353-A62A-41C2-9119-9FB3857C1803}"/>
              </a:ext>
            </a:extLst>
          </p:cNvPr>
          <p:cNvSpPr>
            <a:spLocks noGrp="1"/>
          </p:cNvSpPr>
          <p:nvPr>
            <p:ph type="title"/>
          </p:nvPr>
        </p:nvSpPr>
        <p:spPr/>
        <p:txBody>
          <a:bodyPr/>
          <a:lstStyle/>
          <a:p>
            <a:r>
              <a:rPr lang="en-US" dirty="0"/>
              <a:t>Respects &amp; Moderates Differences</a:t>
            </a:r>
          </a:p>
        </p:txBody>
      </p:sp>
      <p:sp>
        <p:nvSpPr>
          <p:cNvPr id="3" name="Content Placeholder 2">
            <a:extLst>
              <a:ext uri="{FF2B5EF4-FFF2-40B4-BE49-F238E27FC236}">
                <a16:creationId xmlns:a16="http://schemas.microsoft.com/office/drawing/2014/main" xmlns="" id="{A613CD6E-1B69-475B-8F63-45D7FE739E6E}"/>
              </a:ext>
            </a:extLst>
          </p:cNvPr>
          <p:cNvSpPr>
            <a:spLocks noGrp="1"/>
          </p:cNvSpPr>
          <p:nvPr>
            <p:ph idx="1"/>
          </p:nvPr>
        </p:nvSpPr>
        <p:spPr>
          <a:xfrm>
            <a:off x="680320" y="2336873"/>
            <a:ext cx="10403315" cy="3599316"/>
          </a:xfrm>
        </p:spPr>
        <p:txBody>
          <a:bodyPr>
            <a:normAutofit fontScale="92500"/>
          </a:bodyPr>
          <a:lstStyle/>
          <a:p>
            <a:r>
              <a:rPr lang="en-US" sz="2800" dirty="0"/>
              <a:t>Listens to others without interruptions</a:t>
            </a:r>
          </a:p>
          <a:p>
            <a:r>
              <a:rPr lang="en-US" sz="2800" dirty="0"/>
              <a:t>Asks questions to ensure understanding  </a:t>
            </a:r>
          </a:p>
          <a:p>
            <a:r>
              <a:rPr lang="en-US" sz="2800" dirty="0"/>
              <a:t>State opinions clearly and calmly</a:t>
            </a:r>
          </a:p>
          <a:p>
            <a:r>
              <a:rPr lang="en-US" sz="2800" dirty="0"/>
              <a:t>Looks for common ground</a:t>
            </a:r>
          </a:p>
          <a:p>
            <a:pPr marL="0" indent="0">
              <a:buNone/>
            </a:pPr>
            <a:endParaRPr lang="en-US" sz="2200" dirty="0"/>
          </a:p>
          <a:p>
            <a:pPr marL="0" indent="0">
              <a:buNone/>
            </a:pPr>
            <a:r>
              <a:rPr lang="en-US" sz="2800" dirty="0"/>
              <a:t>	</a:t>
            </a:r>
            <a:r>
              <a:rPr lang="en-US" i="1" dirty="0"/>
              <a:t>“ Our human dignity can never be separated from community 	         	with our sisters and brothers.”</a:t>
            </a:r>
          </a:p>
          <a:p>
            <a:pPr marL="0" indent="0">
              <a:buNone/>
            </a:pPr>
            <a:r>
              <a:rPr lang="en-US" sz="2200" i="1" dirty="0"/>
              <a:t>				</a:t>
            </a:r>
            <a:r>
              <a:rPr lang="en-US" sz="2200" b="1" i="1" dirty="0"/>
              <a:t>At Home in the Web of Life</a:t>
            </a:r>
            <a:r>
              <a:rPr lang="en-US" sz="2200" i="1" dirty="0"/>
              <a:t>, Appalachian Bishops, 1995</a:t>
            </a:r>
            <a:endParaRPr lang="en-US" sz="2200" dirty="0"/>
          </a:p>
        </p:txBody>
      </p:sp>
      <p:sp>
        <p:nvSpPr>
          <p:cNvPr id="4" name="Footer Placeholder 3">
            <a:extLst>
              <a:ext uri="{FF2B5EF4-FFF2-40B4-BE49-F238E27FC236}">
                <a16:creationId xmlns:a16="http://schemas.microsoft.com/office/drawing/2014/main" xmlns="" id="{C89D03FD-2EC6-426F-A785-42EAF84FC836}"/>
              </a:ext>
            </a:extLst>
          </p:cNvPr>
          <p:cNvSpPr>
            <a:spLocks noGrp="1"/>
          </p:cNvSpPr>
          <p:nvPr>
            <p:ph type="ftr" sz="quarter" idx="11"/>
          </p:nvPr>
        </p:nvSpPr>
        <p:spPr/>
        <p:txBody>
          <a:bodyPr/>
          <a:lstStyle/>
          <a:p>
            <a:r>
              <a:rPr lang="nn-NO" dirty="0"/>
              <a:t>St. Kateri Tekakwitha Region, OFS</a:t>
            </a:r>
            <a:endParaRPr lang="en-US" dirty="0"/>
          </a:p>
        </p:txBody>
      </p:sp>
    </p:spTree>
    <p:extLst>
      <p:ext uri="{BB962C8B-B14F-4D97-AF65-F5344CB8AC3E}">
        <p14:creationId xmlns:p14="http://schemas.microsoft.com/office/powerpoint/2010/main" val="4381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D42779-E0CD-4038-9C74-CE9CB8C4F975}"/>
              </a:ext>
            </a:extLst>
          </p:cNvPr>
          <p:cNvSpPr>
            <a:spLocks noGrp="1"/>
          </p:cNvSpPr>
          <p:nvPr>
            <p:ph type="title"/>
          </p:nvPr>
        </p:nvSpPr>
        <p:spPr/>
        <p:txBody>
          <a:bodyPr/>
          <a:lstStyle/>
          <a:p>
            <a:r>
              <a:rPr lang="en-US" dirty="0"/>
              <a:t>Insights of the Franciscan Spirit</a:t>
            </a:r>
          </a:p>
        </p:txBody>
      </p:sp>
      <p:sp>
        <p:nvSpPr>
          <p:cNvPr id="3" name="Text Placeholder 2">
            <a:extLst>
              <a:ext uri="{FF2B5EF4-FFF2-40B4-BE49-F238E27FC236}">
                <a16:creationId xmlns:a16="http://schemas.microsoft.com/office/drawing/2014/main" xmlns="" id="{2EAA40D5-1A79-4AD6-855D-1EB86B8C912F}"/>
              </a:ext>
            </a:extLst>
          </p:cNvPr>
          <p:cNvSpPr>
            <a:spLocks noGrp="1"/>
          </p:cNvSpPr>
          <p:nvPr>
            <p:ph type="body" idx="1"/>
          </p:nvPr>
        </p:nvSpPr>
        <p:spPr/>
        <p:txBody>
          <a:bodyPr/>
          <a:lstStyle/>
          <a:p>
            <a:r>
              <a:rPr lang="en-US" dirty="0"/>
              <a:t>Working for peace and seeking justice for all people</a:t>
            </a:r>
          </a:p>
        </p:txBody>
      </p:sp>
      <p:sp>
        <p:nvSpPr>
          <p:cNvPr id="4" name="Footer Placeholder 3">
            <a:extLst>
              <a:ext uri="{FF2B5EF4-FFF2-40B4-BE49-F238E27FC236}">
                <a16:creationId xmlns:a16="http://schemas.microsoft.com/office/drawing/2014/main" xmlns="" id="{6B8C3DCF-C08A-405C-A3DE-4F5595DE9D9A}"/>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1746453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ED353-A62A-41C2-9119-9FB3857C1803}"/>
              </a:ext>
            </a:extLst>
          </p:cNvPr>
          <p:cNvSpPr>
            <a:spLocks noGrp="1"/>
          </p:cNvSpPr>
          <p:nvPr>
            <p:ph type="title"/>
          </p:nvPr>
        </p:nvSpPr>
        <p:spPr/>
        <p:txBody>
          <a:bodyPr/>
          <a:lstStyle/>
          <a:p>
            <a:r>
              <a:rPr lang="en-US" dirty="0"/>
              <a:t>Franciscan Focus</a:t>
            </a:r>
          </a:p>
        </p:txBody>
      </p:sp>
      <p:sp>
        <p:nvSpPr>
          <p:cNvPr id="3" name="Content Placeholder 2">
            <a:extLst>
              <a:ext uri="{FF2B5EF4-FFF2-40B4-BE49-F238E27FC236}">
                <a16:creationId xmlns:a16="http://schemas.microsoft.com/office/drawing/2014/main" xmlns="" id="{A613CD6E-1B69-475B-8F63-45D7FE739E6E}"/>
              </a:ext>
            </a:extLst>
          </p:cNvPr>
          <p:cNvSpPr>
            <a:spLocks noGrp="1"/>
          </p:cNvSpPr>
          <p:nvPr>
            <p:ph idx="1"/>
          </p:nvPr>
        </p:nvSpPr>
        <p:spPr>
          <a:xfrm>
            <a:off x="680321" y="2336873"/>
            <a:ext cx="9821424" cy="3599316"/>
          </a:xfrm>
        </p:spPr>
        <p:txBody>
          <a:bodyPr>
            <a:normAutofit/>
          </a:bodyPr>
          <a:lstStyle/>
          <a:p>
            <a:r>
              <a:rPr lang="en-US" sz="2800" dirty="0"/>
              <a:t>Needs of the poor</a:t>
            </a:r>
          </a:p>
          <a:p>
            <a:r>
              <a:rPr lang="en-US" sz="2800" dirty="0"/>
              <a:t>Unceasing work for peace</a:t>
            </a:r>
          </a:p>
          <a:p>
            <a:r>
              <a:rPr lang="en-US" sz="2800" dirty="0"/>
              <a:t>Justice for all people</a:t>
            </a:r>
          </a:p>
          <a:p>
            <a:r>
              <a:rPr lang="en-US" sz="2800" dirty="0"/>
              <a:t>Concern for family life</a:t>
            </a:r>
          </a:p>
          <a:p>
            <a:r>
              <a:rPr lang="en-US" sz="2800"/>
              <a:t>Mary is </a:t>
            </a:r>
            <a:r>
              <a:rPr lang="en-US" sz="2800" dirty="0"/>
              <a:t>the model for Franciscan Family</a:t>
            </a:r>
          </a:p>
          <a:p>
            <a:r>
              <a:rPr lang="en-US" sz="2800" dirty="0"/>
              <a:t>Work is a gift from God</a:t>
            </a:r>
          </a:p>
          <a:p>
            <a:endParaRPr lang="en-US" sz="2800" dirty="0"/>
          </a:p>
          <a:p>
            <a:endParaRPr lang="en-US" sz="2800" dirty="0"/>
          </a:p>
          <a:p>
            <a:pPr marL="0" indent="0">
              <a:buNone/>
            </a:pPr>
            <a:endParaRPr lang="en-US" sz="2200" dirty="0"/>
          </a:p>
          <a:p>
            <a:pPr marL="0" indent="0">
              <a:buNone/>
            </a:pPr>
            <a:endParaRPr lang="en-US" sz="2200" dirty="0"/>
          </a:p>
        </p:txBody>
      </p:sp>
      <p:sp>
        <p:nvSpPr>
          <p:cNvPr id="4" name="Footer Placeholder 3">
            <a:extLst>
              <a:ext uri="{FF2B5EF4-FFF2-40B4-BE49-F238E27FC236}">
                <a16:creationId xmlns:a16="http://schemas.microsoft.com/office/drawing/2014/main" xmlns="" id="{C89D03FD-2EC6-426F-A785-42EAF84FC836}"/>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14763078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ED353-A62A-41C2-9119-9FB3857C1803}"/>
              </a:ext>
            </a:extLst>
          </p:cNvPr>
          <p:cNvSpPr>
            <a:spLocks noGrp="1"/>
          </p:cNvSpPr>
          <p:nvPr>
            <p:ph type="title"/>
          </p:nvPr>
        </p:nvSpPr>
        <p:spPr/>
        <p:txBody>
          <a:bodyPr/>
          <a:lstStyle/>
          <a:p>
            <a:r>
              <a:rPr lang="en-US" dirty="0"/>
              <a:t>Franciscan Focus</a:t>
            </a:r>
          </a:p>
        </p:txBody>
      </p:sp>
      <p:sp>
        <p:nvSpPr>
          <p:cNvPr id="3" name="Content Placeholder 2">
            <a:extLst>
              <a:ext uri="{FF2B5EF4-FFF2-40B4-BE49-F238E27FC236}">
                <a16:creationId xmlns:a16="http://schemas.microsoft.com/office/drawing/2014/main" xmlns="" id="{A613CD6E-1B69-475B-8F63-45D7FE739E6E}"/>
              </a:ext>
            </a:extLst>
          </p:cNvPr>
          <p:cNvSpPr>
            <a:spLocks noGrp="1"/>
          </p:cNvSpPr>
          <p:nvPr>
            <p:ph idx="1"/>
          </p:nvPr>
        </p:nvSpPr>
        <p:spPr>
          <a:xfrm>
            <a:off x="680321" y="2336873"/>
            <a:ext cx="9821424" cy="3599316"/>
          </a:xfrm>
        </p:spPr>
        <p:txBody>
          <a:bodyPr>
            <a:normAutofit/>
          </a:bodyPr>
          <a:lstStyle/>
          <a:p>
            <a:r>
              <a:rPr lang="en-US" sz="2800" dirty="0"/>
              <a:t>Eucharist is source and center</a:t>
            </a:r>
          </a:p>
          <a:p>
            <a:r>
              <a:rPr lang="en-US" sz="2800" dirty="0"/>
              <a:t>Dedication to giving</a:t>
            </a:r>
          </a:p>
          <a:p>
            <a:r>
              <a:rPr lang="en-US" sz="2800" dirty="0"/>
              <a:t>Community of Love</a:t>
            </a:r>
          </a:p>
          <a:p>
            <a:r>
              <a:rPr lang="en-US" sz="2800" dirty="0"/>
              <a:t>Forgiveness and Reconciliation lead to freedom</a:t>
            </a:r>
          </a:p>
          <a:p>
            <a:r>
              <a:rPr lang="en-US" sz="2800" dirty="0"/>
              <a:t>The Rule gives direction</a:t>
            </a:r>
          </a:p>
          <a:p>
            <a:pPr marL="0" indent="0">
              <a:buNone/>
            </a:pPr>
            <a:endParaRPr lang="en-US" sz="2800" dirty="0"/>
          </a:p>
          <a:p>
            <a:endParaRPr lang="en-US" sz="2800" dirty="0"/>
          </a:p>
          <a:p>
            <a:endParaRPr lang="en-US" sz="2800" dirty="0"/>
          </a:p>
          <a:p>
            <a:pPr marL="0" indent="0">
              <a:buNone/>
            </a:pPr>
            <a:endParaRPr lang="en-US" sz="2200" dirty="0"/>
          </a:p>
          <a:p>
            <a:pPr marL="0" indent="0">
              <a:buNone/>
            </a:pPr>
            <a:endParaRPr lang="en-US" sz="2200" dirty="0"/>
          </a:p>
        </p:txBody>
      </p:sp>
      <p:sp>
        <p:nvSpPr>
          <p:cNvPr id="4" name="Footer Placeholder 3">
            <a:extLst>
              <a:ext uri="{FF2B5EF4-FFF2-40B4-BE49-F238E27FC236}">
                <a16:creationId xmlns:a16="http://schemas.microsoft.com/office/drawing/2014/main" xmlns="" id="{C89D03FD-2EC6-426F-A785-42EAF84FC836}"/>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31239568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D42779-E0CD-4038-9C74-CE9CB8C4F975}"/>
              </a:ext>
            </a:extLst>
          </p:cNvPr>
          <p:cNvSpPr>
            <a:spLocks noGrp="1"/>
          </p:cNvSpPr>
          <p:nvPr>
            <p:ph type="title"/>
          </p:nvPr>
        </p:nvSpPr>
        <p:spPr/>
        <p:txBody>
          <a:bodyPr/>
          <a:lstStyle/>
          <a:p>
            <a:r>
              <a:rPr lang="en-US" dirty="0"/>
              <a:t>Conversion</a:t>
            </a:r>
          </a:p>
        </p:txBody>
      </p:sp>
      <p:sp>
        <p:nvSpPr>
          <p:cNvPr id="3" name="Text Placeholder 2">
            <a:extLst>
              <a:ext uri="{FF2B5EF4-FFF2-40B4-BE49-F238E27FC236}">
                <a16:creationId xmlns:a16="http://schemas.microsoft.com/office/drawing/2014/main" xmlns="" id="{2EAA40D5-1A79-4AD6-855D-1EB86B8C912F}"/>
              </a:ext>
            </a:extLst>
          </p:cNvPr>
          <p:cNvSpPr>
            <a:spLocks noGrp="1"/>
          </p:cNvSpPr>
          <p:nvPr>
            <p:ph type="body" idx="1"/>
          </p:nvPr>
        </p:nvSpPr>
        <p:spPr/>
        <p:txBody>
          <a:bodyPr/>
          <a:lstStyle/>
          <a:p>
            <a:r>
              <a:rPr lang="en-US" dirty="0"/>
              <a:t>The Call of the Spirit</a:t>
            </a:r>
          </a:p>
        </p:txBody>
      </p:sp>
      <p:sp>
        <p:nvSpPr>
          <p:cNvPr id="4" name="Footer Placeholder 3">
            <a:extLst>
              <a:ext uri="{FF2B5EF4-FFF2-40B4-BE49-F238E27FC236}">
                <a16:creationId xmlns:a16="http://schemas.microsoft.com/office/drawing/2014/main" xmlns="" id="{6B8C3DCF-C08A-405C-A3DE-4F5595DE9D9A}"/>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17073279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ED353-A62A-41C2-9119-9FB3857C1803}"/>
              </a:ext>
            </a:extLst>
          </p:cNvPr>
          <p:cNvSpPr>
            <a:spLocks noGrp="1"/>
          </p:cNvSpPr>
          <p:nvPr>
            <p:ph type="title"/>
          </p:nvPr>
        </p:nvSpPr>
        <p:spPr/>
        <p:txBody>
          <a:bodyPr/>
          <a:lstStyle/>
          <a:p>
            <a:r>
              <a:rPr lang="en-US" dirty="0"/>
              <a:t>Framework for Conversion</a:t>
            </a:r>
          </a:p>
        </p:txBody>
      </p:sp>
      <p:sp>
        <p:nvSpPr>
          <p:cNvPr id="3" name="Content Placeholder 2">
            <a:extLst>
              <a:ext uri="{FF2B5EF4-FFF2-40B4-BE49-F238E27FC236}">
                <a16:creationId xmlns:a16="http://schemas.microsoft.com/office/drawing/2014/main" xmlns="" id="{A613CD6E-1B69-475B-8F63-45D7FE739E6E}"/>
              </a:ext>
            </a:extLst>
          </p:cNvPr>
          <p:cNvSpPr>
            <a:spLocks noGrp="1"/>
          </p:cNvSpPr>
          <p:nvPr>
            <p:ph idx="1"/>
          </p:nvPr>
        </p:nvSpPr>
        <p:spPr>
          <a:xfrm>
            <a:off x="680321" y="2336873"/>
            <a:ext cx="9821424" cy="3599316"/>
          </a:xfrm>
        </p:spPr>
        <p:txBody>
          <a:bodyPr>
            <a:normAutofit lnSpcReduction="10000"/>
          </a:bodyPr>
          <a:lstStyle/>
          <a:p>
            <a:r>
              <a:rPr lang="en-US" sz="2800" dirty="0"/>
              <a:t>God initiates</a:t>
            </a:r>
          </a:p>
          <a:p>
            <a:r>
              <a:rPr lang="en-US" sz="2800" dirty="0"/>
              <a:t>God leads</a:t>
            </a:r>
          </a:p>
          <a:p>
            <a:r>
              <a:rPr lang="en-US" sz="2800" dirty="0"/>
              <a:t>The Penitent responds</a:t>
            </a:r>
          </a:p>
          <a:p>
            <a:r>
              <a:rPr lang="en-US" sz="2800" dirty="0"/>
              <a:t>The Penitent accepts</a:t>
            </a:r>
          </a:p>
          <a:p>
            <a:r>
              <a:rPr lang="en-US" sz="2800" dirty="0"/>
              <a:t>This leads to happiness  </a:t>
            </a:r>
          </a:p>
          <a:p>
            <a:pPr marL="0" indent="0">
              <a:buNone/>
            </a:pPr>
            <a:endParaRPr lang="en-US" sz="1600" dirty="0"/>
          </a:p>
          <a:p>
            <a:pPr marL="0" indent="0">
              <a:buNone/>
            </a:pPr>
            <a:r>
              <a:rPr lang="en-US" sz="2800" dirty="0"/>
              <a:t>	</a:t>
            </a:r>
            <a:r>
              <a:rPr lang="en-US" i="1" dirty="0"/>
              <a:t>“… what had seemed bitter to me was turned into sweetness 	of soul and body.” </a:t>
            </a:r>
            <a:r>
              <a:rPr lang="en-US" sz="2200" i="1" dirty="0"/>
              <a:t>				</a:t>
            </a:r>
            <a:r>
              <a:rPr lang="en-US" sz="2200" i="1" u="sng" dirty="0"/>
              <a:t>SA Handbook</a:t>
            </a:r>
            <a:endParaRPr lang="en-US" sz="2200" u="sng" dirty="0"/>
          </a:p>
        </p:txBody>
      </p:sp>
      <p:sp>
        <p:nvSpPr>
          <p:cNvPr id="4" name="Footer Placeholder 3">
            <a:extLst>
              <a:ext uri="{FF2B5EF4-FFF2-40B4-BE49-F238E27FC236}">
                <a16:creationId xmlns:a16="http://schemas.microsoft.com/office/drawing/2014/main" xmlns="" id="{C89D03FD-2EC6-426F-A785-42EAF84FC836}"/>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3566433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39EFE5-27E3-4D95-896D-9FE70E4968F3}"/>
              </a:ext>
            </a:extLst>
          </p:cNvPr>
          <p:cNvSpPr>
            <a:spLocks noGrp="1"/>
          </p:cNvSpPr>
          <p:nvPr>
            <p:ph type="title"/>
          </p:nvPr>
        </p:nvSpPr>
        <p:spPr/>
        <p:txBody>
          <a:bodyPr/>
          <a:lstStyle/>
          <a:p>
            <a:r>
              <a:rPr lang="en-US" dirty="0"/>
              <a:t>Local Spiritual Assistants</a:t>
            </a:r>
          </a:p>
        </p:txBody>
      </p:sp>
      <p:sp>
        <p:nvSpPr>
          <p:cNvPr id="3" name="Content Placeholder 2">
            <a:extLst>
              <a:ext uri="{FF2B5EF4-FFF2-40B4-BE49-F238E27FC236}">
                <a16:creationId xmlns:a16="http://schemas.microsoft.com/office/drawing/2014/main" xmlns="" id="{0945D088-0D88-4AC3-A42A-450DD6FB92CD}"/>
              </a:ext>
            </a:extLst>
          </p:cNvPr>
          <p:cNvSpPr>
            <a:spLocks noGrp="1"/>
          </p:cNvSpPr>
          <p:nvPr>
            <p:ph idx="1"/>
          </p:nvPr>
        </p:nvSpPr>
        <p:spPr/>
        <p:txBody>
          <a:bodyPr>
            <a:normAutofit/>
          </a:bodyPr>
          <a:lstStyle/>
          <a:p>
            <a:r>
              <a:rPr lang="en-US" sz="2800" dirty="0"/>
              <a:t>Communicate Franciscan Spirituality</a:t>
            </a:r>
          </a:p>
          <a:p>
            <a:r>
              <a:rPr lang="en-US" sz="2800" dirty="0"/>
              <a:t>Cooperate in Formation</a:t>
            </a:r>
          </a:p>
          <a:p>
            <a:r>
              <a:rPr lang="en-US" sz="2800" dirty="0"/>
              <a:t>Witness of Franciscan Spirituality</a:t>
            </a:r>
          </a:p>
          <a:p>
            <a:r>
              <a:rPr lang="en-US" sz="2800" dirty="0"/>
              <a:t>Animator of Liturgical Celebrations</a:t>
            </a:r>
          </a:p>
          <a:p>
            <a:r>
              <a:rPr lang="en-US" sz="2800" dirty="0"/>
              <a:t>Lead by Assisting</a:t>
            </a:r>
          </a:p>
        </p:txBody>
      </p:sp>
      <p:sp>
        <p:nvSpPr>
          <p:cNvPr id="4" name="Footer Placeholder 3">
            <a:extLst>
              <a:ext uri="{FF2B5EF4-FFF2-40B4-BE49-F238E27FC236}">
                <a16:creationId xmlns:a16="http://schemas.microsoft.com/office/drawing/2014/main" xmlns="" id="{ECC09F07-E62A-418B-B65A-CD8E636CBC0A}"/>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7007573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ED353-A62A-41C2-9119-9FB3857C1803}"/>
              </a:ext>
            </a:extLst>
          </p:cNvPr>
          <p:cNvSpPr>
            <a:spLocks noGrp="1"/>
          </p:cNvSpPr>
          <p:nvPr>
            <p:ph type="title"/>
          </p:nvPr>
        </p:nvSpPr>
        <p:spPr/>
        <p:txBody>
          <a:bodyPr/>
          <a:lstStyle/>
          <a:p>
            <a:r>
              <a:rPr lang="en-US" dirty="0"/>
              <a:t>Franciscan Example of Christian Life</a:t>
            </a:r>
          </a:p>
        </p:txBody>
      </p:sp>
      <p:sp>
        <p:nvSpPr>
          <p:cNvPr id="3" name="Content Placeholder 2">
            <a:extLst>
              <a:ext uri="{FF2B5EF4-FFF2-40B4-BE49-F238E27FC236}">
                <a16:creationId xmlns:a16="http://schemas.microsoft.com/office/drawing/2014/main" xmlns="" id="{A613CD6E-1B69-475B-8F63-45D7FE739E6E}"/>
              </a:ext>
            </a:extLst>
          </p:cNvPr>
          <p:cNvSpPr>
            <a:spLocks noGrp="1"/>
          </p:cNvSpPr>
          <p:nvPr>
            <p:ph idx="1"/>
          </p:nvPr>
        </p:nvSpPr>
        <p:spPr>
          <a:xfrm>
            <a:off x="680321" y="2336873"/>
            <a:ext cx="9821424" cy="3599316"/>
          </a:xfrm>
        </p:spPr>
        <p:txBody>
          <a:bodyPr>
            <a:normAutofit fontScale="92500" lnSpcReduction="20000"/>
          </a:bodyPr>
          <a:lstStyle/>
          <a:p>
            <a:r>
              <a:rPr lang="en-US" sz="2800" dirty="0"/>
              <a:t>Obedient to the Holy Spirit</a:t>
            </a:r>
          </a:p>
          <a:p>
            <a:r>
              <a:rPr lang="en-US" sz="2800" dirty="0"/>
              <a:t>Prayerful trust</a:t>
            </a:r>
          </a:p>
          <a:p>
            <a:r>
              <a:rPr lang="en-US" sz="2800" dirty="0"/>
              <a:t>Grateful &amp; Simple use of creation</a:t>
            </a:r>
          </a:p>
          <a:p>
            <a:r>
              <a:rPr lang="en-US" sz="2800" dirty="0"/>
              <a:t>Delight in gifts of God </a:t>
            </a:r>
          </a:p>
          <a:p>
            <a:r>
              <a:rPr lang="en-US" sz="2800" dirty="0"/>
              <a:t>Joy at being Christian </a:t>
            </a:r>
          </a:p>
          <a:p>
            <a:r>
              <a:rPr lang="en-US" sz="2800" dirty="0"/>
              <a:t>Gratitude for the World </a:t>
            </a:r>
          </a:p>
          <a:p>
            <a:r>
              <a:rPr lang="en-US" sz="2800" dirty="0"/>
              <a:t>Readiness to help others</a:t>
            </a:r>
          </a:p>
          <a:p>
            <a:pPr marL="0" indent="0">
              <a:buNone/>
            </a:pPr>
            <a:endParaRPr lang="en-US" sz="1600" dirty="0"/>
          </a:p>
          <a:p>
            <a:pPr marL="0" indent="0">
              <a:buNone/>
            </a:pPr>
            <a:r>
              <a:rPr lang="en-US" sz="2800" dirty="0"/>
              <a:t>	</a:t>
            </a:r>
            <a:r>
              <a:rPr lang="en-US" sz="2200" i="1" dirty="0"/>
              <a:t>				</a:t>
            </a:r>
            <a:r>
              <a:rPr lang="en-US" sz="2200" i="1" u="sng" dirty="0"/>
              <a:t>SA Handbook</a:t>
            </a:r>
            <a:endParaRPr lang="en-US" sz="2200" u="sng" dirty="0"/>
          </a:p>
        </p:txBody>
      </p:sp>
      <p:sp>
        <p:nvSpPr>
          <p:cNvPr id="4" name="Footer Placeholder 3">
            <a:extLst>
              <a:ext uri="{FF2B5EF4-FFF2-40B4-BE49-F238E27FC236}">
                <a16:creationId xmlns:a16="http://schemas.microsoft.com/office/drawing/2014/main" xmlns="" id="{C89D03FD-2EC6-426F-A785-42EAF84FC836}"/>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33074656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ED353-A62A-41C2-9119-9FB3857C1803}"/>
              </a:ext>
            </a:extLst>
          </p:cNvPr>
          <p:cNvSpPr>
            <a:spLocks noGrp="1"/>
          </p:cNvSpPr>
          <p:nvPr>
            <p:ph type="title"/>
          </p:nvPr>
        </p:nvSpPr>
        <p:spPr/>
        <p:txBody>
          <a:bodyPr/>
          <a:lstStyle/>
          <a:p>
            <a:r>
              <a:rPr lang="en-US" dirty="0"/>
              <a:t>Understanding</a:t>
            </a:r>
          </a:p>
        </p:txBody>
      </p:sp>
      <p:sp>
        <p:nvSpPr>
          <p:cNvPr id="3" name="Content Placeholder 2">
            <a:extLst>
              <a:ext uri="{FF2B5EF4-FFF2-40B4-BE49-F238E27FC236}">
                <a16:creationId xmlns:a16="http://schemas.microsoft.com/office/drawing/2014/main" xmlns="" id="{A613CD6E-1B69-475B-8F63-45D7FE739E6E}"/>
              </a:ext>
            </a:extLst>
          </p:cNvPr>
          <p:cNvSpPr>
            <a:spLocks noGrp="1"/>
          </p:cNvSpPr>
          <p:nvPr>
            <p:ph idx="1"/>
          </p:nvPr>
        </p:nvSpPr>
        <p:spPr>
          <a:xfrm>
            <a:off x="680321" y="2336873"/>
            <a:ext cx="9821424" cy="3599316"/>
          </a:xfrm>
        </p:spPr>
        <p:txBody>
          <a:bodyPr>
            <a:normAutofit/>
          </a:bodyPr>
          <a:lstStyle/>
          <a:p>
            <a:r>
              <a:rPr lang="en-US" sz="2800" dirty="0"/>
              <a:t>Animation &amp; Guidance NOT Domination &amp; Dictating</a:t>
            </a:r>
          </a:p>
          <a:p>
            <a:r>
              <a:rPr lang="en-US" sz="2800" dirty="0"/>
              <a:t>Creating Fraternal relationships</a:t>
            </a:r>
          </a:p>
          <a:p>
            <a:r>
              <a:rPr lang="en-US" sz="2800" dirty="0"/>
              <a:t>Collaborate with all people of good-will</a:t>
            </a:r>
          </a:p>
          <a:p>
            <a:pPr marL="0" indent="0">
              <a:buNone/>
            </a:pPr>
            <a:endParaRPr lang="en-US" sz="1600" dirty="0"/>
          </a:p>
          <a:p>
            <a:pPr marL="0" indent="0">
              <a:buNone/>
            </a:pPr>
            <a:r>
              <a:rPr lang="en-US" sz="2800" dirty="0"/>
              <a:t>	</a:t>
            </a:r>
            <a:r>
              <a:rPr lang="en-US" i="1" dirty="0"/>
              <a:t>“… bearers of peace which must be built up unceasingly, they 	should seek out ways of unity and fraternal harmony through 	dialogue…” </a:t>
            </a:r>
            <a:r>
              <a:rPr lang="en-US" sz="2200" i="1" dirty="0"/>
              <a:t>				</a:t>
            </a:r>
            <a:r>
              <a:rPr lang="en-US" sz="2200" i="1" u="sng" dirty="0"/>
              <a:t>SFO Rule #19</a:t>
            </a:r>
            <a:endParaRPr lang="en-US" sz="2200" u="sng" dirty="0"/>
          </a:p>
        </p:txBody>
      </p:sp>
      <p:sp>
        <p:nvSpPr>
          <p:cNvPr id="4" name="Footer Placeholder 3">
            <a:extLst>
              <a:ext uri="{FF2B5EF4-FFF2-40B4-BE49-F238E27FC236}">
                <a16:creationId xmlns:a16="http://schemas.microsoft.com/office/drawing/2014/main" xmlns="" id="{C89D03FD-2EC6-426F-A785-42EAF84FC836}"/>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26765312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D42779-E0CD-4038-9C74-CE9CB8C4F975}"/>
              </a:ext>
            </a:extLst>
          </p:cNvPr>
          <p:cNvSpPr>
            <a:spLocks noGrp="1"/>
          </p:cNvSpPr>
          <p:nvPr>
            <p:ph type="title"/>
          </p:nvPr>
        </p:nvSpPr>
        <p:spPr/>
        <p:txBody>
          <a:bodyPr/>
          <a:lstStyle/>
          <a:p>
            <a:r>
              <a:rPr lang="en-US" dirty="0"/>
              <a:t>Pastoral Visitation</a:t>
            </a:r>
          </a:p>
        </p:txBody>
      </p:sp>
      <p:sp>
        <p:nvSpPr>
          <p:cNvPr id="3" name="Text Placeholder 2">
            <a:extLst>
              <a:ext uri="{FF2B5EF4-FFF2-40B4-BE49-F238E27FC236}">
                <a16:creationId xmlns:a16="http://schemas.microsoft.com/office/drawing/2014/main" xmlns="" id="{2EAA40D5-1A79-4AD6-855D-1EB86B8C912F}"/>
              </a:ext>
            </a:extLst>
          </p:cNvPr>
          <p:cNvSpPr>
            <a:spLocks noGrp="1"/>
          </p:cNvSpPr>
          <p:nvPr>
            <p:ph type="body" idx="1"/>
          </p:nvPr>
        </p:nvSpPr>
        <p:spPr/>
        <p:txBody>
          <a:bodyPr/>
          <a:lstStyle/>
          <a:p>
            <a:r>
              <a:rPr lang="en-US" dirty="0"/>
              <a:t>A privileged moment of communion</a:t>
            </a:r>
          </a:p>
        </p:txBody>
      </p:sp>
      <p:sp>
        <p:nvSpPr>
          <p:cNvPr id="4" name="Footer Placeholder 3">
            <a:extLst>
              <a:ext uri="{FF2B5EF4-FFF2-40B4-BE49-F238E27FC236}">
                <a16:creationId xmlns:a16="http://schemas.microsoft.com/office/drawing/2014/main" xmlns="" id="{6B8C3DCF-C08A-405C-A3DE-4F5595DE9D9A}"/>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13083445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ED353-A62A-41C2-9119-9FB3857C1803}"/>
              </a:ext>
            </a:extLst>
          </p:cNvPr>
          <p:cNvSpPr>
            <a:spLocks noGrp="1"/>
          </p:cNvSpPr>
          <p:nvPr>
            <p:ph type="title"/>
          </p:nvPr>
        </p:nvSpPr>
        <p:spPr/>
        <p:txBody>
          <a:bodyPr/>
          <a:lstStyle/>
          <a:p>
            <a:r>
              <a:rPr lang="en-US" dirty="0"/>
              <a:t>Role &amp; Responsibilities</a:t>
            </a:r>
          </a:p>
        </p:txBody>
      </p:sp>
      <p:sp>
        <p:nvSpPr>
          <p:cNvPr id="3" name="Content Placeholder 2">
            <a:extLst>
              <a:ext uri="{FF2B5EF4-FFF2-40B4-BE49-F238E27FC236}">
                <a16:creationId xmlns:a16="http://schemas.microsoft.com/office/drawing/2014/main" xmlns="" id="{A613CD6E-1B69-475B-8F63-45D7FE739E6E}"/>
              </a:ext>
            </a:extLst>
          </p:cNvPr>
          <p:cNvSpPr>
            <a:spLocks noGrp="1"/>
          </p:cNvSpPr>
          <p:nvPr>
            <p:ph idx="1"/>
          </p:nvPr>
        </p:nvSpPr>
        <p:spPr>
          <a:xfrm>
            <a:off x="680320" y="2336873"/>
            <a:ext cx="10153935" cy="3599316"/>
          </a:xfrm>
        </p:spPr>
        <p:txBody>
          <a:bodyPr>
            <a:normAutofit fontScale="92500" lnSpcReduction="10000"/>
          </a:bodyPr>
          <a:lstStyle/>
          <a:p>
            <a:r>
              <a:rPr lang="en-US" sz="2800" dirty="0"/>
              <a:t>Pastoral &amp; Fraternal visitation every 3 years </a:t>
            </a:r>
          </a:p>
          <a:p>
            <a:r>
              <a:rPr lang="en-US" sz="2800" dirty="0"/>
              <a:t>Maintain a balance</a:t>
            </a:r>
          </a:p>
          <a:p>
            <a:r>
              <a:rPr lang="en-US" sz="2800" dirty="0"/>
              <a:t>Each visitor is important</a:t>
            </a:r>
          </a:p>
          <a:p>
            <a:r>
              <a:rPr lang="en-US" sz="2800" dirty="0"/>
              <a:t>A single report can be drawn</a:t>
            </a:r>
          </a:p>
          <a:p>
            <a:pPr marL="0" indent="0">
              <a:buNone/>
            </a:pPr>
            <a:endParaRPr lang="en-US" sz="2200" dirty="0"/>
          </a:p>
          <a:p>
            <a:pPr marL="0" indent="0">
              <a:buNone/>
            </a:pPr>
            <a:r>
              <a:rPr lang="en-US" sz="2800" dirty="0"/>
              <a:t>	</a:t>
            </a:r>
            <a:r>
              <a:rPr lang="en-US" i="1" dirty="0"/>
              <a:t>“ The Pastoral visit is a privileged moment of communion of the   	First Order and the TOR with the SFO… carried out in the name of 	the Church…” </a:t>
            </a:r>
          </a:p>
          <a:p>
            <a:pPr marL="0" indent="0">
              <a:buNone/>
            </a:pPr>
            <a:r>
              <a:rPr lang="en-US" sz="2200" i="1" dirty="0"/>
              <a:t>				</a:t>
            </a:r>
            <a:r>
              <a:rPr lang="en-US" sz="2200" i="1" u="sng" dirty="0"/>
              <a:t>Statues for Spiritual &amp; Pastoral Assistance to SFO 14.1</a:t>
            </a:r>
            <a:endParaRPr lang="en-US" sz="2200" u="sng" dirty="0"/>
          </a:p>
        </p:txBody>
      </p:sp>
      <p:sp>
        <p:nvSpPr>
          <p:cNvPr id="4" name="Footer Placeholder 3">
            <a:extLst>
              <a:ext uri="{FF2B5EF4-FFF2-40B4-BE49-F238E27FC236}">
                <a16:creationId xmlns:a16="http://schemas.microsoft.com/office/drawing/2014/main" xmlns="" id="{C89D03FD-2EC6-426F-A785-42EAF84FC836}"/>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1963783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ED353-A62A-41C2-9119-9FB3857C1803}"/>
              </a:ext>
            </a:extLst>
          </p:cNvPr>
          <p:cNvSpPr>
            <a:spLocks noGrp="1"/>
          </p:cNvSpPr>
          <p:nvPr>
            <p:ph type="title"/>
          </p:nvPr>
        </p:nvSpPr>
        <p:spPr/>
        <p:txBody>
          <a:bodyPr/>
          <a:lstStyle/>
          <a:p>
            <a:r>
              <a:rPr lang="en-US" dirty="0"/>
              <a:t>Before, During &amp; After Visitation</a:t>
            </a:r>
          </a:p>
        </p:txBody>
      </p:sp>
      <p:sp>
        <p:nvSpPr>
          <p:cNvPr id="3" name="Content Placeholder 2">
            <a:extLst>
              <a:ext uri="{FF2B5EF4-FFF2-40B4-BE49-F238E27FC236}">
                <a16:creationId xmlns:a16="http://schemas.microsoft.com/office/drawing/2014/main" xmlns="" id="{A613CD6E-1B69-475B-8F63-45D7FE739E6E}"/>
              </a:ext>
            </a:extLst>
          </p:cNvPr>
          <p:cNvSpPr>
            <a:spLocks noGrp="1"/>
          </p:cNvSpPr>
          <p:nvPr>
            <p:ph idx="1"/>
          </p:nvPr>
        </p:nvSpPr>
        <p:spPr>
          <a:xfrm>
            <a:off x="680321" y="2336873"/>
            <a:ext cx="9821424" cy="3599316"/>
          </a:xfrm>
        </p:spPr>
        <p:txBody>
          <a:bodyPr>
            <a:normAutofit fontScale="92500" lnSpcReduction="20000"/>
          </a:bodyPr>
          <a:lstStyle/>
          <a:p>
            <a:pPr marL="0" indent="0">
              <a:buNone/>
            </a:pPr>
            <a:r>
              <a:rPr lang="en-US" sz="2800" dirty="0"/>
              <a:t>Before</a:t>
            </a:r>
          </a:p>
          <a:p>
            <a:pPr lvl="1"/>
            <a:r>
              <a:rPr lang="en-US" sz="2400" dirty="0"/>
              <a:t>Prayerful preparation</a:t>
            </a:r>
          </a:p>
          <a:p>
            <a:pPr lvl="1"/>
            <a:r>
              <a:rPr lang="en-US" sz="2400" dirty="0"/>
              <a:t>RSA and local SA connect</a:t>
            </a:r>
          </a:p>
          <a:p>
            <a:pPr lvl="1"/>
            <a:r>
              <a:rPr lang="en-US" sz="2400" dirty="0"/>
              <a:t>Previous visitation report is reviewed</a:t>
            </a:r>
          </a:p>
          <a:p>
            <a:pPr marL="0" indent="0">
              <a:buNone/>
            </a:pPr>
            <a:r>
              <a:rPr lang="en-US" sz="2800" dirty="0"/>
              <a:t>During</a:t>
            </a:r>
          </a:p>
          <a:p>
            <a:pPr lvl="1"/>
            <a:r>
              <a:rPr lang="en-US" sz="2400" dirty="0"/>
              <a:t>Seek ways to help &amp; share ideas</a:t>
            </a:r>
          </a:p>
          <a:p>
            <a:pPr lvl="1"/>
            <a:r>
              <a:rPr lang="en-US" sz="2400" dirty="0"/>
              <a:t>Time with Council</a:t>
            </a:r>
          </a:p>
          <a:p>
            <a:pPr lvl="1"/>
            <a:r>
              <a:rPr lang="en-US" sz="2400" dirty="0"/>
              <a:t>Time with open forum</a:t>
            </a:r>
          </a:p>
          <a:p>
            <a:pPr marL="0" indent="0">
              <a:buNone/>
            </a:pPr>
            <a:r>
              <a:rPr lang="en-US" sz="2800" dirty="0"/>
              <a:t>After</a:t>
            </a:r>
          </a:p>
          <a:p>
            <a:pPr lvl="1"/>
            <a:r>
              <a:rPr lang="en-US" sz="2400" dirty="0"/>
              <a:t>Post-visitation letter</a:t>
            </a:r>
          </a:p>
          <a:p>
            <a:pPr lvl="1"/>
            <a:r>
              <a:rPr lang="en-US" sz="2400" dirty="0"/>
              <a:t>Visitation Report  </a:t>
            </a:r>
          </a:p>
          <a:p>
            <a:pPr marL="0" indent="0">
              <a:buNone/>
            </a:pPr>
            <a:endParaRPr lang="en-US" sz="1600" dirty="0"/>
          </a:p>
        </p:txBody>
      </p:sp>
      <p:sp>
        <p:nvSpPr>
          <p:cNvPr id="4" name="Footer Placeholder 3">
            <a:extLst>
              <a:ext uri="{FF2B5EF4-FFF2-40B4-BE49-F238E27FC236}">
                <a16:creationId xmlns:a16="http://schemas.microsoft.com/office/drawing/2014/main" xmlns="" id="{C89D03FD-2EC6-426F-A785-42EAF84FC836}"/>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3743463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D42779-E0CD-4038-9C74-CE9CB8C4F975}"/>
              </a:ext>
            </a:extLst>
          </p:cNvPr>
          <p:cNvSpPr>
            <a:spLocks noGrp="1"/>
          </p:cNvSpPr>
          <p:nvPr>
            <p:ph type="title"/>
          </p:nvPr>
        </p:nvSpPr>
        <p:spPr/>
        <p:txBody>
          <a:bodyPr/>
          <a:lstStyle/>
          <a:p>
            <a:r>
              <a:rPr lang="en-US" dirty="0"/>
              <a:t>Theology of Profession</a:t>
            </a:r>
          </a:p>
        </p:txBody>
      </p:sp>
      <p:sp>
        <p:nvSpPr>
          <p:cNvPr id="3" name="Text Placeholder 2">
            <a:extLst>
              <a:ext uri="{FF2B5EF4-FFF2-40B4-BE49-F238E27FC236}">
                <a16:creationId xmlns:a16="http://schemas.microsoft.com/office/drawing/2014/main" xmlns="" id="{2EAA40D5-1A79-4AD6-855D-1EB86B8C912F}"/>
              </a:ext>
            </a:extLst>
          </p:cNvPr>
          <p:cNvSpPr>
            <a:spLocks noGrp="1"/>
          </p:cNvSpPr>
          <p:nvPr>
            <p:ph type="body" idx="1"/>
          </p:nvPr>
        </p:nvSpPr>
        <p:spPr/>
        <p:txBody>
          <a:bodyPr/>
          <a:lstStyle/>
          <a:p>
            <a:r>
              <a:rPr lang="en-US" dirty="0"/>
              <a:t>A vocation to live the Gospel in fraternal communion</a:t>
            </a:r>
          </a:p>
        </p:txBody>
      </p:sp>
      <p:sp>
        <p:nvSpPr>
          <p:cNvPr id="4" name="Footer Placeholder 3">
            <a:extLst>
              <a:ext uri="{FF2B5EF4-FFF2-40B4-BE49-F238E27FC236}">
                <a16:creationId xmlns:a16="http://schemas.microsoft.com/office/drawing/2014/main" xmlns="" id="{6B8C3DCF-C08A-405C-A3DE-4F5595DE9D9A}"/>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14235510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ED353-A62A-41C2-9119-9FB3857C1803}"/>
              </a:ext>
            </a:extLst>
          </p:cNvPr>
          <p:cNvSpPr>
            <a:spLocks noGrp="1"/>
          </p:cNvSpPr>
          <p:nvPr>
            <p:ph type="title"/>
          </p:nvPr>
        </p:nvSpPr>
        <p:spPr/>
        <p:txBody>
          <a:bodyPr/>
          <a:lstStyle/>
          <a:p>
            <a:r>
              <a:rPr lang="en-US" dirty="0"/>
              <a:t>Profession &amp; Vocation</a:t>
            </a:r>
          </a:p>
        </p:txBody>
      </p:sp>
      <p:sp>
        <p:nvSpPr>
          <p:cNvPr id="3" name="Content Placeholder 2">
            <a:extLst>
              <a:ext uri="{FF2B5EF4-FFF2-40B4-BE49-F238E27FC236}">
                <a16:creationId xmlns:a16="http://schemas.microsoft.com/office/drawing/2014/main" xmlns="" id="{A613CD6E-1B69-475B-8F63-45D7FE739E6E}"/>
              </a:ext>
            </a:extLst>
          </p:cNvPr>
          <p:cNvSpPr>
            <a:spLocks noGrp="1"/>
          </p:cNvSpPr>
          <p:nvPr>
            <p:ph idx="1"/>
          </p:nvPr>
        </p:nvSpPr>
        <p:spPr>
          <a:xfrm>
            <a:off x="680321" y="2336873"/>
            <a:ext cx="9821424" cy="3599316"/>
          </a:xfrm>
        </p:spPr>
        <p:txBody>
          <a:bodyPr>
            <a:normAutofit/>
          </a:bodyPr>
          <a:lstStyle/>
          <a:p>
            <a:r>
              <a:rPr lang="en-US" sz="2800" dirty="0"/>
              <a:t>Examine the path to profession </a:t>
            </a:r>
          </a:p>
          <a:p>
            <a:r>
              <a:rPr lang="en-US" sz="2800" dirty="0"/>
              <a:t>Formative process is vital</a:t>
            </a:r>
          </a:p>
          <a:p>
            <a:r>
              <a:rPr lang="en-US" sz="2800" dirty="0"/>
              <a:t>Give flesh to vision </a:t>
            </a:r>
          </a:p>
          <a:p>
            <a:r>
              <a:rPr lang="en-US" sz="2800" dirty="0"/>
              <a:t>Personal relationship with Jesus</a:t>
            </a:r>
          </a:p>
          <a:p>
            <a:pPr marL="0" indent="0">
              <a:buNone/>
            </a:pPr>
            <a:endParaRPr lang="en-US" sz="2200" dirty="0"/>
          </a:p>
          <a:p>
            <a:pPr marL="0" indent="0">
              <a:buNone/>
            </a:pPr>
            <a:r>
              <a:rPr lang="en-US" sz="2800" dirty="0"/>
              <a:t>	</a:t>
            </a:r>
            <a:r>
              <a:rPr lang="en-US" sz="2200" i="1" dirty="0"/>
              <a:t>“ The vocation to the SFO is a vocation to live the Gospel in 	fraternal communion.”                         										GC – Article 3.3</a:t>
            </a:r>
            <a:endParaRPr lang="en-US" sz="2200" dirty="0"/>
          </a:p>
        </p:txBody>
      </p:sp>
      <p:sp>
        <p:nvSpPr>
          <p:cNvPr id="4" name="Footer Placeholder 3">
            <a:extLst>
              <a:ext uri="{FF2B5EF4-FFF2-40B4-BE49-F238E27FC236}">
                <a16:creationId xmlns:a16="http://schemas.microsoft.com/office/drawing/2014/main" xmlns="" id="{C89D03FD-2EC6-426F-A785-42EAF84FC836}"/>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37600058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ED353-A62A-41C2-9119-9FB3857C1803}"/>
              </a:ext>
            </a:extLst>
          </p:cNvPr>
          <p:cNvSpPr>
            <a:spLocks noGrp="1"/>
          </p:cNvSpPr>
          <p:nvPr>
            <p:ph type="title"/>
          </p:nvPr>
        </p:nvSpPr>
        <p:spPr/>
        <p:txBody>
          <a:bodyPr/>
          <a:lstStyle/>
          <a:p>
            <a:r>
              <a:rPr lang="en-US" dirty="0"/>
              <a:t>Co-Responsibility for Life of the Fraternity</a:t>
            </a:r>
          </a:p>
        </p:txBody>
      </p:sp>
      <p:sp>
        <p:nvSpPr>
          <p:cNvPr id="3" name="Content Placeholder 2">
            <a:extLst>
              <a:ext uri="{FF2B5EF4-FFF2-40B4-BE49-F238E27FC236}">
                <a16:creationId xmlns:a16="http://schemas.microsoft.com/office/drawing/2014/main" xmlns="" id="{A613CD6E-1B69-475B-8F63-45D7FE739E6E}"/>
              </a:ext>
            </a:extLst>
          </p:cNvPr>
          <p:cNvSpPr>
            <a:spLocks noGrp="1"/>
          </p:cNvSpPr>
          <p:nvPr>
            <p:ph idx="1"/>
          </p:nvPr>
        </p:nvSpPr>
        <p:spPr>
          <a:xfrm>
            <a:off x="680321" y="2336873"/>
            <a:ext cx="9821424" cy="3599316"/>
          </a:xfrm>
        </p:spPr>
        <p:txBody>
          <a:bodyPr>
            <a:normAutofit fontScale="92500" lnSpcReduction="10000"/>
          </a:bodyPr>
          <a:lstStyle/>
          <a:p>
            <a:r>
              <a:rPr lang="en-US" sz="2800" dirty="0"/>
              <a:t>Personal presence</a:t>
            </a:r>
          </a:p>
          <a:p>
            <a:r>
              <a:rPr lang="en-US" sz="2800" dirty="0"/>
              <a:t>Witness</a:t>
            </a:r>
          </a:p>
          <a:p>
            <a:r>
              <a:rPr lang="en-US" sz="2800" dirty="0"/>
              <a:t>Prayer</a:t>
            </a:r>
          </a:p>
          <a:p>
            <a:r>
              <a:rPr lang="en-US" sz="2800" dirty="0"/>
              <a:t>Active collaboration</a:t>
            </a:r>
          </a:p>
          <a:p>
            <a:r>
              <a:rPr lang="en-US" sz="2800" dirty="0"/>
              <a:t>Sharing of gifts</a:t>
            </a:r>
          </a:p>
          <a:p>
            <a:endParaRPr lang="en-US" sz="2800" dirty="0"/>
          </a:p>
          <a:p>
            <a:pPr marL="0" indent="0">
              <a:buNone/>
            </a:pPr>
            <a:r>
              <a:rPr lang="en-US" sz="2800" dirty="0"/>
              <a:t>	</a:t>
            </a:r>
            <a:r>
              <a:rPr lang="en-US" i="1" dirty="0"/>
              <a:t>“ Whoever does not love does not know God, for God is love.”</a:t>
            </a:r>
          </a:p>
          <a:p>
            <a:pPr marL="0" indent="0">
              <a:buNone/>
            </a:pPr>
            <a:r>
              <a:rPr lang="en-US" sz="2200" i="1" dirty="0"/>
              <a:t>						1 John 4:8</a:t>
            </a:r>
            <a:endParaRPr lang="en-US" sz="2200" dirty="0"/>
          </a:p>
        </p:txBody>
      </p:sp>
      <p:sp>
        <p:nvSpPr>
          <p:cNvPr id="4" name="Footer Placeholder 3">
            <a:extLst>
              <a:ext uri="{FF2B5EF4-FFF2-40B4-BE49-F238E27FC236}">
                <a16:creationId xmlns:a16="http://schemas.microsoft.com/office/drawing/2014/main" xmlns="" id="{C89D03FD-2EC6-426F-A785-42EAF84FC836}"/>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37007538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ED353-A62A-41C2-9119-9FB3857C1803}"/>
              </a:ext>
            </a:extLst>
          </p:cNvPr>
          <p:cNvSpPr>
            <a:spLocks noGrp="1"/>
          </p:cNvSpPr>
          <p:nvPr>
            <p:ph type="title"/>
          </p:nvPr>
        </p:nvSpPr>
        <p:spPr/>
        <p:txBody>
          <a:bodyPr/>
          <a:lstStyle/>
          <a:p>
            <a:r>
              <a:rPr lang="en-US" dirty="0"/>
              <a:t>Demands of Profession</a:t>
            </a:r>
          </a:p>
        </p:txBody>
      </p:sp>
      <p:sp>
        <p:nvSpPr>
          <p:cNvPr id="3" name="Content Placeholder 2">
            <a:extLst>
              <a:ext uri="{FF2B5EF4-FFF2-40B4-BE49-F238E27FC236}">
                <a16:creationId xmlns:a16="http://schemas.microsoft.com/office/drawing/2014/main" xmlns="" id="{A613CD6E-1B69-475B-8F63-45D7FE739E6E}"/>
              </a:ext>
            </a:extLst>
          </p:cNvPr>
          <p:cNvSpPr>
            <a:spLocks noGrp="1"/>
          </p:cNvSpPr>
          <p:nvPr>
            <p:ph idx="1"/>
          </p:nvPr>
        </p:nvSpPr>
        <p:spPr>
          <a:xfrm>
            <a:off x="680321" y="2336873"/>
            <a:ext cx="9821424" cy="3599316"/>
          </a:xfrm>
        </p:spPr>
        <p:txBody>
          <a:bodyPr>
            <a:normAutofit/>
          </a:bodyPr>
          <a:lstStyle/>
          <a:p>
            <a:pPr marL="0" indent="0">
              <a:buNone/>
            </a:pPr>
            <a:r>
              <a:rPr lang="en-US" sz="2800" dirty="0"/>
              <a:t>Understand and Live the Rule </a:t>
            </a:r>
          </a:p>
          <a:p>
            <a:pPr lvl="1"/>
            <a:r>
              <a:rPr lang="en-US" sz="2400" dirty="0"/>
              <a:t>Go forth as witnesses- Rule #6  </a:t>
            </a:r>
          </a:p>
          <a:p>
            <a:pPr lvl="1"/>
            <a:r>
              <a:rPr lang="en-US" sz="2400" dirty="0"/>
              <a:t>Build a more fraternal &amp; evangelical world- Rule #14</a:t>
            </a:r>
          </a:p>
          <a:p>
            <a:pPr lvl="1"/>
            <a:r>
              <a:rPr lang="en-US" sz="2400" dirty="0"/>
              <a:t>Prayer &amp; contemplation soul of all said &amp; done- Rule #8</a:t>
            </a:r>
          </a:p>
          <a:p>
            <a:pPr lvl="1"/>
            <a:r>
              <a:rPr lang="en-US" sz="2400" dirty="0"/>
              <a:t>Promote justice with courageous initiatives- Rule # 15</a:t>
            </a:r>
          </a:p>
          <a:p>
            <a:pPr lvl="1"/>
            <a:r>
              <a:rPr lang="en-US" sz="2400" dirty="0"/>
              <a:t>Cultivate peace, fidelity &amp; respect for life- Rule # 17 </a:t>
            </a:r>
          </a:p>
          <a:p>
            <a:endParaRPr lang="en-US" sz="2800" dirty="0"/>
          </a:p>
          <a:p>
            <a:pPr marL="0" indent="0">
              <a:buNone/>
            </a:pPr>
            <a:r>
              <a:rPr lang="en-US" sz="2800" dirty="0"/>
              <a:t>	</a:t>
            </a:r>
            <a:endParaRPr lang="en-US" sz="2200" dirty="0"/>
          </a:p>
        </p:txBody>
      </p:sp>
      <p:sp>
        <p:nvSpPr>
          <p:cNvPr id="4" name="Footer Placeholder 3">
            <a:extLst>
              <a:ext uri="{FF2B5EF4-FFF2-40B4-BE49-F238E27FC236}">
                <a16:creationId xmlns:a16="http://schemas.microsoft.com/office/drawing/2014/main" xmlns="" id="{C89D03FD-2EC6-426F-A785-42EAF84FC836}"/>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23109127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D42779-E0CD-4038-9C74-CE9CB8C4F975}"/>
              </a:ext>
            </a:extLst>
          </p:cNvPr>
          <p:cNvSpPr>
            <a:spLocks noGrp="1"/>
          </p:cNvSpPr>
          <p:nvPr>
            <p:ph type="title"/>
          </p:nvPr>
        </p:nvSpPr>
        <p:spPr/>
        <p:txBody>
          <a:bodyPr/>
          <a:lstStyle/>
          <a:p>
            <a:r>
              <a:rPr lang="en-US" dirty="0"/>
              <a:t>Basic Catholic Theology</a:t>
            </a:r>
          </a:p>
        </p:txBody>
      </p:sp>
      <p:sp>
        <p:nvSpPr>
          <p:cNvPr id="3" name="Text Placeholder 2">
            <a:extLst>
              <a:ext uri="{FF2B5EF4-FFF2-40B4-BE49-F238E27FC236}">
                <a16:creationId xmlns:a16="http://schemas.microsoft.com/office/drawing/2014/main" xmlns="" id="{2EAA40D5-1A79-4AD6-855D-1EB86B8C912F}"/>
              </a:ext>
            </a:extLst>
          </p:cNvPr>
          <p:cNvSpPr>
            <a:spLocks noGrp="1"/>
          </p:cNvSpPr>
          <p:nvPr>
            <p:ph type="body" idx="1"/>
          </p:nvPr>
        </p:nvSpPr>
        <p:spPr/>
        <p:txBody>
          <a:bodyPr/>
          <a:lstStyle/>
          <a:p>
            <a:r>
              <a:rPr lang="en-US" dirty="0"/>
              <a:t>A Franciscan approach to how we see God creates a foundational perspective</a:t>
            </a:r>
          </a:p>
        </p:txBody>
      </p:sp>
      <p:sp>
        <p:nvSpPr>
          <p:cNvPr id="4" name="Footer Placeholder 3">
            <a:extLst>
              <a:ext uri="{FF2B5EF4-FFF2-40B4-BE49-F238E27FC236}">
                <a16:creationId xmlns:a16="http://schemas.microsoft.com/office/drawing/2014/main" xmlns="" id="{6B8C3DCF-C08A-405C-A3DE-4F5595DE9D9A}"/>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3897601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B61DD5-3EFD-487F-A31D-77317184D9BA}"/>
              </a:ext>
            </a:extLst>
          </p:cNvPr>
          <p:cNvSpPr>
            <a:spLocks noGrp="1"/>
          </p:cNvSpPr>
          <p:nvPr>
            <p:ph type="title"/>
          </p:nvPr>
        </p:nvSpPr>
        <p:spPr/>
        <p:txBody>
          <a:bodyPr/>
          <a:lstStyle/>
          <a:p>
            <a:r>
              <a:rPr lang="en-US" dirty="0"/>
              <a:t>Regional Spiritual Assistants</a:t>
            </a:r>
          </a:p>
        </p:txBody>
      </p:sp>
      <p:sp>
        <p:nvSpPr>
          <p:cNvPr id="3" name="Content Placeholder 2">
            <a:extLst>
              <a:ext uri="{FF2B5EF4-FFF2-40B4-BE49-F238E27FC236}">
                <a16:creationId xmlns:a16="http://schemas.microsoft.com/office/drawing/2014/main" xmlns="" id="{55A093E5-46EE-4A07-BA40-3EB96BA28470}"/>
              </a:ext>
            </a:extLst>
          </p:cNvPr>
          <p:cNvSpPr>
            <a:spLocks noGrp="1"/>
          </p:cNvSpPr>
          <p:nvPr>
            <p:ph idx="1"/>
          </p:nvPr>
        </p:nvSpPr>
        <p:spPr/>
        <p:txBody>
          <a:bodyPr/>
          <a:lstStyle/>
          <a:p>
            <a:r>
              <a:rPr lang="en-US" sz="2800" dirty="0"/>
              <a:t>Serve the Regional Council</a:t>
            </a:r>
          </a:p>
          <a:p>
            <a:r>
              <a:rPr lang="en-US" sz="2800" dirty="0"/>
              <a:t>Serve the Regional Fraternity</a:t>
            </a:r>
          </a:p>
          <a:p>
            <a:r>
              <a:rPr lang="en-US" sz="2800" dirty="0"/>
              <a:t>Formation of Spiritual Assistants</a:t>
            </a:r>
          </a:p>
          <a:p>
            <a:r>
              <a:rPr lang="en-US" sz="2800" dirty="0"/>
              <a:t>Foster Interest of Friars and Youth</a:t>
            </a:r>
          </a:p>
          <a:p>
            <a:endParaRPr lang="en-US" dirty="0"/>
          </a:p>
        </p:txBody>
      </p:sp>
      <p:sp>
        <p:nvSpPr>
          <p:cNvPr id="4" name="Footer Placeholder 3">
            <a:extLst>
              <a:ext uri="{FF2B5EF4-FFF2-40B4-BE49-F238E27FC236}">
                <a16:creationId xmlns:a16="http://schemas.microsoft.com/office/drawing/2014/main" xmlns="" id="{3D324447-F459-4515-A74C-688BA686FEEE}"/>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2169604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ED353-A62A-41C2-9119-9FB3857C1803}"/>
              </a:ext>
            </a:extLst>
          </p:cNvPr>
          <p:cNvSpPr>
            <a:spLocks noGrp="1"/>
          </p:cNvSpPr>
          <p:nvPr>
            <p:ph type="title"/>
          </p:nvPr>
        </p:nvSpPr>
        <p:spPr/>
        <p:txBody>
          <a:bodyPr/>
          <a:lstStyle/>
          <a:p>
            <a:r>
              <a:rPr lang="en-US" dirty="0"/>
              <a:t>The Catechism of the Catholic Church</a:t>
            </a:r>
          </a:p>
        </p:txBody>
      </p:sp>
      <p:sp>
        <p:nvSpPr>
          <p:cNvPr id="3" name="Content Placeholder 2">
            <a:extLst>
              <a:ext uri="{FF2B5EF4-FFF2-40B4-BE49-F238E27FC236}">
                <a16:creationId xmlns:a16="http://schemas.microsoft.com/office/drawing/2014/main" xmlns="" id="{A613CD6E-1B69-475B-8F63-45D7FE739E6E}"/>
              </a:ext>
            </a:extLst>
          </p:cNvPr>
          <p:cNvSpPr>
            <a:spLocks noGrp="1"/>
          </p:cNvSpPr>
          <p:nvPr>
            <p:ph idx="1"/>
          </p:nvPr>
        </p:nvSpPr>
        <p:spPr>
          <a:xfrm>
            <a:off x="680321" y="2336873"/>
            <a:ext cx="9821424" cy="3599316"/>
          </a:xfrm>
        </p:spPr>
        <p:txBody>
          <a:bodyPr>
            <a:normAutofit fontScale="92500" lnSpcReduction="10000"/>
          </a:bodyPr>
          <a:lstStyle/>
          <a:p>
            <a:r>
              <a:rPr lang="en-US" sz="2800" dirty="0"/>
              <a:t>The Human Family</a:t>
            </a:r>
          </a:p>
          <a:p>
            <a:r>
              <a:rPr lang="en-US" sz="2800" dirty="0"/>
              <a:t>Jesus Christ</a:t>
            </a:r>
          </a:p>
          <a:p>
            <a:r>
              <a:rPr lang="en-US" sz="2800" dirty="0"/>
              <a:t>Magisterium &amp; Tradition</a:t>
            </a:r>
          </a:p>
          <a:p>
            <a:r>
              <a:rPr lang="en-US" sz="2800" dirty="0"/>
              <a:t>Bible &amp; Scripture</a:t>
            </a:r>
          </a:p>
          <a:p>
            <a:r>
              <a:rPr lang="en-US" sz="2800" dirty="0"/>
              <a:t>Church &amp; Eucharist</a:t>
            </a:r>
          </a:p>
          <a:p>
            <a:r>
              <a:rPr lang="en-US" sz="2800" dirty="0"/>
              <a:t>Caring for the Little Ones</a:t>
            </a:r>
          </a:p>
          <a:p>
            <a:r>
              <a:rPr lang="en-US" sz="2800" dirty="0"/>
              <a:t>Reconciliation &amp; Mercy</a:t>
            </a:r>
          </a:p>
          <a:p>
            <a:r>
              <a:rPr lang="en-US" sz="2800" dirty="0"/>
              <a:t>Resurrection </a:t>
            </a:r>
          </a:p>
          <a:p>
            <a:endParaRPr lang="en-US" sz="2800" dirty="0"/>
          </a:p>
        </p:txBody>
      </p:sp>
      <p:sp>
        <p:nvSpPr>
          <p:cNvPr id="4" name="Footer Placeholder 3">
            <a:extLst>
              <a:ext uri="{FF2B5EF4-FFF2-40B4-BE49-F238E27FC236}">
                <a16:creationId xmlns:a16="http://schemas.microsoft.com/office/drawing/2014/main" xmlns="" id="{C89D03FD-2EC6-426F-A785-42EAF84FC836}"/>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25674034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D42779-E0CD-4038-9C74-CE9CB8C4F975}"/>
              </a:ext>
            </a:extLst>
          </p:cNvPr>
          <p:cNvSpPr>
            <a:spLocks noGrp="1"/>
          </p:cNvSpPr>
          <p:nvPr>
            <p:ph type="title"/>
          </p:nvPr>
        </p:nvSpPr>
        <p:spPr/>
        <p:txBody>
          <a:bodyPr/>
          <a:lstStyle/>
          <a:p>
            <a:r>
              <a:rPr lang="en-US" dirty="0"/>
              <a:t>Forms of Prayer </a:t>
            </a:r>
          </a:p>
        </p:txBody>
      </p:sp>
      <p:sp>
        <p:nvSpPr>
          <p:cNvPr id="3" name="Text Placeholder 2">
            <a:extLst>
              <a:ext uri="{FF2B5EF4-FFF2-40B4-BE49-F238E27FC236}">
                <a16:creationId xmlns:a16="http://schemas.microsoft.com/office/drawing/2014/main" xmlns="" id="{2EAA40D5-1A79-4AD6-855D-1EB86B8C912F}"/>
              </a:ext>
            </a:extLst>
          </p:cNvPr>
          <p:cNvSpPr>
            <a:spLocks noGrp="1"/>
          </p:cNvSpPr>
          <p:nvPr>
            <p:ph type="body" idx="1"/>
          </p:nvPr>
        </p:nvSpPr>
        <p:spPr/>
        <p:txBody>
          <a:bodyPr/>
          <a:lstStyle/>
          <a:p>
            <a:r>
              <a:rPr lang="en-US" dirty="0"/>
              <a:t>Leads us to a greater intimacy with Jesus and the Trinity</a:t>
            </a:r>
          </a:p>
        </p:txBody>
      </p:sp>
      <p:sp>
        <p:nvSpPr>
          <p:cNvPr id="4" name="Footer Placeholder 3">
            <a:extLst>
              <a:ext uri="{FF2B5EF4-FFF2-40B4-BE49-F238E27FC236}">
                <a16:creationId xmlns:a16="http://schemas.microsoft.com/office/drawing/2014/main" xmlns="" id="{6B8C3DCF-C08A-405C-A3DE-4F5595DE9D9A}"/>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1754688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ED353-A62A-41C2-9119-9FB3857C1803}"/>
              </a:ext>
            </a:extLst>
          </p:cNvPr>
          <p:cNvSpPr>
            <a:spLocks noGrp="1"/>
          </p:cNvSpPr>
          <p:nvPr>
            <p:ph type="title"/>
          </p:nvPr>
        </p:nvSpPr>
        <p:spPr/>
        <p:txBody>
          <a:bodyPr/>
          <a:lstStyle/>
          <a:p>
            <a:r>
              <a:rPr lang="en-US" dirty="0"/>
              <a:t>Prayer &amp; Contemplation </a:t>
            </a:r>
          </a:p>
        </p:txBody>
      </p:sp>
      <p:sp>
        <p:nvSpPr>
          <p:cNvPr id="3" name="Content Placeholder 2">
            <a:extLst>
              <a:ext uri="{FF2B5EF4-FFF2-40B4-BE49-F238E27FC236}">
                <a16:creationId xmlns:a16="http://schemas.microsoft.com/office/drawing/2014/main" xmlns="" id="{A613CD6E-1B69-475B-8F63-45D7FE739E6E}"/>
              </a:ext>
            </a:extLst>
          </p:cNvPr>
          <p:cNvSpPr>
            <a:spLocks noGrp="1"/>
          </p:cNvSpPr>
          <p:nvPr>
            <p:ph idx="1"/>
          </p:nvPr>
        </p:nvSpPr>
        <p:spPr>
          <a:xfrm>
            <a:off x="680321" y="2336873"/>
            <a:ext cx="9821424" cy="3599316"/>
          </a:xfrm>
        </p:spPr>
        <p:txBody>
          <a:bodyPr>
            <a:normAutofit lnSpcReduction="10000"/>
          </a:bodyPr>
          <a:lstStyle/>
          <a:p>
            <a:r>
              <a:rPr lang="en-US" sz="2800" dirty="0"/>
              <a:t>Soul of all you do</a:t>
            </a:r>
          </a:p>
          <a:p>
            <a:r>
              <a:rPr lang="en-US" sz="2800" dirty="0"/>
              <a:t>Variety of forms is good</a:t>
            </a:r>
          </a:p>
          <a:p>
            <a:r>
              <a:rPr lang="en-US" sz="2800" dirty="0"/>
              <a:t>Silence and recollection</a:t>
            </a:r>
          </a:p>
          <a:p>
            <a:r>
              <a:rPr lang="en-US" sz="2800" dirty="0"/>
              <a:t>Focused on Christ </a:t>
            </a:r>
          </a:p>
          <a:p>
            <a:pPr marL="0" indent="0">
              <a:buNone/>
            </a:pPr>
            <a:endParaRPr lang="en-US" sz="2200" dirty="0"/>
          </a:p>
          <a:p>
            <a:pPr marL="0" indent="0">
              <a:buNone/>
            </a:pPr>
            <a:r>
              <a:rPr lang="en-US" sz="2800" dirty="0"/>
              <a:t>	</a:t>
            </a:r>
            <a:r>
              <a:rPr lang="en-US" i="1" dirty="0"/>
              <a:t>“ Franciscan prayer is dynamic because it is about 	participation in the mystical body of Christ.”</a:t>
            </a:r>
          </a:p>
          <a:p>
            <a:pPr marL="0" indent="0">
              <a:buNone/>
            </a:pPr>
            <a:r>
              <a:rPr lang="en-US" sz="2200" i="1" dirty="0"/>
              <a:t>					</a:t>
            </a:r>
            <a:r>
              <a:rPr lang="en-US" sz="2200" i="1" u="sng" dirty="0"/>
              <a:t>Franciscan Prayer</a:t>
            </a:r>
            <a:r>
              <a:rPr lang="en-US" sz="2200" i="1" dirty="0"/>
              <a:t>- Ilia </a:t>
            </a:r>
            <a:r>
              <a:rPr lang="en-US" sz="2200" i="1" dirty="0" err="1"/>
              <a:t>Delio</a:t>
            </a:r>
            <a:r>
              <a:rPr lang="en-US" sz="2200" i="1" dirty="0"/>
              <a:t> OSF</a:t>
            </a:r>
            <a:endParaRPr lang="en-US" sz="2200" dirty="0"/>
          </a:p>
        </p:txBody>
      </p:sp>
      <p:sp>
        <p:nvSpPr>
          <p:cNvPr id="4" name="Footer Placeholder 3">
            <a:extLst>
              <a:ext uri="{FF2B5EF4-FFF2-40B4-BE49-F238E27FC236}">
                <a16:creationId xmlns:a16="http://schemas.microsoft.com/office/drawing/2014/main" xmlns="" id="{C89D03FD-2EC6-426F-A785-42EAF84FC836}"/>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18401478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ED353-A62A-41C2-9119-9FB3857C1803}"/>
              </a:ext>
            </a:extLst>
          </p:cNvPr>
          <p:cNvSpPr>
            <a:spLocks noGrp="1"/>
          </p:cNvSpPr>
          <p:nvPr>
            <p:ph type="title"/>
          </p:nvPr>
        </p:nvSpPr>
        <p:spPr/>
        <p:txBody>
          <a:bodyPr/>
          <a:lstStyle/>
          <a:p>
            <a:r>
              <a:rPr lang="en-US" dirty="0"/>
              <a:t>Prayer Forms </a:t>
            </a:r>
          </a:p>
        </p:txBody>
      </p:sp>
      <p:sp>
        <p:nvSpPr>
          <p:cNvPr id="3" name="Content Placeholder 2">
            <a:extLst>
              <a:ext uri="{FF2B5EF4-FFF2-40B4-BE49-F238E27FC236}">
                <a16:creationId xmlns:a16="http://schemas.microsoft.com/office/drawing/2014/main" xmlns="" id="{A613CD6E-1B69-475B-8F63-45D7FE739E6E}"/>
              </a:ext>
            </a:extLst>
          </p:cNvPr>
          <p:cNvSpPr>
            <a:spLocks noGrp="1"/>
          </p:cNvSpPr>
          <p:nvPr>
            <p:ph idx="1"/>
          </p:nvPr>
        </p:nvSpPr>
        <p:spPr>
          <a:xfrm>
            <a:off x="680321" y="2336873"/>
            <a:ext cx="9821424" cy="3599316"/>
          </a:xfrm>
        </p:spPr>
        <p:txBody>
          <a:bodyPr>
            <a:normAutofit fontScale="92500" lnSpcReduction="10000"/>
          </a:bodyPr>
          <a:lstStyle/>
          <a:p>
            <a:r>
              <a:rPr lang="en-US" sz="2800" dirty="0"/>
              <a:t>Liturgy of the Hours</a:t>
            </a:r>
          </a:p>
          <a:p>
            <a:r>
              <a:rPr lang="en-US" sz="2800" dirty="0"/>
              <a:t>Adoration of the Blessed Sacrament</a:t>
            </a:r>
          </a:p>
          <a:p>
            <a:r>
              <a:rPr lang="en-US" sz="2800" dirty="0"/>
              <a:t>Lectio Divina</a:t>
            </a:r>
          </a:p>
          <a:p>
            <a:r>
              <a:rPr lang="en-US" sz="2800" dirty="0"/>
              <a:t>Centering Prayer</a:t>
            </a:r>
          </a:p>
          <a:p>
            <a:r>
              <a:rPr lang="en-US" sz="2800" dirty="0"/>
              <a:t>Contemplative Prayer</a:t>
            </a:r>
          </a:p>
          <a:p>
            <a:r>
              <a:rPr lang="en-US" sz="2800" dirty="0"/>
              <a:t>Crown Rosary</a:t>
            </a:r>
          </a:p>
          <a:p>
            <a:r>
              <a:rPr lang="en-US" sz="2800" dirty="0"/>
              <a:t>Stations of the Cross</a:t>
            </a:r>
          </a:p>
          <a:p>
            <a:r>
              <a:rPr lang="en-US" sz="2800" dirty="0"/>
              <a:t>Liturgical Prayer </a:t>
            </a:r>
            <a:endParaRPr lang="en-US" sz="2200" dirty="0"/>
          </a:p>
          <a:p>
            <a:pPr marL="0" indent="0">
              <a:buNone/>
            </a:pPr>
            <a:endParaRPr lang="en-US" sz="2200" dirty="0"/>
          </a:p>
        </p:txBody>
      </p:sp>
      <p:sp>
        <p:nvSpPr>
          <p:cNvPr id="4" name="Footer Placeholder 3">
            <a:extLst>
              <a:ext uri="{FF2B5EF4-FFF2-40B4-BE49-F238E27FC236}">
                <a16:creationId xmlns:a16="http://schemas.microsoft.com/office/drawing/2014/main" xmlns="" id="{C89D03FD-2EC6-426F-A785-42EAF84FC836}"/>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13096507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D42779-E0CD-4038-9C74-CE9CB8C4F975}"/>
              </a:ext>
            </a:extLst>
          </p:cNvPr>
          <p:cNvSpPr>
            <a:spLocks noGrp="1"/>
          </p:cNvSpPr>
          <p:nvPr>
            <p:ph type="title"/>
          </p:nvPr>
        </p:nvSpPr>
        <p:spPr/>
        <p:txBody>
          <a:bodyPr/>
          <a:lstStyle/>
          <a:p>
            <a:r>
              <a:rPr lang="en-US" dirty="0"/>
              <a:t>Franciscan Family</a:t>
            </a:r>
          </a:p>
        </p:txBody>
      </p:sp>
      <p:sp>
        <p:nvSpPr>
          <p:cNvPr id="3" name="Text Placeholder 2">
            <a:extLst>
              <a:ext uri="{FF2B5EF4-FFF2-40B4-BE49-F238E27FC236}">
                <a16:creationId xmlns:a16="http://schemas.microsoft.com/office/drawing/2014/main" xmlns="" id="{2EAA40D5-1A79-4AD6-855D-1EB86B8C912F}"/>
              </a:ext>
            </a:extLst>
          </p:cNvPr>
          <p:cNvSpPr>
            <a:spLocks noGrp="1"/>
          </p:cNvSpPr>
          <p:nvPr>
            <p:ph type="body" idx="1"/>
          </p:nvPr>
        </p:nvSpPr>
        <p:spPr/>
        <p:txBody>
          <a:bodyPr/>
          <a:lstStyle/>
          <a:p>
            <a:r>
              <a:rPr lang="en-US" dirty="0"/>
              <a:t>As one among many spiritual families raised up by the Holy Spirit in the Church, unites all members of the people of God… who recognize they are called to follow Christ in the footsteps of St. Francis of Assisi</a:t>
            </a:r>
          </a:p>
        </p:txBody>
      </p:sp>
      <p:sp>
        <p:nvSpPr>
          <p:cNvPr id="4" name="Footer Placeholder 3">
            <a:extLst>
              <a:ext uri="{FF2B5EF4-FFF2-40B4-BE49-F238E27FC236}">
                <a16:creationId xmlns:a16="http://schemas.microsoft.com/office/drawing/2014/main" xmlns="" id="{6B8C3DCF-C08A-405C-A3DE-4F5595DE9D9A}"/>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16498261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ED353-A62A-41C2-9119-9FB3857C1803}"/>
              </a:ext>
            </a:extLst>
          </p:cNvPr>
          <p:cNvSpPr>
            <a:spLocks noGrp="1"/>
          </p:cNvSpPr>
          <p:nvPr>
            <p:ph type="title"/>
          </p:nvPr>
        </p:nvSpPr>
        <p:spPr/>
        <p:txBody>
          <a:bodyPr/>
          <a:lstStyle/>
          <a:p>
            <a:r>
              <a:rPr lang="en-US" dirty="0"/>
              <a:t>Vital Reciprocity </a:t>
            </a:r>
          </a:p>
        </p:txBody>
      </p:sp>
      <p:sp>
        <p:nvSpPr>
          <p:cNvPr id="3" name="Content Placeholder 2">
            <a:extLst>
              <a:ext uri="{FF2B5EF4-FFF2-40B4-BE49-F238E27FC236}">
                <a16:creationId xmlns:a16="http://schemas.microsoft.com/office/drawing/2014/main" xmlns="" id="{A613CD6E-1B69-475B-8F63-45D7FE739E6E}"/>
              </a:ext>
            </a:extLst>
          </p:cNvPr>
          <p:cNvSpPr>
            <a:spLocks noGrp="1"/>
          </p:cNvSpPr>
          <p:nvPr>
            <p:ph idx="1"/>
          </p:nvPr>
        </p:nvSpPr>
        <p:spPr>
          <a:xfrm>
            <a:off x="680321" y="2336873"/>
            <a:ext cx="9821424" cy="3599316"/>
          </a:xfrm>
        </p:spPr>
        <p:txBody>
          <a:bodyPr>
            <a:normAutofit/>
          </a:bodyPr>
          <a:lstStyle/>
          <a:p>
            <a:pPr marL="0" indent="0">
              <a:buNone/>
            </a:pPr>
            <a:r>
              <a:rPr lang="en-US" sz="2800" dirty="0"/>
              <a:t>The entire Family is involved in bringing a Franciscan spirit and charism to the Church and to the world. </a:t>
            </a:r>
          </a:p>
          <a:p>
            <a:pPr marL="0" indent="0">
              <a:buNone/>
            </a:pPr>
            <a:endParaRPr lang="en-US" sz="2200" dirty="0"/>
          </a:p>
          <a:p>
            <a:pPr marL="0" indent="0">
              <a:buNone/>
            </a:pPr>
            <a:r>
              <a:rPr lang="en-US" sz="2800" dirty="0"/>
              <a:t>	</a:t>
            </a:r>
            <a:r>
              <a:rPr lang="en-US" sz="2200" i="1" dirty="0"/>
              <a:t>“ In various ways and forms, but in life-giving union with each 	other, they intend to make present the charism of their 	common 	Seraphic Father in the life and mission of the Church.”</a:t>
            </a:r>
          </a:p>
          <a:p>
            <a:pPr marL="0" indent="0">
              <a:buNone/>
            </a:pPr>
            <a:r>
              <a:rPr lang="en-US" sz="2200" i="1" dirty="0"/>
              <a:t>						</a:t>
            </a:r>
            <a:r>
              <a:rPr lang="en-US" sz="2200" i="1" u="sng" dirty="0"/>
              <a:t>SFO Rule </a:t>
            </a:r>
            <a:r>
              <a:rPr lang="en-US" sz="2200" i="1" dirty="0"/>
              <a:t>#1</a:t>
            </a:r>
            <a:endParaRPr lang="en-US" sz="2200" dirty="0"/>
          </a:p>
        </p:txBody>
      </p:sp>
      <p:sp>
        <p:nvSpPr>
          <p:cNvPr id="4" name="Footer Placeholder 3">
            <a:extLst>
              <a:ext uri="{FF2B5EF4-FFF2-40B4-BE49-F238E27FC236}">
                <a16:creationId xmlns:a16="http://schemas.microsoft.com/office/drawing/2014/main" xmlns="" id="{C89D03FD-2EC6-426F-A785-42EAF84FC836}"/>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8859112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ED353-A62A-41C2-9119-9FB3857C1803}"/>
              </a:ext>
            </a:extLst>
          </p:cNvPr>
          <p:cNvSpPr>
            <a:spLocks noGrp="1"/>
          </p:cNvSpPr>
          <p:nvPr>
            <p:ph type="title"/>
          </p:nvPr>
        </p:nvSpPr>
        <p:spPr/>
        <p:txBody>
          <a:bodyPr/>
          <a:lstStyle/>
          <a:p>
            <a:r>
              <a:rPr lang="en-US" dirty="0"/>
              <a:t>The Franciscan Family</a:t>
            </a:r>
          </a:p>
        </p:txBody>
      </p:sp>
      <p:sp>
        <p:nvSpPr>
          <p:cNvPr id="3" name="Content Placeholder 2">
            <a:extLst>
              <a:ext uri="{FF2B5EF4-FFF2-40B4-BE49-F238E27FC236}">
                <a16:creationId xmlns:a16="http://schemas.microsoft.com/office/drawing/2014/main" xmlns="" id="{A613CD6E-1B69-475B-8F63-45D7FE739E6E}"/>
              </a:ext>
            </a:extLst>
          </p:cNvPr>
          <p:cNvSpPr>
            <a:spLocks noGrp="1"/>
          </p:cNvSpPr>
          <p:nvPr>
            <p:ph idx="1"/>
          </p:nvPr>
        </p:nvSpPr>
        <p:spPr>
          <a:xfrm>
            <a:off x="680321" y="2336873"/>
            <a:ext cx="9821424" cy="3599316"/>
          </a:xfrm>
        </p:spPr>
        <p:txBody>
          <a:bodyPr>
            <a:normAutofit/>
          </a:bodyPr>
          <a:lstStyle/>
          <a:p>
            <a:r>
              <a:rPr lang="en-US" sz="2800" dirty="0"/>
              <a:t>Three branches of the First Order</a:t>
            </a:r>
          </a:p>
          <a:p>
            <a:r>
              <a:rPr lang="en-US" sz="2800" dirty="0"/>
              <a:t>Poor </a:t>
            </a:r>
            <a:r>
              <a:rPr lang="en-US" sz="2800" dirty="0" err="1"/>
              <a:t>Clares</a:t>
            </a:r>
            <a:r>
              <a:rPr lang="en-US" sz="2800" dirty="0"/>
              <a:t> in all their expressions</a:t>
            </a:r>
          </a:p>
          <a:p>
            <a:r>
              <a:rPr lang="en-US" sz="2800" dirty="0"/>
              <a:t>Third Order Regular in all their expressions, both male &amp; female religious, who embrace the Franciscan spirit</a:t>
            </a:r>
          </a:p>
          <a:p>
            <a:r>
              <a:rPr lang="en-US" sz="2800" dirty="0"/>
              <a:t>Secular Franciscan Order throughout the world</a:t>
            </a:r>
          </a:p>
          <a:p>
            <a:pPr marL="0" indent="0">
              <a:buNone/>
            </a:pPr>
            <a:endParaRPr lang="en-US" sz="2200" dirty="0"/>
          </a:p>
          <a:p>
            <a:pPr marL="0" indent="0">
              <a:buNone/>
            </a:pPr>
            <a:r>
              <a:rPr lang="en-US" sz="2800" dirty="0"/>
              <a:t>	</a:t>
            </a:r>
            <a:endParaRPr lang="en-US" sz="2200" dirty="0"/>
          </a:p>
        </p:txBody>
      </p:sp>
      <p:sp>
        <p:nvSpPr>
          <p:cNvPr id="4" name="Footer Placeholder 3">
            <a:extLst>
              <a:ext uri="{FF2B5EF4-FFF2-40B4-BE49-F238E27FC236}">
                <a16:creationId xmlns:a16="http://schemas.microsoft.com/office/drawing/2014/main" xmlns="" id="{C89D03FD-2EC6-426F-A785-42EAF84FC836}"/>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21607745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DBB082-2D71-47FE-99D4-C3283A08E304}"/>
              </a:ext>
            </a:extLst>
          </p:cNvPr>
          <p:cNvSpPr>
            <a:spLocks noGrp="1"/>
          </p:cNvSpPr>
          <p:nvPr>
            <p:ph type="title"/>
          </p:nvPr>
        </p:nvSpPr>
        <p:spPr/>
        <p:txBody>
          <a:bodyPr/>
          <a:lstStyle/>
          <a:p>
            <a:r>
              <a:rPr lang="en-US" dirty="0"/>
              <a:t>Other Groups that Follow Francis &amp; Clare</a:t>
            </a:r>
          </a:p>
        </p:txBody>
      </p:sp>
      <p:sp>
        <p:nvSpPr>
          <p:cNvPr id="3" name="Content Placeholder 2">
            <a:extLst>
              <a:ext uri="{FF2B5EF4-FFF2-40B4-BE49-F238E27FC236}">
                <a16:creationId xmlns:a16="http://schemas.microsoft.com/office/drawing/2014/main" xmlns="" id="{D47D62D3-A8CA-47AC-8FBB-3804711D58A8}"/>
              </a:ext>
            </a:extLst>
          </p:cNvPr>
          <p:cNvSpPr>
            <a:spLocks noGrp="1"/>
          </p:cNvSpPr>
          <p:nvPr>
            <p:ph idx="1"/>
          </p:nvPr>
        </p:nvSpPr>
        <p:spPr/>
        <p:txBody>
          <a:bodyPr>
            <a:normAutofit/>
          </a:bodyPr>
          <a:lstStyle/>
          <a:p>
            <a:pPr marL="234950" lvl="1" indent="-234950"/>
            <a:r>
              <a:rPr lang="en-US" sz="2800" dirty="0">
                <a:solidFill>
                  <a:prstClr val="white"/>
                </a:solidFill>
              </a:rPr>
              <a:t>The Anglican Franciscans </a:t>
            </a:r>
          </a:p>
          <a:p>
            <a:pPr marL="234950" lvl="1" indent="-234950"/>
            <a:r>
              <a:rPr lang="en-US" sz="2800" dirty="0">
                <a:solidFill>
                  <a:prstClr val="white"/>
                </a:solidFill>
              </a:rPr>
              <a:t>Order of Ecumenical Franciscans </a:t>
            </a:r>
          </a:p>
          <a:p>
            <a:pPr marL="234950" lvl="1" indent="-234950"/>
            <a:r>
              <a:rPr lang="en-US" sz="2800" dirty="0">
                <a:solidFill>
                  <a:prstClr val="white"/>
                </a:solidFill>
              </a:rPr>
              <a:t>Atonement Franciscan Friars &amp; Sisters</a:t>
            </a:r>
          </a:p>
          <a:p>
            <a:pPr marL="0" lvl="1" indent="0">
              <a:buNone/>
            </a:pPr>
            <a:endParaRPr lang="en-US" sz="2400" dirty="0">
              <a:solidFill>
                <a:prstClr val="white"/>
              </a:solidFill>
            </a:endParaRPr>
          </a:p>
          <a:p>
            <a:pPr marL="0" lvl="1" indent="0">
              <a:buNone/>
            </a:pPr>
            <a:endParaRPr lang="en-US" sz="2400" dirty="0">
              <a:solidFill>
                <a:prstClr val="white"/>
              </a:solidFill>
            </a:endParaRPr>
          </a:p>
          <a:p>
            <a:pPr marL="0" lvl="1" indent="0">
              <a:buNone/>
            </a:pPr>
            <a:r>
              <a:rPr lang="en-US" sz="2400" dirty="0">
                <a:solidFill>
                  <a:prstClr val="white"/>
                </a:solidFill>
              </a:rPr>
              <a:t>We share a common vision and embrace a Gospel response that bears the mark of Francis’ spirit.</a:t>
            </a:r>
          </a:p>
        </p:txBody>
      </p:sp>
      <p:sp>
        <p:nvSpPr>
          <p:cNvPr id="4" name="Footer Placeholder 3">
            <a:extLst>
              <a:ext uri="{FF2B5EF4-FFF2-40B4-BE49-F238E27FC236}">
                <a16:creationId xmlns:a16="http://schemas.microsoft.com/office/drawing/2014/main" xmlns="" id="{DE50C2BE-4DC1-4A6A-954F-769E630B1E9A}"/>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12662513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C71E6-646D-4128-B69C-7F6333C27E07}"/>
              </a:ext>
            </a:extLst>
          </p:cNvPr>
          <p:cNvSpPr>
            <a:spLocks noGrp="1"/>
          </p:cNvSpPr>
          <p:nvPr>
            <p:ph type="title"/>
          </p:nvPr>
        </p:nvSpPr>
        <p:spPr/>
        <p:txBody>
          <a:bodyPr/>
          <a:lstStyle/>
          <a:p>
            <a:r>
              <a:rPr lang="en-US" dirty="0"/>
              <a:t>Collaborative Efforts</a:t>
            </a:r>
          </a:p>
        </p:txBody>
      </p:sp>
      <p:sp>
        <p:nvSpPr>
          <p:cNvPr id="3" name="Content Placeholder 2">
            <a:extLst>
              <a:ext uri="{FF2B5EF4-FFF2-40B4-BE49-F238E27FC236}">
                <a16:creationId xmlns:a16="http://schemas.microsoft.com/office/drawing/2014/main" xmlns="" id="{6E3A3E17-0B9C-48B1-B70B-962001F615EE}"/>
              </a:ext>
            </a:extLst>
          </p:cNvPr>
          <p:cNvSpPr>
            <a:spLocks noGrp="1"/>
          </p:cNvSpPr>
          <p:nvPr>
            <p:ph idx="1"/>
          </p:nvPr>
        </p:nvSpPr>
        <p:spPr/>
        <p:txBody>
          <a:bodyPr/>
          <a:lstStyle/>
          <a:p>
            <a:r>
              <a:rPr lang="en-US" dirty="0"/>
              <a:t>Franciscans International</a:t>
            </a:r>
          </a:p>
          <a:p>
            <a:r>
              <a:rPr lang="en-US" dirty="0"/>
              <a:t>Franciscan Action Network (FAN)</a:t>
            </a:r>
          </a:p>
          <a:p>
            <a:r>
              <a:rPr lang="en-US" dirty="0"/>
              <a:t>Franciscan Federation</a:t>
            </a:r>
          </a:p>
          <a:p>
            <a:r>
              <a:rPr lang="en-US" dirty="0"/>
              <a:t>Poor </a:t>
            </a:r>
            <a:r>
              <a:rPr lang="en-US" dirty="0" err="1"/>
              <a:t>Clares</a:t>
            </a:r>
            <a:r>
              <a:rPr lang="en-US" dirty="0"/>
              <a:t> Federations / Associations</a:t>
            </a:r>
          </a:p>
          <a:p>
            <a:r>
              <a:rPr lang="en-US" dirty="0"/>
              <a:t>SFO Ministries</a:t>
            </a:r>
          </a:p>
          <a:p>
            <a:pPr lvl="1"/>
            <a:r>
              <a:rPr lang="en-US" dirty="0"/>
              <a:t>Franciscan Family Apostolate</a:t>
            </a:r>
          </a:p>
          <a:p>
            <a:pPr lvl="1"/>
            <a:r>
              <a:rPr lang="en-US" dirty="0"/>
              <a:t>Water Project</a:t>
            </a:r>
          </a:p>
          <a:p>
            <a:pPr lvl="1"/>
            <a:r>
              <a:rPr lang="en-US" dirty="0"/>
              <a:t>Amazon Project</a:t>
            </a:r>
          </a:p>
        </p:txBody>
      </p:sp>
      <p:sp>
        <p:nvSpPr>
          <p:cNvPr id="4" name="Footer Placeholder 3">
            <a:extLst>
              <a:ext uri="{FF2B5EF4-FFF2-40B4-BE49-F238E27FC236}">
                <a16:creationId xmlns:a16="http://schemas.microsoft.com/office/drawing/2014/main" xmlns="" id="{8E9F69F1-B1E2-48B2-A8E3-1741135B3245}"/>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42460133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DF5EC7-4295-48AF-B12F-6F7B39285DE5}"/>
              </a:ext>
            </a:extLst>
          </p:cNvPr>
          <p:cNvSpPr>
            <a:spLocks noGrp="1"/>
          </p:cNvSpPr>
          <p:nvPr>
            <p:ph type="title"/>
          </p:nvPr>
        </p:nvSpPr>
        <p:spPr/>
        <p:txBody>
          <a:bodyPr/>
          <a:lstStyle/>
          <a:p>
            <a:r>
              <a:rPr lang="en-US" dirty="0"/>
              <a:t>Final Thoughts </a:t>
            </a:r>
          </a:p>
        </p:txBody>
      </p:sp>
      <p:sp>
        <p:nvSpPr>
          <p:cNvPr id="3" name="Content Placeholder 2">
            <a:extLst>
              <a:ext uri="{FF2B5EF4-FFF2-40B4-BE49-F238E27FC236}">
                <a16:creationId xmlns:a16="http://schemas.microsoft.com/office/drawing/2014/main" xmlns="" id="{729F4881-DB1D-419A-983F-DF25609A24A7}"/>
              </a:ext>
            </a:extLst>
          </p:cNvPr>
          <p:cNvSpPr>
            <a:spLocks noGrp="1"/>
          </p:cNvSpPr>
          <p:nvPr>
            <p:ph idx="1"/>
          </p:nvPr>
        </p:nvSpPr>
        <p:spPr/>
        <p:txBody>
          <a:bodyPr/>
          <a:lstStyle/>
          <a:p>
            <a:r>
              <a:rPr lang="en-US" dirty="0"/>
              <a:t>In word or deed do everything in the name of Jesus giving thanks to God the Father</a:t>
            </a:r>
          </a:p>
          <a:p>
            <a:endParaRPr lang="en-US" sz="1000" dirty="0"/>
          </a:p>
          <a:p>
            <a:r>
              <a:rPr lang="en-US" dirty="0"/>
              <a:t>Called to integrate the Rule and the Gospel into our personal and fraternity life as a </a:t>
            </a:r>
            <a:r>
              <a:rPr lang="en-US" i="1" dirty="0"/>
              <a:t>community of love </a:t>
            </a:r>
          </a:p>
          <a:p>
            <a:endParaRPr lang="en-US" sz="1000" dirty="0"/>
          </a:p>
          <a:p>
            <a:r>
              <a:rPr lang="en-US" dirty="0"/>
              <a:t>Rule and Gospel are tools to impact the Church and the world</a:t>
            </a:r>
          </a:p>
          <a:p>
            <a:endParaRPr lang="en-US" sz="1000" dirty="0"/>
          </a:p>
          <a:p>
            <a:r>
              <a:rPr lang="en-US" dirty="0"/>
              <a:t>Success requires faithfulness to the Franciscan way of life</a:t>
            </a:r>
          </a:p>
        </p:txBody>
      </p:sp>
      <p:sp>
        <p:nvSpPr>
          <p:cNvPr id="4" name="Footer Placeholder 3">
            <a:extLst>
              <a:ext uri="{FF2B5EF4-FFF2-40B4-BE49-F238E27FC236}">
                <a16:creationId xmlns:a16="http://schemas.microsoft.com/office/drawing/2014/main" xmlns="" id="{110A5F26-3AD4-4CD8-B190-748E2898C5A2}"/>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3494212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D42779-E0CD-4038-9C74-CE9CB8C4F975}"/>
              </a:ext>
            </a:extLst>
          </p:cNvPr>
          <p:cNvSpPr>
            <a:spLocks noGrp="1"/>
          </p:cNvSpPr>
          <p:nvPr>
            <p:ph type="title"/>
          </p:nvPr>
        </p:nvSpPr>
        <p:spPr/>
        <p:txBody>
          <a:bodyPr/>
          <a:lstStyle/>
          <a:p>
            <a:r>
              <a:rPr lang="en-US" dirty="0"/>
              <a:t>Franciscan Spirituality and Theology</a:t>
            </a:r>
          </a:p>
        </p:txBody>
      </p:sp>
      <p:sp>
        <p:nvSpPr>
          <p:cNvPr id="3" name="Text Placeholder 2">
            <a:extLst>
              <a:ext uri="{FF2B5EF4-FFF2-40B4-BE49-F238E27FC236}">
                <a16:creationId xmlns:a16="http://schemas.microsoft.com/office/drawing/2014/main" xmlns="" id="{2EAA40D5-1A79-4AD6-855D-1EB86B8C912F}"/>
              </a:ext>
            </a:extLst>
          </p:cNvPr>
          <p:cNvSpPr>
            <a:spLocks noGrp="1"/>
          </p:cNvSpPr>
          <p:nvPr>
            <p:ph type="body" idx="1"/>
          </p:nvPr>
        </p:nvSpPr>
        <p:spPr/>
        <p:txBody>
          <a:bodyPr/>
          <a:lstStyle/>
          <a:p>
            <a:r>
              <a:rPr lang="en-US" dirty="0"/>
              <a:t>Providing Perspective on the Incarnation, Salvation and Trinitarian Theology</a:t>
            </a:r>
          </a:p>
        </p:txBody>
      </p:sp>
      <p:sp>
        <p:nvSpPr>
          <p:cNvPr id="4" name="Footer Placeholder 3">
            <a:extLst>
              <a:ext uri="{FF2B5EF4-FFF2-40B4-BE49-F238E27FC236}">
                <a16:creationId xmlns:a16="http://schemas.microsoft.com/office/drawing/2014/main" xmlns="" id="{6B8C3DCF-C08A-405C-A3DE-4F5595DE9D9A}"/>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36182255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F02E77-F4E1-4C82-B9B7-2A06108830CC}"/>
              </a:ext>
            </a:extLst>
          </p:cNvPr>
          <p:cNvSpPr>
            <a:spLocks noGrp="1"/>
          </p:cNvSpPr>
          <p:nvPr>
            <p:ph type="title"/>
          </p:nvPr>
        </p:nvSpPr>
        <p:spPr/>
        <p:txBody>
          <a:bodyPr/>
          <a:lstStyle/>
          <a:p>
            <a:r>
              <a:rPr lang="en-US" dirty="0"/>
              <a:t>Blessed is that servant who no more exalts himself over the good the Lord says or does through him than over what He says or does through another. A person sins who wishes to receive more from his neighbor than he is willing to give of himself to the Lord God.</a:t>
            </a:r>
          </a:p>
        </p:txBody>
      </p:sp>
      <p:sp>
        <p:nvSpPr>
          <p:cNvPr id="3" name="Text Placeholder 2">
            <a:extLst>
              <a:ext uri="{FF2B5EF4-FFF2-40B4-BE49-F238E27FC236}">
                <a16:creationId xmlns:a16="http://schemas.microsoft.com/office/drawing/2014/main" xmlns="" id="{0EFDEFC6-E325-4170-A558-F2C78C38CF99}"/>
              </a:ext>
            </a:extLst>
          </p:cNvPr>
          <p:cNvSpPr>
            <a:spLocks noGrp="1"/>
          </p:cNvSpPr>
          <p:nvPr>
            <p:ph type="body" sz="half" idx="13"/>
          </p:nvPr>
        </p:nvSpPr>
        <p:spPr/>
        <p:txBody>
          <a:bodyPr>
            <a:normAutofit/>
          </a:bodyPr>
          <a:lstStyle/>
          <a:p>
            <a:r>
              <a:rPr lang="en-US" sz="2000" dirty="0"/>
              <a:t>Admonition XVII – </a:t>
            </a:r>
            <a:r>
              <a:rPr lang="en-US" sz="2000" u="sng" dirty="0"/>
              <a:t>Francis of Assisi- The Saint- </a:t>
            </a:r>
            <a:r>
              <a:rPr lang="en-US" sz="2000" dirty="0"/>
              <a:t>Vol I – Page 134</a:t>
            </a:r>
          </a:p>
        </p:txBody>
      </p:sp>
      <p:sp>
        <p:nvSpPr>
          <p:cNvPr id="4" name="Text Placeholder 3">
            <a:extLst>
              <a:ext uri="{FF2B5EF4-FFF2-40B4-BE49-F238E27FC236}">
                <a16:creationId xmlns:a16="http://schemas.microsoft.com/office/drawing/2014/main" xmlns="" id="{00CF517B-9065-4DE3-9624-A8A11BE880C2}"/>
              </a:ext>
            </a:extLst>
          </p:cNvPr>
          <p:cNvSpPr>
            <a:spLocks noGrp="1"/>
          </p:cNvSpPr>
          <p:nvPr>
            <p:ph type="body" sz="half" idx="2"/>
          </p:nvPr>
        </p:nvSpPr>
        <p:spPr/>
        <p:txBody>
          <a:bodyPr/>
          <a:lstStyle/>
          <a:p>
            <a:r>
              <a:rPr lang="en-US" dirty="0"/>
              <a:t> </a:t>
            </a:r>
          </a:p>
        </p:txBody>
      </p:sp>
      <p:sp>
        <p:nvSpPr>
          <p:cNvPr id="5" name="Footer Placeholder 4">
            <a:extLst>
              <a:ext uri="{FF2B5EF4-FFF2-40B4-BE49-F238E27FC236}">
                <a16:creationId xmlns:a16="http://schemas.microsoft.com/office/drawing/2014/main" xmlns="" id="{8FA329FE-3EAC-4B6E-8E50-FB7A0131E561}"/>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1398191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39EFE5-27E3-4D95-896D-9FE70E4968F3}"/>
              </a:ext>
            </a:extLst>
          </p:cNvPr>
          <p:cNvSpPr>
            <a:spLocks noGrp="1"/>
          </p:cNvSpPr>
          <p:nvPr>
            <p:ph type="title"/>
          </p:nvPr>
        </p:nvSpPr>
        <p:spPr/>
        <p:txBody>
          <a:bodyPr/>
          <a:lstStyle/>
          <a:p>
            <a:r>
              <a:rPr lang="en-US" dirty="0"/>
              <a:t>Christ-Gospel-Centered Life</a:t>
            </a:r>
          </a:p>
        </p:txBody>
      </p:sp>
      <p:sp>
        <p:nvSpPr>
          <p:cNvPr id="3" name="Content Placeholder 2">
            <a:extLst>
              <a:ext uri="{FF2B5EF4-FFF2-40B4-BE49-F238E27FC236}">
                <a16:creationId xmlns:a16="http://schemas.microsoft.com/office/drawing/2014/main" xmlns="" id="{0945D088-0D88-4AC3-A42A-450DD6FB92CD}"/>
              </a:ext>
            </a:extLst>
          </p:cNvPr>
          <p:cNvSpPr>
            <a:spLocks noGrp="1"/>
          </p:cNvSpPr>
          <p:nvPr>
            <p:ph idx="1"/>
          </p:nvPr>
        </p:nvSpPr>
        <p:spPr/>
        <p:txBody>
          <a:bodyPr>
            <a:normAutofit/>
          </a:bodyPr>
          <a:lstStyle/>
          <a:p>
            <a:r>
              <a:rPr lang="en-US" sz="2800" dirty="0"/>
              <a:t>A God Who Always Loves Us</a:t>
            </a:r>
          </a:p>
          <a:p>
            <a:r>
              <a:rPr lang="en-US" sz="2800" dirty="0"/>
              <a:t>Love Manifested Through Incarnation </a:t>
            </a:r>
          </a:p>
          <a:p>
            <a:r>
              <a:rPr lang="en-US" sz="2800" dirty="0"/>
              <a:t>Call to Conversion</a:t>
            </a:r>
          </a:p>
          <a:p>
            <a:r>
              <a:rPr lang="en-US" sz="2800" dirty="0"/>
              <a:t>The Holy Spirit</a:t>
            </a:r>
          </a:p>
          <a:p>
            <a:r>
              <a:rPr lang="en-US" sz="2800" dirty="0"/>
              <a:t>Messengers of Perfect Joy</a:t>
            </a:r>
          </a:p>
          <a:p>
            <a:endParaRPr lang="en-US" sz="2800" dirty="0"/>
          </a:p>
        </p:txBody>
      </p:sp>
      <p:sp>
        <p:nvSpPr>
          <p:cNvPr id="4" name="Footer Placeholder 3">
            <a:extLst>
              <a:ext uri="{FF2B5EF4-FFF2-40B4-BE49-F238E27FC236}">
                <a16:creationId xmlns:a16="http://schemas.microsoft.com/office/drawing/2014/main" xmlns="" id="{ECC09F07-E62A-418B-B65A-CD8E636CBC0A}"/>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3713926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D42779-E0CD-4038-9C74-CE9CB8C4F975}"/>
              </a:ext>
            </a:extLst>
          </p:cNvPr>
          <p:cNvSpPr>
            <a:spLocks noGrp="1"/>
          </p:cNvSpPr>
          <p:nvPr>
            <p:ph type="title"/>
          </p:nvPr>
        </p:nvSpPr>
        <p:spPr/>
        <p:txBody>
          <a:bodyPr/>
          <a:lstStyle/>
          <a:p>
            <a:r>
              <a:rPr lang="en-US" dirty="0"/>
              <a:t>The Trinity </a:t>
            </a:r>
          </a:p>
        </p:txBody>
      </p:sp>
      <p:sp>
        <p:nvSpPr>
          <p:cNvPr id="3" name="Text Placeholder 2">
            <a:extLst>
              <a:ext uri="{FF2B5EF4-FFF2-40B4-BE49-F238E27FC236}">
                <a16:creationId xmlns:a16="http://schemas.microsoft.com/office/drawing/2014/main" xmlns="" id="{2EAA40D5-1A79-4AD6-855D-1EB86B8C912F}"/>
              </a:ext>
            </a:extLst>
          </p:cNvPr>
          <p:cNvSpPr>
            <a:spLocks noGrp="1"/>
          </p:cNvSpPr>
          <p:nvPr>
            <p:ph type="body" idx="1"/>
          </p:nvPr>
        </p:nvSpPr>
        <p:spPr/>
        <p:txBody>
          <a:bodyPr/>
          <a:lstStyle/>
          <a:p>
            <a:r>
              <a:rPr lang="en-US" dirty="0"/>
              <a:t>A model for the relationships we establish in life</a:t>
            </a:r>
          </a:p>
        </p:txBody>
      </p:sp>
      <p:sp>
        <p:nvSpPr>
          <p:cNvPr id="4" name="Footer Placeholder 3">
            <a:extLst>
              <a:ext uri="{FF2B5EF4-FFF2-40B4-BE49-F238E27FC236}">
                <a16:creationId xmlns:a16="http://schemas.microsoft.com/office/drawing/2014/main" xmlns="" id="{6B8C3DCF-C08A-405C-A3DE-4F5595DE9D9A}"/>
              </a:ext>
            </a:extLst>
          </p:cNvPr>
          <p:cNvSpPr>
            <a:spLocks noGrp="1"/>
          </p:cNvSpPr>
          <p:nvPr>
            <p:ph type="ftr" sz="quarter" idx="11"/>
          </p:nvPr>
        </p:nvSpPr>
        <p:spPr/>
        <p:txBody>
          <a:bodyPr/>
          <a:lstStyle/>
          <a:p>
            <a:r>
              <a:rPr lang="nn-NO"/>
              <a:t>St. Kateri Tekakwitha Region, OFS</a:t>
            </a:r>
            <a:endParaRPr lang="en-US" dirty="0"/>
          </a:p>
        </p:txBody>
      </p:sp>
    </p:spTree>
    <p:extLst>
      <p:ext uri="{BB962C8B-B14F-4D97-AF65-F5344CB8AC3E}">
        <p14:creationId xmlns:p14="http://schemas.microsoft.com/office/powerpoint/2010/main" val="216720489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73369</TotalTime>
  <Words>2309</Words>
  <Application>Microsoft Office PowerPoint</Application>
  <PresentationFormat>Widescreen</PresentationFormat>
  <Paragraphs>513</Paragraphs>
  <Slides>70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Calibri</vt:lpstr>
      <vt:lpstr>Trebuchet MS</vt:lpstr>
      <vt:lpstr>Berlin</vt:lpstr>
      <vt:lpstr>Serving as a Spiritual Assistant</vt:lpstr>
      <vt:lpstr>Major Topics</vt:lpstr>
      <vt:lpstr>Role of the Spiritual Assistant</vt:lpstr>
      <vt:lpstr>Altius Moderamen</vt:lpstr>
      <vt:lpstr>Local Spiritual Assistants</vt:lpstr>
      <vt:lpstr>Regional Spiritual Assistants</vt:lpstr>
      <vt:lpstr>Franciscan Spirituality and Theology</vt:lpstr>
      <vt:lpstr>Christ-Gospel-Centered Life</vt:lpstr>
      <vt:lpstr>The Trinity </vt:lpstr>
      <vt:lpstr>Father, Son and Holy Spirit</vt:lpstr>
      <vt:lpstr>Called to Build Relationships</vt:lpstr>
      <vt:lpstr>Formation</vt:lpstr>
      <vt:lpstr>Initial Formation</vt:lpstr>
      <vt:lpstr>Ongoing Formation</vt:lpstr>
      <vt:lpstr>Franciscan Writers</vt:lpstr>
      <vt:lpstr>Alexander of Hales</vt:lpstr>
      <vt:lpstr>St. Bonaventure</vt:lpstr>
      <vt:lpstr>John Duns Scotus</vt:lpstr>
      <vt:lpstr>Angela of Foligno</vt:lpstr>
      <vt:lpstr>Study and Ongoing Formation </vt:lpstr>
      <vt:lpstr>Vatican II</vt:lpstr>
      <vt:lpstr>Vatican II- The Four Constitutions</vt:lpstr>
      <vt:lpstr>Lumen Gentium- Light of the Nations</vt:lpstr>
      <vt:lpstr>La Novitas Franciscanas- Franciscan Newness</vt:lpstr>
      <vt:lpstr>La Novitas Franciscanas- Franciscan Newness</vt:lpstr>
      <vt:lpstr>Working Together for the Common Good </vt:lpstr>
      <vt:lpstr>OFS Structure</vt:lpstr>
      <vt:lpstr>Structure &amp; Principle of Subsidiarity</vt:lpstr>
      <vt:lpstr>Spirituals Assistant Service &amp; Collaboration</vt:lpstr>
      <vt:lpstr>Franciscan Vision </vt:lpstr>
      <vt:lpstr>Activity in the World</vt:lpstr>
      <vt:lpstr>Living in the World</vt:lpstr>
      <vt:lpstr>Servant Leadership</vt:lpstr>
      <vt:lpstr>The Ritual and Devotions</vt:lpstr>
      <vt:lpstr>Ritual of the Secular Franciscan Order</vt:lpstr>
      <vt:lpstr>Devotional Life</vt:lpstr>
      <vt:lpstr>Church and Eucharist</vt:lpstr>
      <vt:lpstr>Rebuild My Church</vt:lpstr>
      <vt:lpstr>Living Our Franciscan Life</vt:lpstr>
      <vt:lpstr>Franciscans and the Eucharist</vt:lpstr>
      <vt:lpstr>General Reflections </vt:lpstr>
      <vt:lpstr>A Spiritual Assistant</vt:lpstr>
      <vt:lpstr>A Spiritual Assistant is Expected to</vt:lpstr>
      <vt:lpstr>Respects &amp; Moderates Differences</vt:lpstr>
      <vt:lpstr>Insights of the Franciscan Spirit</vt:lpstr>
      <vt:lpstr>Franciscan Focus</vt:lpstr>
      <vt:lpstr>Franciscan Focus</vt:lpstr>
      <vt:lpstr>Conversion</vt:lpstr>
      <vt:lpstr>Framework for Conversion</vt:lpstr>
      <vt:lpstr>Franciscan Example of Christian Life</vt:lpstr>
      <vt:lpstr>Understanding</vt:lpstr>
      <vt:lpstr>Pastoral Visitation</vt:lpstr>
      <vt:lpstr>Role &amp; Responsibilities</vt:lpstr>
      <vt:lpstr>Before, During &amp; After Visitation</vt:lpstr>
      <vt:lpstr>Theology of Profession</vt:lpstr>
      <vt:lpstr>Profession &amp; Vocation</vt:lpstr>
      <vt:lpstr>Co-Responsibility for Life of the Fraternity</vt:lpstr>
      <vt:lpstr>Demands of Profession</vt:lpstr>
      <vt:lpstr>Basic Catholic Theology</vt:lpstr>
      <vt:lpstr>The Catechism of the Catholic Church</vt:lpstr>
      <vt:lpstr>Forms of Prayer </vt:lpstr>
      <vt:lpstr>Prayer &amp; Contemplation </vt:lpstr>
      <vt:lpstr>Prayer Forms </vt:lpstr>
      <vt:lpstr>Franciscan Family</vt:lpstr>
      <vt:lpstr>Vital Reciprocity </vt:lpstr>
      <vt:lpstr>The Franciscan Family</vt:lpstr>
      <vt:lpstr>Other Groups that Follow Francis &amp; Clare</vt:lpstr>
      <vt:lpstr>Collaborative Efforts</vt:lpstr>
      <vt:lpstr>Final Thoughts </vt:lpstr>
      <vt:lpstr>Blessed is that servant who no more exalts himself over the good the Lord says or does through him than over what He says or does through another. A person sins who wishes to receive more from his neighbor than he is willing to give of himself to the Lord God.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 Layna (JUSTICECENTER)</dc:creator>
  <cp:lastModifiedBy>Miriam Kennedy</cp:lastModifiedBy>
  <cp:revision>85</cp:revision>
  <dcterms:created xsi:type="dcterms:W3CDTF">2018-02-06T02:08:19Z</dcterms:created>
  <dcterms:modified xsi:type="dcterms:W3CDTF">2021-04-20T14:37:17Z</dcterms:modified>
</cp:coreProperties>
</file>