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80" r:id="rId1"/>
  </p:sldMasterIdLst>
  <p:notesMasterIdLst>
    <p:notesMasterId r:id="rId22"/>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4" r:id="rId18"/>
    <p:sldId id="272" r:id="rId19"/>
    <p:sldId id="273" r:id="rId20"/>
    <p:sldId id="275" r:id="rId2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19" autoAdjust="0"/>
    <p:restoredTop sz="94660"/>
  </p:normalViewPr>
  <p:slideViewPr>
    <p:cSldViewPr snapToGrid="0">
      <p:cViewPr varScale="1">
        <p:scale>
          <a:sx n="86" d="100"/>
          <a:sy n="86" d="100"/>
        </p:scale>
        <p:origin x="138" y="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D8B707F-6354-4C2D-B096-37E35C320A46}" type="datetimeFigureOut">
              <a:rPr lang="en-US" smtClean="0"/>
              <a:t>8/3/2022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BC3DB0A-7542-4B34-AAE3-4704CF1424FA}" type="slidenum">
              <a:rPr lang="en-US" smtClean="0"/>
              <a:t>‹#›</a:t>
            </a:fld>
            <a:endParaRPr lang="en-US"/>
          </a:p>
        </p:txBody>
      </p:sp>
    </p:spTree>
    <p:extLst>
      <p:ext uri="{BB962C8B-B14F-4D97-AF65-F5344CB8AC3E}">
        <p14:creationId xmlns:p14="http://schemas.microsoft.com/office/powerpoint/2010/main" val="313892357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5D320CFE-92AF-4903-8358-C7EB18961520}" type="datetimeFigureOut">
              <a:rPr lang="en-US" smtClean="0"/>
              <a:t>8/3/2022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F84FE9B-BB4C-4A65-9FEA-ADB1559679A1}" type="slidenum">
              <a:rPr lang="en-US" smtClean="0"/>
              <a:t>‹#›</a:t>
            </a:fld>
            <a:endParaRPr lang="en-US"/>
          </a:p>
        </p:txBody>
      </p:sp>
    </p:spTree>
    <p:extLst>
      <p:ext uri="{BB962C8B-B14F-4D97-AF65-F5344CB8AC3E}">
        <p14:creationId xmlns:p14="http://schemas.microsoft.com/office/powerpoint/2010/main" val="369345542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D320CFE-92AF-4903-8358-C7EB18961520}" type="datetimeFigureOut">
              <a:rPr lang="en-US" smtClean="0"/>
              <a:t>8/3/2022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F84FE9B-BB4C-4A65-9FEA-ADB1559679A1}" type="slidenum">
              <a:rPr lang="en-US" smtClean="0"/>
              <a:t>‹#›</a:t>
            </a:fld>
            <a:endParaRPr lang="en-US"/>
          </a:p>
        </p:txBody>
      </p:sp>
    </p:spTree>
    <p:extLst>
      <p:ext uri="{BB962C8B-B14F-4D97-AF65-F5344CB8AC3E}">
        <p14:creationId xmlns:p14="http://schemas.microsoft.com/office/powerpoint/2010/main" val="190387665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D320CFE-92AF-4903-8358-C7EB18961520}" type="datetimeFigureOut">
              <a:rPr lang="en-US" smtClean="0"/>
              <a:t>8/3/2022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F84FE9B-BB4C-4A65-9FEA-ADB1559679A1}" type="slidenum">
              <a:rPr lang="en-US" smtClean="0"/>
              <a:t>‹#›</a:t>
            </a:fld>
            <a:endParaRPr lang="en-US"/>
          </a:p>
        </p:txBody>
      </p:sp>
    </p:spTree>
    <p:extLst>
      <p:ext uri="{BB962C8B-B14F-4D97-AF65-F5344CB8AC3E}">
        <p14:creationId xmlns:p14="http://schemas.microsoft.com/office/powerpoint/2010/main" val="5314162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D320CFE-92AF-4903-8358-C7EB18961520}" type="datetimeFigureOut">
              <a:rPr lang="en-US" smtClean="0"/>
              <a:t>8/3/2022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F84FE9B-BB4C-4A65-9FEA-ADB1559679A1}" type="slidenum">
              <a:rPr lang="en-US" smtClean="0"/>
              <a:t>‹#›</a:t>
            </a:fld>
            <a:endParaRPr lang="en-US"/>
          </a:p>
        </p:txBody>
      </p:sp>
    </p:spTree>
    <p:extLst>
      <p:ext uri="{BB962C8B-B14F-4D97-AF65-F5344CB8AC3E}">
        <p14:creationId xmlns:p14="http://schemas.microsoft.com/office/powerpoint/2010/main" val="5079693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D320CFE-92AF-4903-8358-C7EB18961520}" type="datetimeFigureOut">
              <a:rPr lang="en-US" smtClean="0"/>
              <a:t>8/3/2022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F84FE9B-BB4C-4A65-9FEA-ADB1559679A1}" type="slidenum">
              <a:rPr lang="en-US" smtClean="0"/>
              <a:t>‹#›</a:t>
            </a:fld>
            <a:endParaRPr lang="en-US"/>
          </a:p>
        </p:txBody>
      </p:sp>
    </p:spTree>
    <p:extLst>
      <p:ext uri="{BB962C8B-B14F-4D97-AF65-F5344CB8AC3E}">
        <p14:creationId xmlns:p14="http://schemas.microsoft.com/office/powerpoint/2010/main" val="38034372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5D320CFE-92AF-4903-8358-C7EB18961520}" type="datetimeFigureOut">
              <a:rPr lang="en-US" smtClean="0"/>
              <a:t>8/3/2022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F84FE9B-BB4C-4A65-9FEA-ADB1559679A1}" type="slidenum">
              <a:rPr lang="en-US" smtClean="0"/>
              <a:t>‹#›</a:t>
            </a:fld>
            <a:endParaRPr lang="en-US"/>
          </a:p>
        </p:txBody>
      </p:sp>
    </p:spTree>
    <p:extLst>
      <p:ext uri="{BB962C8B-B14F-4D97-AF65-F5344CB8AC3E}">
        <p14:creationId xmlns:p14="http://schemas.microsoft.com/office/powerpoint/2010/main" val="419622315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5D320CFE-92AF-4903-8358-C7EB18961520}" type="datetimeFigureOut">
              <a:rPr lang="en-US" smtClean="0"/>
              <a:t>8/3/2022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F84FE9B-BB4C-4A65-9FEA-ADB1559679A1}" type="slidenum">
              <a:rPr lang="en-US" smtClean="0"/>
              <a:t>‹#›</a:t>
            </a:fld>
            <a:endParaRPr lang="en-US"/>
          </a:p>
        </p:txBody>
      </p:sp>
    </p:spTree>
    <p:extLst>
      <p:ext uri="{BB962C8B-B14F-4D97-AF65-F5344CB8AC3E}">
        <p14:creationId xmlns:p14="http://schemas.microsoft.com/office/powerpoint/2010/main" val="289539322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5D320CFE-92AF-4903-8358-C7EB18961520}" type="datetimeFigureOut">
              <a:rPr lang="en-US" smtClean="0"/>
              <a:t>8/3/2022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F84FE9B-BB4C-4A65-9FEA-ADB1559679A1}" type="slidenum">
              <a:rPr lang="en-US" smtClean="0"/>
              <a:t>‹#›</a:t>
            </a:fld>
            <a:endParaRPr lang="en-US"/>
          </a:p>
        </p:txBody>
      </p:sp>
    </p:spTree>
    <p:extLst>
      <p:ext uri="{BB962C8B-B14F-4D97-AF65-F5344CB8AC3E}">
        <p14:creationId xmlns:p14="http://schemas.microsoft.com/office/powerpoint/2010/main" val="5003616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D320CFE-92AF-4903-8358-C7EB18961520}" type="datetimeFigureOut">
              <a:rPr lang="en-US" smtClean="0"/>
              <a:t>8/3/2022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F84FE9B-BB4C-4A65-9FEA-ADB1559679A1}" type="slidenum">
              <a:rPr lang="en-US" smtClean="0"/>
              <a:t>‹#›</a:t>
            </a:fld>
            <a:endParaRPr lang="en-US"/>
          </a:p>
        </p:txBody>
      </p:sp>
    </p:spTree>
    <p:extLst>
      <p:ext uri="{BB962C8B-B14F-4D97-AF65-F5344CB8AC3E}">
        <p14:creationId xmlns:p14="http://schemas.microsoft.com/office/powerpoint/2010/main" val="33797856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D320CFE-92AF-4903-8358-C7EB18961520}" type="datetimeFigureOut">
              <a:rPr lang="en-US" smtClean="0"/>
              <a:t>8/3/2022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F84FE9B-BB4C-4A65-9FEA-ADB1559679A1}" type="slidenum">
              <a:rPr lang="en-US" smtClean="0"/>
              <a:t>‹#›</a:t>
            </a:fld>
            <a:endParaRPr lang="en-US"/>
          </a:p>
        </p:txBody>
      </p:sp>
    </p:spTree>
    <p:extLst>
      <p:ext uri="{BB962C8B-B14F-4D97-AF65-F5344CB8AC3E}">
        <p14:creationId xmlns:p14="http://schemas.microsoft.com/office/powerpoint/2010/main" val="8426917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D320CFE-92AF-4903-8358-C7EB18961520}" type="datetimeFigureOut">
              <a:rPr lang="en-US" smtClean="0"/>
              <a:t>8/3/2022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F84FE9B-BB4C-4A65-9FEA-ADB1559679A1}" type="slidenum">
              <a:rPr lang="en-US" smtClean="0"/>
              <a:t>‹#›</a:t>
            </a:fld>
            <a:endParaRPr lang="en-US"/>
          </a:p>
        </p:txBody>
      </p:sp>
    </p:spTree>
    <p:extLst>
      <p:ext uri="{BB962C8B-B14F-4D97-AF65-F5344CB8AC3E}">
        <p14:creationId xmlns:p14="http://schemas.microsoft.com/office/powerpoint/2010/main" val="314448246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D320CFE-92AF-4903-8358-C7EB18961520}" type="datetimeFigureOut">
              <a:rPr lang="en-US" smtClean="0"/>
              <a:t>8/3/2022</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F84FE9B-BB4C-4A65-9FEA-ADB1559679A1}" type="slidenum">
              <a:rPr lang="en-US" smtClean="0"/>
              <a:t>‹#›</a:t>
            </a:fld>
            <a:endParaRPr lang="en-US"/>
          </a:p>
        </p:txBody>
      </p:sp>
    </p:spTree>
    <p:extLst>
      <p:ext uri="{BB962C8B-B14F-4D97-AF65-F5344CB8AC3E}">
        <p14:creationId xmlns:p14="http://schemas.microsoft.com/office/powerpoint/2010/main" val="499234278"/>
      </p:ext>
    </p:extLst>
  </p:cSld>
  <p:clrMap bg1="lt1" tx1="dk1" bg2="lt2" tx2="dk2" accent1="accent1" accent2="accent2" accent3="accent3" accent4="accent4" accent5="accent5" accent6="accent6" hlink="hlink" folHlink="folHlink"/>
  <p:sldLayoutIdLst>
    <p:sldLayoutId id="2147483781" r:id="rId1"/>
    <p:sldLayoutId id="2147483782" r:id="rId2"/>
    <p:sldLayoutId id="2147483783" r:id="rId3"/>
    <p:sldLayoutId id="2147483784" r:id="rId4"/>
    <p:sldLayoutId id="2147483785" r:id="rId5"/>
    <p:sldLayoutId id="2147483786" r:id="rId6"/>
    <p:sldLayoutId id="2147483787" r:id="rId7"/>
    <p:sldLayoutId id="2147483788" r:id="rId8"/>
    <p:sldLayoutId id="2147483789" r:id="rId9"/>
    <p:sldLayoutId id="2147483790" r:id="rId10"/>
    <p:sldLayoutId id="214748379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9BD01E50-64EB-4468-9DDC-F53008B5476A}"/>
              </a:ext>
            </a:extLst>
          </p:cNvPr>
          <p:cNvSpPr>
            <a:spLocks noGrp="1"/>
          </p:cNvSpPr>
          <p:nvPr>
            <p:ph type="ctrTitle"/>
          </p:nvPr>
        </p:nvSpPr>
        <p:spPr/>
        <p:txBody>
          <a:bodyPr/>
          <a:lstStyle/>
          <a:p>
            <a:r>
              <a:rPr lang="en-US" dirty="0">
                <a:solidFill>
                  <a:schemeClr val="accent6">
                    <a:lumMod val="50000"/>
                  </a:schemeClr>
                </a:solidFill>
                <a:latin typeface="Algerian" panose="04020705040A02060702" pitchFamily="82" charset="0"/>
              </a:rPr>
              <a:t>Spiritual Assistance</a:t>
            </a:r>
          </a:p>
        </p:txBody>
      </p:sp>
      <p:sp>
        <p:nvSpPr>
          <p:cNvPr id="3" name="Subtitle 2">
            <a:extLst>
              <a:ext uri="{FF2B5EF4-FFF2-40B4-BE49-F238E27FC236}">
                <a16:creationId xmlns="" xmlns:a16="http://schemas.microsoft.com/office/drawing/2014/main" id="{BF433AF7-856B-46CF-9BD6-CD8EE835985A}"/>
              </a:ext>
            </a:extLst>
          </p:cNvPr>
          <p:cNvSpPr>
            <a:spLocks noGrp="1"/>
          </p:cNvSpPr>
          <p:nvPr>
            <p:ph type="subTitle" idx="1"/>
          </p:nvPr>
        </p:nvSpPr>
        <p:spPr/>
        <p:txBody>
          <a:bodyPr/>
          <a:lstStyle/>
          <a:p>
            <a:r>
              <a:rPr lang="en-US" dirty="0">
                <a:solidFill>
                  <a:schemeClr val="accent6">
                    <a:lumMod val="75000"/>
                  </a:schemeClr>
                </a:solidFill>
                <a:latin typeface="Algerian" panose="04020705040A02060702" pitchFamily="82" charset="0"/>
              </a:rPr>
              <a:t>Prayer with Spiritual Assistants</a:t>
            </a:r>
          </a:p>
          <a:p>
            <a:r>
              <a:rPr lang="en-US" dirty="0">
                <a:solidFill>
                  <a:schemeClr val="accent6">
                    <a:lumMod val="75000"/>
                  </a:schemeClr>
                </a:solidFill>
                <a:latin typeface="Algerian" panose="04020705040A02060702" pitchFamily="82" charset="0"/>
              </a:rPr>
              <a:t>At the Q</a:t>
            </a:r>
          </a:p>
        </p:txBody>
      </p:sp>
    </p:spTree>
    <p:extLst>
      <p:ext uri="{BB962C8B-B14F-4D97-AF65-F5344CB8AC3E}">
        <p14:creationId xmlns:p14="http://schemas.microsoft.com/office/powerpoint/2010/main" val="325197188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BB6CC2CF-6A72-4565-B691-8BA3D5E5A2C6}"/>
              </a:ext>
            </a:extLst>
          </p:cNvPr>
          <p:cNvSpPr>
            <a:spLocks noGrp="1"/>
          </p:cNvSpPr>
          <p:nvPr>
            <p:ph type="title"/>
          </p:nvPr>
        </p:nvSpPr>
        <p:spPr>
          <a:xfrm>
            <a:off x="838200" y="365126"/>
            <a:ext cx="10515600" cy="459334"/>
          </a:xfrm>
        </p:spPr>
        <p:txBody>
          <a:bodyPr>
            <a:normAutofit fontScale="90000"/>
          </a:bodyPr>
          <a:lstStyle/>
          <a:p>
            <a:endParaRPr lang="en-US" dirty="0"/>
          </a:p>
        </p:txBody>
      </p:sp>
      <p:sp>
        <p:nvSpPr>
          <p:cNvPr id="3" name="Content Placeholder 2">
            <a:extLst>
              <a:ext uri="{FF2B5EF4-FFF2-40B4-BE49-F238E27FC236}">
                <a16:creationId xmlns="" xmlns:a16="http://schemas.microsoft.com/office/drawing/2014/main" id="{E5424FBD-A0C6-4359-9F8D-597700B32877}"/>
              </a:ext>
            </a:extLst>
          </p:cNvPr>
          <p:cNvSpPr>
            <a:spLocks noGrp="1"/>
          </p:cNvSpPr>
          <p:nvPr>
            <p:ph idx="1"/>
          </p:nvPr>
        </p:nvSpPr>
        <p:spPr>
          <a:xfrm>
            <a:off x="2848130" y="1825625"/>
            <a:ext cx="8505669" cy="4351338"/>
          </a:xfrm>
        </p:spPr>
        <p:txBody>
          <a:bodyPr>
            <a:normAutofit/>
          </a:bodyPr>
          <a:lstStyle/>
          <a:p>
            <a:r>
              <a:rPr lang="en-US" sz="1800" b="1" i="1" dirty="0">
                <a:latin typeface="Cambria Math" panose="02040503050406030204" pitchFamily="18" charset="0"/>
                <a:ea typeface="Cambria Math" panose="02040503050406030204" pitchFamily="18" charset="0"/>
              </a:rPr>
              <a:t>Sources: The Testament </a:t>
            </a:r>
          </a:p>
          <a:p>
            <a:endParaRPr lang="en-US" sz="1800" b="1" i="1" dirty="0">
              <a:latin typeface="Cambria Math" panose="02040503050406030204" pitchFamily="18" charset="0"/>
              <a:ea typeface="Cambria Math" panose="02040503050406030204" pitchFamily="18" charset="0"/>
            </a:endParaRPr>
          </a:p>
          <a:p>
            <a:pPr marL="0" indent="0">
              <a:buNone/>
            </a:pPr>
            <a:r>
              <a:rPr lang="en-US" sz="2000" dirty="0">
                <a:latin typeface="Cambria Math" panose="02040503050406030204" pitchFamily="18" charset="0"/>
                <a:ea typeface="Cambria Math" panose="02040503050406030204" pitchFamily="18" charset="0"/>
              </a:rPr>
              <a:t>We adore You, Lord Jesus Christ, here, and in all Your churches throughout 	the whole world,</a:t>
            </a:r>
          </a:p>
          <a:p>
            <a:pPr marL="0" indent="0">
              <a:buNone/>
            </a:pPr>
            <a:endParaRPr lang="en-US" sz="2000" b="1" i="1" dirty="0">
              <a:latin typeface="Cambria Math" panose="02040503050406030204" pitchFamily="18" charset="0"/>
              <a:ea typeface="Cambria Math" panose="02040503050406030204" pitchFamily="18" charset="0"/>
            </a:endParaRPr>
          </a:p>
          <a:p>
            <a:pPr marL="0" indent="0">
              <a:buNone/>
            </a:pPr>
            <a:r>
              <a:rPr lang="en-US" sz="2000" dirty="0">
                <a:latin typeface="Cambria Math" panose="02040503050406030204" pitchFamily="18" charset="0"/>
                <a:ea typeface="Cambria Math" panose="02040503050406030204" pitchFamily="18" charset="0"/>
              </a:rPr>
              <a:t>and we bless You, because by Your holy Cross, You have redeemed the world.</a:t>
            </a:r>
          </a:p>
        </p:txBody>
      </p:sp>
      <p:pic>
        <p:nvPicPr>
          <p:cNvPr id="5" name="Picture 4">
            <a:extLst>
              <a:ext uri="{FF2B5EF4-FFF2-40B4-BE49-F238E27FC236}">
                <a16:creationId xmlns="" xmlns:a16="http://schemas.microsoft.com/office/drawing/2014/main" id="{9AF233B5-E792-4F90-84ED-6AF0EB75B7A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9546" y="1825625"/>
            <a:ext cx="1918741" cy="3213891"/>
          </a:xfrm>
          <a:prstGeom prst="rect">
            <a:avLst/>
          </a:prstGeom>
        </p:spPr>
      </p:pic>
    </p:spTree>
    <p:extLst>
      <p:ext uri="{BB962C8B-B14F-4D97-AF65-F5344CB8AC3E}">
        <p14:creationId xmlns:p14="http://schemas.microsoft.com/office/powerpoint/2010/main" val="10882110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1000"/>
                                        <p:tgtEl>
                                          <p:spTgt spid="3">
                                            <p:txEl>
                                              <p:pRg st="2" end="2"/>
                                            </p:txEl>
                                          </p:spTgt>
                                        </p:tgtEl>
                                      </p:cBhvr>
                                    </p:animEffect>
                                    <p:anim calcmode="lin" valueType="num">
                                      <p:cBhvr>
                                        <p:cTn id="8"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4" end="4"/>
                                            </p:txEl>
                                          </p:spTgt>
                                        </p:tgtEl>
                                        <p:attrNameLst>
                                          <p:attrName>style.visibility</p:attrName>
                                        </p:attrNameLst>
                                      </p:cBhvr>
                                      <p:to>
                                        <p:strVal val="visible"/>
                                      </p:to>
                                    </p:set>
                                    <p:animEffect transition="in" filter="fade">
                                      <p:cBhvr>
                                        <p:cTn id="14" dur="1000"/>
                                        <p:tgtEl>
                                          <p:spTgt spid="3">
                                            <p:txEl>
                                              <p:pRg st="4" end="4"/>
                                            </p:txEl>
                                          </p:spTgt>
                                        </p:tgtEl>
                                      </p:cBhvr>
                                    </p:animEffect>
                                    <p:anim calcmode="lin" valueType="num">
                                      <p:cBhvr>
                                        <p:cTn id="15"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180727B5-56C1-4073-B8FC-8EE58150C34B}"/>
              </a:ext>
            </a:extLst>
          </p:cNvPr>
          <p:cNvSpPr>
            <a:spLocks noGrp="1"/>
          </p:cNvSpPr>
          <p:nvPr>
            <p:ph type="title"/>
          </p:nvPr>
        </p:nvSpPr>
        <p:spPr/>
        <p:txBody>
          <a:bodyPr/>
          <a:lstStyle/>
          <a:p>
            <a:r>
              <a:rPr lang="en-US" dirty="0">
                <a:solidFill>
                  <a:schemeClr val="accent6">
                    <a:lumMod val="75000"/>
                  </a:schemeClr>
                </a:solidFill>
                <a:latin typeface="Cambria Math" panose="02040503050406030204" pitchFamily="18" charset="0"/>
                <a:ea typeface="Cambria Math" panose="02040503050406030204" pitchFamily="18" charset="0"/>
              </a:rPr>
              <a:t>Sisters and Brothers in the Lord</a:t>
            </a:r>
          </a:p>
        </p:txBody>
      </p:sp>
      <p:sp>
        <p:nvSpPr>
          <p:cNvPr id="3" name="Content Placeholder 2">
            <a:extLst>
              <a:ext uri="{FF2B5EF4-FFF2-40B4-BE49-F238E27FC236}">
                <a16:creationId xmlns="" xmlns:a16="http://schemas.microsoft.com/office/drawing/2014/main" id="{1DD73BAD-5313-4303-8302-6DC42EB6F4AD}"/>
              </a:ext>
            </a:extLst>
          </p:cNvPr>
          <p:cNvSpPr>
            <a:spLocks noGrp="1"/>
          </p:cNvSpPr>
          <p:nvPr>
            <p:ph idx="1"/>
          </p:nvPr>
        </p:nvSpPr>
        <p:spPr>
          <a:xfrm>
            <a:off x="3852472" y="1825625"/>
            <a:ext cx="7501327" cy="4351338"/>
          </a:xfrm>
        </p:spPr>
        <p:txBody>
          <a:bodyPr>
            <a:normAutofit/>
          </a:bodyPr>
          <a:lstStyle/>
          <a:p>
            <a:r>
              <a:rPr lang="en-US" sz="1800" b="1" i="1" dirty="0">
                <a:latin typeface="Cambria Math" panose="02040503050406030204" pitchFamily="18" charset="0"/>
                <a:ea typeface="Cambria Math" panose="02040503050406030204" pitchFamily="18" charset="0"/>
              </a:rPr>
              <a:t>Scripture:  Philippians 2, 1-3</a:t>
            </a:r>
          </a:p>
          <a:p>
            <a:pPr marL="0" indent="0">
              <a:buNone/>
            </a:pPr>
            <a:r>
              <a:rPr lang="en-US" sz="2000" dirty="0">
                <a:latin typeface="Cambria Math" panose="02040503050406030204" pitchFamily="18" charset="0"/>
                <a:ea typeface="Cambria Math" panose="02040503050406030204" pitchFamily="18" charset="0"/>
              </a:rPr>
              <a:t>In the name of the encouragement you owe me in Christ, </a:t>
            </a:r>
          </a:p>
          <a:p>
            <a:pPr marL="0" indent="0">
              <a:buNone/>
            </a:pPr>
            <a:r>
              <a:rPr lang="en-US" sz="2000" dirty="0">
                <a:latin typeface="Cambria Math" panose="02040503050406030204" pitchFamily="18" charset="0"/>
                <a:ea typeface="Cambria Math" panose="02040503050406030204" pitchFamily="18" charset="0"/>
              </a:rPr>
              <a:t>in the name of the solace that love can give, </a:t>
            </a:r>
          </a:p>
          <a:p>
            <a:pPr marL="0" indent="0">
              <a:buNone/>
            </a:pPr>
            <a:r>
              <a:rPr lang="en-US" sz="2000" dirty="0">
                <a:latin typeface="Cambria Math" panose="02040503050406030204" pitchFamily="18" charset="0"/>
                <a:ea typeface="Cambria Math" panose="02040503050406030204" pitchFamily="18" charset="0"/>
              </a:rPr>
              <a:t>of fellowship in spirit, compassion and pity, </a:t>
            </a:r>
          </a:p>
          <a:p>
            <a:pPr marL="0" indent="0">
              <a:buNone/>
            </a:pPr>
            <a:r>
              <a:rPr lang="en-US" sz="2000" dirty="0">
                <a:latin typeface="Cambria Math" panose="02040503050406030204" pitchFamily="18" charset="0"/>
                <a:ea typeface="Cambria Math" panose="02040503050406030204" pitchFamily="18" charset="0"/>
              </a:rPr>
              <a:t>I beg you: make my joy complete by your unanimity, </a:t>
            </a:r>
          </a:p>
          <a:p>
            <a:pPr marL="0" indent="0">
              <a:buNone/>
            </a:pPr>
            <a:r>
              <a:rPr lang="en-US" sz="2000" dirty="0">
                <a:latin typeface="Cambria Math" panose="02040503050406030204" pitchFamily="18" charset="0"/>
                <a:ea typeface="Cambria Math" panose="02040503050406030204" pitchFamily="18" charset="0"/>
              </a:rPr>
              <a:t>possessing the one love, united in spirit and ideals. </a:t>
            </a:r>
          </a:p>
          <a:p>
            <a:pPr marL="0" indent="0">
              <a:buNone/>
            </a:pPr>
            <a:r>
              <a:rPr lang="en-US" sz="2000" dirty="0">
                <a:latin typeface="Cambria Math" panose="02040503050406030204" pitchFamily="18" charset="0"/>
                <a:ea typeface="Cambria Math" panose="02040503050406030204" pitchFamily="18" charset="0"/>
              </a:rPr>
              <a:t>Never act out of rivalry or conceit;</a:t>
            </a:r>
          </a:p>
          <a:p>
            <a:pPr marL="0" indent="0">
              <a:buNone/>
            </a:pPr>
            <a:r>
              <a:rPr lang="en-US" sz="2000" dirty="0">
                <a:latin typeface="Cambria Math" panose="02040503050406030204" pitchFamily="18" charset="0"/>
                <a:ea typeface="Cambria Math" panose="02040503050406030204" pitchFamily="18" charset="0"/>
              </a:rPr>
              <a:t>rather, let all parties think humbly of others as superior to themselves.</a:t>
            </a:r>
          </a:p>
        </p:txBody>
      </p:sp>
      <p:pic>
        <p:nvPicPr>
          <p:cNvPr id="5" name="Picture 4">
            <a:extLst>
              <a:ext uri="{FF2B5EF4-FFF2-40B4-BE49-F238E27FC236}">
                <a16:creationId xmlns="" xmlns:a16="http://schemas.microsoft.com/office/drawing/2014/main" id="{CBBCF730-5ABE-46C0-8C49-D48BA6E479D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51810" y="1798819"/>
            <a:ext cx="2173574" cy="3260361"/>
          </a:xfrm>
          <a:prstGeom prst="rect">
            <a:avLst/>
          </a:prstGeom>
        </p:spPr>
      </p:pic>
    </p:spTree>
    <p:extLst>
      <p:ext uri="{BB962C8B-B14F-4D97-AF65-F5344CB8AC3E}">
        <p14:creationId xmlns:p14="http://schemas.microsoft.com/office/powerpoint/2010/main" val="29603015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000"/>
                                        <p:tgtEl>
                                          <p:spTgt spid="3">
                                            <p:txEl>
                                              <p:pRg st="1" end="1"/>
                                            </p:txEl>
                                          </p:spTgt>
                                        </p:tgtEl>
                                      </p:cBhvr>
                                    </p:animEffect>
                                    <p:anim calcmode="lin" valueType="num">
                                      <p:cBhvr>
                                        <p:cTn id="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1000"/>
                                        <p:tgtEl>
                                          <p:spTgt spid="3">
                                            <p:txEl>
                                              <p:pRg st="2" end="2"/>
                                            </p:txEl>
                                          </p:spTgt>
                                        </p:tgtEl>
                                      </p:cBhvr>
                                    </p:animEffect>
                                    <p:anim calcmode="lin" valueType="num">
                                      <p:cBhvr>
                                        <p:cTn id="1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Effect transition="in" filter="fade">
                                      <p:cBhvr>
                                        <p:cTn id="21" dur="1000"/>
                                        <p:tgtEl>
                                          <p:spTgt spid="3">
                                            <p:txEl>
                                              <p:pRg st="3" end="3"/>
                                            </p:txEl>
                                          </p:spTgt>
                                        </p:tgtEl>
                                      </p:cBhvr>
                                    </p:animEffect>
                                    <p:anim calcmode="lin" valueType="num">
                                      <p:cBhvr>
                                        <p:cTn id="22"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4" end="4"/>
                                            </p:txEl>
                                          </p:spTgt>
                                        </p:tgtEl>
                                        <p:attrNameLst>
                                          <p:attrName>style.visibility</p:attrName>
                                        </p:attrNameLst>
                                      </p:cBhvr>
                                      <p:to>
                                        <p:strVal val="visible"/>
                                      </p:to>
                                    </p:set>
                                    <p:animEffect transition="in" filter="fade">
                                      <p:cBhvr>
                                        <p:cTn id="28" dur="1000"/>
                                        <p:tgtEl>
                                          <p:spTgt spid="3">
                                            <p:txEl>
                                              <p:pRg st="4" end="4"/>
                                            </p:txEl>
                                          </p:spTgt>
                                        </p:tgtEl>
                                      </p:cBhvr>
                                    </p:animEffect>
                                    <p:anim calcmode="lin" valueType="num">
                                      <p:cBhvr>
                                        <p:cTn id="29"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3">
                                            <p:txEl>
                                              <p:pRg st="5" end="5"/>
                                            </p:txEl>
                                          </p:spTgt>
                                        </p:tgtEl>
                                        <p:attrNameLst>
                                          <p:attrName>style.visibility</p:attrName>
                                        </p:attrNameLst>
                                      </p:cBhvr>
                                      <p:to>
                                        <p:strVal val="visible"/>
                                      </p:to>
                                    </p:set>
                                    <p:animEffect transition="in" filter="fade">
                                      <p:cBhvr>
                                        <p:cTn id="35" dur="1000"/>
                                        <p:tgtEl>
                                          <p:spTgt spid="3">
                                            <p:txEl>
                                              <p:pRg st="5" end="5"/>
                                            </p:txEl>
                                          </p:spTgt>
                                        </p:tgtEl>
                                      </p:cBhvr>
                                    </p:animEffect>
                                    <p:anim calcmode="lin" valueType="num">
                                      <p:cBhvr>
                                        <p:cTn id="36"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3">
                                            <p:txEl>
                                              <p:pRg st="6" end="6"/>
                                            </p:txEl>
                                          </p:spTgt>
                                        </p:tgtEl>
                                        <p:attrNameLst>
                                          <p:attrName>style.visibility</p:attrName>
                                        </p:attrNameLst>
                                      </p:cBhvr>
                                      <p:to>
                                        <p:strVal val="visible"/>
                                      </p:to>
                                    </p:set>
                                    <p:animEffect transition="in" filter="fade">
                                      <p:cBhvr>
                                        <p:cTn id="42" dur="1000"/>
                                        <p:tgtEl>
                                          <p:spTgt spid="3">
                                            <p:txEl>
                                              <p:pRg st="6" end="6"/>
                                            </p:txEl>
                                          </p:spTgt>
                                        </p:tgtEl>
                                      </p:cBhvr>
                                    </p:animEffect>
                                    <p:anim calcmode="lin" valueType="num">
                                      <p:cBhvr>
                                        <p:cTn id="43"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nodeType="clickEffect">
                                  <p:stCondLst>
                                    <p:cond delay="0"/>
                                  </p:stCondLst>
                                  <p:childTnLst>
                                    <p:set>
                                      <p:cBhvr>
                                        <p:cTn id="48" dur="1" fill="hold">
                                          <p:stCondLst>
                                            <p:cond delay="0"/>
                                          </p:stCondLst>
                                        </p:cTn>
                                        <p:tgtEl>
                                          <p:spTgt spid="3">
                                            <p:txEl>
                                              <p:pRg st="7" end="7"/>
                                            </p:txEl>
                                          </p:spTgt>
                                        </p:tgtEl>
                                        <p:attrNameLst>
                                          <p:attrName>style.visibility</p:attrName>
                                        </p:attrNameLst>
                                      </p:cBhvr>
                                      <p:to>
                                        <p:strVal val="visible"/>
                                      </p:to>
                                    </p:set>
                                    <p:animEffect transition="in" filter="fade">
                                      <p:cBhvr>
                                        <p:cTn id="49" dur="1000"/>
                                        <p:tgtEl>
                                          <p:spTgt spid="3">
                                            <p:txEl>
                                              <p:pRg st="7" end="7"/>
                                            </p:txEl>
                                          </p:spTgt>
                                        </p:tgtEl>
                                      </p:cBhvr>
                                    </p:animEffect>
                                    <p:anim calcmode="lin" valueType="num">
                                      <p:cBhvr>
                                        <p:cTn id="50"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51" dur="1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115B683D-B5BE-40FC-80DE-3F41830295CE}"/>
              </a:ext>
            </a:extLst>
          </p:cNvPr>
          <p:cNvSpPr>
            <a:spLocks noGrp="1"/>
          </p:cNvSpPr>
          <p:nvPr>
            <p:ph type="title"/>
          </p:nvPr>
        </p:nvSpPr>
        <p:spPr>
          <a:xfrm>
            <a:off x="838200" y="365126"/>
            <a:ext cx="10515600" cy="315912"/>
          </a:xfrm>
        </p:spPr>
        <p:txBody>
          <a:bodyPr>
            <a:normAutofit fontScale="90000"/>
          </a:bodyPr>
          <a:lstStyle/>
          <a:p>
            <a:endParaRPr lang="en-US" dirty="0"/>
          </a:p>
        </p:txBody>
      </p:sp>
      <p:sp>
        <p:nvSpPr>
          <p:cNvPr id="3" name="Content Placeholder 2">
            <a:extLst>
              <a:ext uri="{FF2B5EF4-FFF2-40B4-BE49-F238E27FC236}">
                <a16:creationId xmlns="" xmlns:a16="http://schemas.microsoft.com/office/drawing/2014/main" id="{57CB1FC6-A77E-4056-8358-B96361A686AF}"/>
              </a:ext>
            </a:extLst>
          </p:cNvPr>
          <p:cNvSpPr>
            <a:spLocks noGrp="1"/>
          </p:cNvSpPr>
          <p:nvPr>
            <p:ph idx="1"/>
          </p:nvPr>
        </p:nvSpPr>
        <p:spPr>
          <a:xfrm>
            <a:off x="3567659" y="1094282"/>
            <a:ext cx="7786141" cy="5083697"/>
          </a:xfrm>
        </p:spPr>
        <p:txBody>
          <a:bodyPr>
            <a:normAutofit fontScale="92500" lnSpcReduction="10000"/>
          </a:bodyPr>
          <a:lstStyle/>
          <a:p>
            <a:r>
              <a:rPr lang="en-US" sz="1800" b="1" i="1" dirty="0">
                <a:latin typeface="Cambria Math" panose="02040503050406030204" pitchFamily="18" charset="0"/>
                <a:ea typeface="Cambria Math" panose="02040503050406030204" pitchFamily="18" charset="0"/>
              </a:rPr>
              <a:t>Meditation:</a:t>
            </a:r>
          </a:p>
          <a:p>
            <a:pPr marL="0" indent="0" algn="just">
              <a:buNone/>
            </a:pPr>
            <a:r>
              <a:rPr lang="en-US" sz="2000" dirty="0">
                <a:latin typeface="Cambria Math" panose="02040503050406030204" pitchFamily="18" charset="0"/>
                <a:ea typeface="Cambria Math" panose="02040503050406030204" pitchFamily="18" charset="0"/>
              </a:rPr>
              <a:t>We are called together as God’s sons and daughters to be one in the spirit.  Our call to live the Gospel life is heard not only as individuals but as a fraternity.  We have made our profession to a life in which we experience grace and salvation as a fraternity.  </a:t>
            </a:r>
          </a:p>
          <a:p>
            <a:pPr marL="0" indent="0" algn="just">
              <a:buNone/>
            </a:pPr>
            <a:r>
              <a:rPr lang="en-US" sz="2000" dirty="0">
                <a:latin typeface="Cambria Math" panose="02040503050406030204" pitchFamily="18" charset="0"/>
                <a:ea typeface="Cambria Math" panose="02040503050406030204" pitchFamily="18" charset="0"/>
              </a:rPr>
              <a:t>Therefore, we have a responsibility to co-operate in the salvation of our sisters and brothers.  Just as Jesus was the center of the community gathered around Him, so Jesus must be the center of our community today.  </a:t>
            </a:r>
          </a:p>
          <a:p>
            <a:pPr marL="0" indent="0" algn="just">
              <a:buNone/>
            </a:pPr>
            <a:r>
              <a:rPr lang="en-US" sz="2000" dirty="0">
                <a:latin typeface="Cambria Math" panose="02040503050406030204" pitchFamily="18" charset="0"/>
                <a:ea typeface="Cambria Math" panose="02040503050406030204" pitchFamily="18" charset="0"/>
              </a:rPr>
              <a:t>It was the love of Jesus that brought about a change of heart in His first followers.  It is that same love that will change our hearts of we are open to it.</a:t>
            </a:r>
          </a:p>
          <a:p>
            <a:pPr marL="0" indent="0" algn="just">
              <a:buNone/>
            </a:pPr>
            <a:r>
              <a:rPr lang="en-US" sz="2000" dirty="0">
                <a:latin typeface="Cambria Math" panose="02040503050406030204" pitchFamily="18" charset="0"/>
                <a:ea typeface="Cambria Math" panose="02040503050406030204" pitchFamily="18" charset="0"/>
              </a:rPr>
              <a:t>The first community shared most importantly their love for Jesus and, as a result, they shared their whole lives—their joy, sorrow, anger, disagreements, peace, and material goods.  </a:t>
            </a:r>
          </a:p>
          <a:p>
            <a:pPr marL="0" indent="0" algn="just">
              <a:buNone/>
            </a:pPr>
            <a:r>
              <a:rPr lang="en-US" sz="2000" dirty="0">
                <a:latin typeface="Cambria Math" panose="02040503050406030204" pitchFamily="18" charset="0"/>
                <a:ea typeface="Cambria Math" panose="02040503050406030204" pitchFamily="18" charset="0"/>
              </a:rPr>
              <a:t>It was this total sharing that made them one with the Lord and with each other.  The Lord wants to bless us with the gift of Himself in our sisters and brothers in fraternity.</a:t>
            </a:r>
          </a:p>
        </p:txBody>
      </p:sp>
      <p:pic>
        <p:nvPicPr>
          <p:cNvPr id="5" name="Picture 4">
            <a:extLst>
              <a:ext uri="{FF2B5EF4-FFF2-40B4-BE49-F238E27FC236}">
                <a16:creationId xmlns="" xmlns:a16="http://schemas.microsoft.com/office/drawing/2014/main" id="{F8DCCE82-79D6-4FCB-B1ED-C9145DD0359B}"/>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838200" y="1289154"/>
            <a:ext cx="1705354" cy="2555471"/>
          </a:xfrm>
          <a:prstGeom prst="rect">
            <a:avLst/>
          </a:prstGeom>
        </p:spPr>
      </p:pic>
      <p:pic>
        <p:nvPicPr>
          <p:cNvPr id="7" name="Picture 6">
            <a:extLst>
              <a:ext uri="{FF2B5EF4-FFF2-40B4-BE49-F238E27FC236}">
                <a16:creationId xmlns="" xmlns:a16="http://schemas.microsoft.com/office/drawing/2014/main" id="{9AB8C4B6-3618-4C43-BAD9-F8444D34152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04335" y="3361544"/>
            <a:ext cx="1828731" cy="2740352"/>
          </a:xfrm>
          <a:prstGeom prst="rect">
            <a:avLst/>
          </a:prstGeom>
        </p:spPr>
      </p:pic>
    </p:spTree>
    <p:extLst>
      <p:ext uri="{BB962C8B-B14F-4D97-AF65-F5344CB8AC3E}">
        <p14:creationId xmlns:p14="http://schemas.microsoft.com/office/powerpoint/2010/main" val="31177443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000"/>
                                        <p:tgtEl>
                                          <p:spTgt spid="3">
                                            <p:txEl>
                                              <p:pRg st="1" end="1"/>
                                            </p:txEl>
                                          </p:spTgt>
                                        </p:tgtEl>
                                      </p:cBhvr>
                                    </p:animEffect>
                                    <p:anim calcmode="lin" valueType="num">
                                      <p:cBhvr>
                                        <p:cTn id="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1000"/>
                                        <p:tgtEl>
                                          <p:spTgt spid="3">
                                            <p:txEl>
                                              <p:pRg st="2" end="2"/>
                                            </p:txEl>
                                          </p:spTgt>
                                        </p:tgtEl>
                                      </p:cBhvr>
                                    </p:animEffect>
                                    <p:anim calcmode="lin" valueType="num">
                                      <p:cBhvr>
                                        <p:cTn id="1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Effect transition="in" filter="fade">
                                      <p:cBhvr>
                                        <p:cTn id="21" dur="1000"/>
                                        <p:tgtEl>
                                          <p:spTgt spid="3">
                                            <p:txEl>
                                              <p:pRg st="3" end="3"/>
                                            </p:txEl>
                                          </p:spTgt>
                                        </p:tgtEl>
                                      </p:cBhvr>
                                    </p:animEffect>
                                    <p:anim calcmode="lin" valueType="num">
                                      <p:cBhvr>
                                        <p:cTn id="22"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4" end="4"/>
                                            </p:txEl>
                                          </p:spTgt>
                                        </p:tgtEl>
                                        <p:attrNameLst>
                                          <p:attrName>style.visibility</p:attrName>
                                        </p:attrNameLst>
                                      </p:cBhvr>
                                      <p:to>
                                        <p:strVal val="visible"/>
                                      </p:to>
                                    </p:set>
                                    <p:animEffect transition="in" filter="fade">
                                      <p:cBhvr>
                                        <p:cTn id="28" dur="1000"/>
                                        <p:tgtEl>
                                          <p:spTgt spid="3">
                                            <p:txEl>
                                              <p:pRg st="4" end="4"/>
                                            </p:txEl>
                                          </p:spTgt>
                                        </p:tgtEl>
                                      </p:cBhvr>
                                    </p:animEffect>
                                    <p:anim calcmode="lin" valueType="num">
                                      <p:cBhvr>
                                        <p:cTn id="29"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3">
                                            <p:txEl>
                                              <p:pRg st="5" end="5"/>
                                            </p:txEl>
                                          </p:spTgt>
                                        </p:tgtEl>
                                        <p:attrNameLst>
                                          <p:attrName>style.visibility</p:attrName>
                                        </p:attrNameLst>
                                      </p:cBhvr>
                                      <p:to>
                                        <p:strVal val="visible"/>
                                      </p:to>
                                    </p:set>
                                    <p:animEffect transition="in" filter="fade">
                                      <p:cBhvr>
                                        <p:cTn id="35" dur="1000"/>
                                        <p:tgtEl>
                                          <p:spTgt spid="3">
                                            <p:txEl>
                                              <p:pRg st="5" end="5"/>
                                            </p:txEl>
                                          </p:spTgt>
                                        </p:tgtEl>
                                      </p:cBhvr>
                                    </p:animEffect>
                                    <p:anim calcmode="lin" valueType="num">
                                      <p:cBhvr>
                                        <p:cTn id="36"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51561D2C-ED4B-44F5-BD34-93C3B0A29C3A}"/>
              </a:ext>
            </a:extLst>
          </p:cNvPr>
          <p:cNvSpPr>
            <a:spLocks noGrp="1"/>
          </p:cNvSpPr>
          <p:nvPr>
            <p:ph type="title"/>
          </p:nvPr>
        </p:nvSpPr>
        <p:spPr>
          <a:xfrm>
            <a:off x="838200" y="365126"/>
            <a:ext cx="10515600" cy="315912"/>
          </a:xfrm>
        </p:spPr>
        <p:txBody>
          <a:bodyPr>
            <a:normAutofit fontScale="90000"/>
          </a:bodyPr>
          <a:lstStyle/>
          <a:p>
            <a:endParaRPr lang="en-US" dirty="0"/>
          </a:p>
        </p:txBody>
      </p:sp>
      <p:sp>
        <p:nvSpPr>
          <p:cNvPr id="3" name="Content Placeholder 2">
            <a:extLst>
              <a:ext uri="{FF2B5EF4-FFF2-40B4-BE49-F238E27FC236}">
                <a16:creationId xmlns="" xmlns:a16="http://schemas.microsoft.com/office/drawing/2014/main" id="{7D12B680-8C78-434A-82C7-CD5E15E3338B}"/>
              </a:ext>
            </a:extLst>
          </p:cNvPr>
          <p:cNvSpPr>
            <a:spLocks noGrp="1"/>
          </p:cNvSpPr>
          <p:nvPr>
            <p:ph idx="1"/>
          </p:nvPr>
        </p:nvSpPr>
        <p:spPr>
          <a:xfrm>
            <a:off x="838200" y="1214203"/>
            <a:ext cx="10515600" cy="1753849"/>
          </a:xfrm>
        </p:spPr>
        <p:txBody>
          <a:bodyPr>
            <a:normAutofit/>
          </a:bodyPr>
          <a:lstStyle/>
          <a:p>
            <a:r>
              <a:rPr lang="en-US" sz="1800" b="1" i="1" dirty="0">
                <a:latin typeface="Cambria Math" panose="02040503050406030204" pitchFamily="18" charset="0"/>
                <a:ea typeface="Cambria Math" panose="02040503050406030204" pitchFamily="18" charset="0"/>
              </a:rPr>
              <a:t>Franciscan Sources: Rule of 1221, #9</a:t>
            </a:r>
          </a:p>
          <a:p>
            <a:pPr marL="0" indent="0">
              <a:buNone/>
            </a:pPr>
            <a:r>
              <a:rPr lang="en-US" sz="2000" dirty="0">
                <a:latin typeface="Cambria Math" panose="02040503050406030204" pitchFamily="18" charset="0"/>
                <a:ea typeface="Cambria Math" panose="02040503050406030204" pitchFamily="18" charset="0"/>
              </a:rPr>
              <a:t>The sisters and brothers should let their needs be known to one another, so that the other can find what is needed and give it.  </a:t>
            </a:r>
          </a:p>
          <a:p>
            <a:pPr marL="0" indent="0">
              <a:buNone/>
            </a:pPr>
            <a:r>
              <a:rPr lang="en-US" sz="2000" dirty="0">
                <a:latin typeface="Cambria Math" panose="02040503050406030204" pitchFamily="18" charset="0"/>
                <a:ea typeface="Cambria Math" panose="02040503050406030204" pitchFamily="18" charset="0"/>
              </a:rPr>
              <a:t>Each is to love and nourish the other as a mother nourishes and loves her child, in everything for which God gives them grace.</a:t>
            </a:r>
          </a:p>
          <a:p>
            <a:pPr marL="0" indent="0">
              <a:buNone/>
            </a:pPr>
            <a:endParaRPr lang="en-US" sz="1800" dirty="0">
              <a:latin typeface="Cambria Math" panose="02040503050406030204" pitchFamily="18" charset="0"/>
              <a:ea typeface="Cambria Math" panose="02040503050406030204" pitchFamily="18" charset="0"/>
            </a:endParaRPr>
          </a:p>
        </p:txBody>
      </p:sp>
      <p:pic>
        <p:nvPicPr>
          <p:cNvPr id="5" name="Picture 4">
            <a:extLst>
              <a:ext uri="{FF2B5EF4-FFF2-40B4-BE49-F238E27FC236}">
                <a16:creationId xmlns="" xmlns:a16="http://schemas.microsoft.com/office/drawing/2014/main" id="{5A1CB650-F2A1-4669-BB28-996E540A4333}"/>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p:blipFill>
        <p:spPr>
          <a:xfrm>
            <a:off x="3423886" y="2968052"/>
            <a:ext cx="5344228" cy="3172901"/>
          </a:xfrm>
          <a:prstGeom prst="rect">
            <a:avLst/>
          </a:prstGeom>
        </p:spPr>
      </p:pic>
    </p:spTree>
    <p:extLst>
      <p:ext uri="{BB962C8B-B14F-4D97-AF65-F5344CB8AC3E}">
        <p14:creationId xmlns:p14="http://schemas.microsoft.com/office/powerpoint/2010/main" val="37511060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000"/>
                                        <p:tgtEl>
                                          <p:spTgt spid="3">
                                            <p:txEl>
                                              <p:pRg st="1" end="1"/>
                                            </p:txEl>
                                          </p:spTgt>
                                        </p:tgtEl>
                                      </p:cBhvr>
                                    </p:animEffect>
                                    <p:anim calcmode="lin" valueType="num">
                                      <p:cBhvr>
                                        <p:cTn id="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1000"/>
                                        <p:tgtEl>
                                          <p:spTgt spid="3">
                                            <p:txEl>
                                              <p:pRg st="2" end="2"/>
                                            </p:txEl>
                                          </p:spTgt>
                                        </p:tgtEl>
                                      </p:cBhvr>
                                    </p:animEffect>
                                    <p:anim calcmode="lin" valueType="num">
                                      <p:cBhvr>
                                        <p:cTn id="1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3F29B849-3EC6-470B-81A4-C5C4DE6036B0}"/>
              </a:ext>
            </a:extLst>
          </p:cNvPr>
          <p:cNvSpPr>
            <a:spLocks noGrp="1"/>
          </p:cNvSpPr>
          <p:nvPr>
            <p:ph type="title"/>
          </p:nvPr>
        </p:nvSpPr>
        <p:spPr/>
        <p:txBody>
          <a:bodyPr/>
          <a:lstStyle/>
          <a:p>
            <a:r>
              <a:rPr lang="en-US" dirty="0"/>
              <a:t> </a:t>
            </a:r>
            <a:r>
              <a:rPr lang="en-US" dirty="0">
                <a:solidFill>
                  <a:schemeClr val="accent6">
                    <a:lumMod val="50000"/>
                  </a:schemeClr>
                </a:solidFill>
                <a:latin typeface="Cambria Math" panose="02040503050406030204" pitchFamily="18" charset="0"/>
                <a:ea typeface="Cambria Math" panose="02040503050406030204" pitchFamily="18" charset="0"/>
              </a:rPr>
              <a:t>Conversion Through Ministry</a:t>
            </a:r>
          </a:p>
        </p:txBody>
      </p:sp>
      <p:sp>
        <p:nvSpPr>
          <p:cNvPr id="3" name="Content Placeholder 2">
            <a:extLst>
              <a:ext uri="{FF2B5EF4-FFF2-40B4-BE49-F238E27FC236}">
                <a16:creationId xmlns="" xmlns:a16="http://schemas.microsoft.com/office/drawing/2014/main" id="{674F32E3-6AD9-48E1-B471-36EAF4291D1E}"/>
              </a:ext>
            </a:extLst>
          </p:cNvPr>
          <p:cNvSpPr>
            <a:spLocks noGrp="1"/>
          </p:cNvSpPr>
          <p:nvPr>
            <p:ph idx="1"/>
          </p:nvPr>
        </p:nvSpPr>
        <p:spPr>
          <a:xfrm>
            <a:off x="3147934" y="1690688"/>
            <a:ext cx="6145968" cy="4486275"/>
          </a:xfrm>
        </p:spPr>
        <p:txBody>
          <a:bodyPr>
            <a:normAutofit/>
          </a:bodyPr>
          <a:lstStyle/>
          <a:p>
            <a:r>
              <a:rPr lang="en-US" sz="1800" b="1" i="1" dirty="0">
                <a:latin typeface="Cambria Math" panose="02040503050406030204" pitchFamily="18" charset="0"/>
                <a:ea typeface="Cambria Math" panose="02040503050406030204" pitchFamily="18" charset="0"/>
              </a:rPr>
              <a:t>Scripture: Mark 10, 42-45</a:t>
            </a:r>
          </a:p>
          <a:p>
            <a:pPr marL="0" indent="0">
              <a:buNone/>
            </a:pPr>
            <a:r>
              <a:rPr lang="en-US" sz="2000" dirty="0">
                <a:latin typeface="Cambria Math" panose="02040503050406030204" pitchFamily="18" charset="0"/>
                <a:ea typeface="Cambria Math" panose="02040503050406030204" pitchFamily="18" charset="0"/>
              </a:rPr>
              <a:t>Jesus called them together and said to them, “You know how among the Gentiles those who seem to exercise authority lord it over them; </a:t>
            </a:r>
          </a:p>
          <a:p>
            <a:pPr marL="0" indent="0">
              <a:buNone/>
            </a:pPr>
            <a:r>
              <a:rPr lang="en-US" sz="2000" dirty="0">
                <a:latin typeface="Cambria Math" panose="02040503050406030204" pitchFamily="18" charset="0"/>
                <a:ea typeface="Cambria Math" panose="02040503050406030204" pitchFamily="18" charset="0"/>
              </a:rPr>
              <a:t>their great ones make their importance felt.</a:t>
            </a:r>
          </a:p>
          <a:p>
            <a:pPr marL="0" indent="0">
              <a:buNone/>
            </a:pPr>
            <a:r>
              <a:rPr lang="en-US" sz="2000" dirty="0">
                <a:latin typeface="Cambria Math" panose="02040503050406030204" pitchFamily="18" charset="0"/>
                <a:ea typeface="Cambria Math" panose="02040503050406030204" pitchFamily="18" charset="0"/>
              </a:rPr>
              <a:t>It cannot be like that with you.</a:t>
            </a:r>
          </a:p>
          <a:p>
            <a:pPr marL="0" indent="0">
              <a:buNone/>
            </a:pPr>
            <a:r>
              <a:rPr lang="en-US" sz="2000" dirty="0">
                <a:latin typeface="Cambria Math" panose="02040503050406030204" pitchFamily="18" charset="0"/>
                <a:ea typeface="Cambria Math" panose="02040503050406030204" pitchFamily="18" charset="0"/>
              </a:rPr>
              <a:t>Anyone among you who aspires to greatness must serve the rest; </a:t>
            </a:r>
          </a:p>
          <a:p>
            <a:pPr marL="0" indent="0">
              <a:buNone/>
            </a:pPr>
            <a:r>
              <a:rPr lang="en-US" sz="2000" dirty="0">
                <a:latin typeface="Cambria Math" panose="02040503050406030204" pitchFamily="18" charset="0"/>
                <a:ea typeface="Cambria Math" panose="02040503050406030204" pitchFamily="18" charset="0"/>
              </a:rPr>
              <a:t>Whoever wants to rank first among you must serve the needs of all.</a:t>
            </a:r>
          </a:p>
          <a:p>
            <a:pPr marL="0" indent="0">
              <a:buNone/>
            </a:pPr>
            <a:r>
              <a:rPr lang="en-US" sz="2000" dirty="0">
                <a:latin typeface="Cambria Math" panose="02040503050406030204" pitchFamily="18" charset="0"/>
                <a:ea typeface="Cambria Math" panose="02040503050406030204" pitchFamily="18" charset="0"/>
              </a:rPr>
              <a:t>The Son of Man has not come to be served but to serve—to give His life in ransom for the many.”</a:t>
            </a:r>
          </a:p>
        </p:txBody>
      </p:sp>
      <p:pic>
        <p:nvPicPr>
          <p:cNvPr id="5" name="Picture 4">
            <a:extLst>
              <a:ext uri="{FF2B5EF4-FFF2-40B4-BE49-F238E27FC236}">
                <a16:creationId xmlns="" xmlns:a16="http://schemas.microsoft.com/office/drawing/2014/main" id="{FAEC2AB0-C5F1-4887-9840-1B3E2DDEE916}"/>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293902" y="4400083"/>
            <a:ext cx="2522388" cy="1682644"/>
          </a:xfrm>
          <a:prstGeom prst="rect">
            <a:avLst/>
          </a:prstGeom>
        </p:spPr>
      </p:pic>
      <p:pic>
        <p:nvPicPr>
          <p:cNvPr id="7" name="Picture 6">
            <a:extLst>
              <a:ext uri="{FF2B5EF4-FFF2-40B4-BE49-F238E27FC236}">
                <a16:creationId xmlns="" xmlns:a16="http://schemas.microsoft.com/office/drawing/2014/main" id="{276F7CBD-46D9-43B4-BAF4-053D9B28B45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96227" y="1866146"/>
            <a:ext cx="2342815" cy="1562854"/>
          </a:xfrm>
          <a:prstGeom prst="rect">
            <a:avLst/>
          </a:prstGeom>
        </p:spPr>
      </p:pic>
    </p:spTree>
    <p:extLst>
      <p:ext uri="{BB962C8B-B14F-4D97-AF65-F5344CB8AC3E}">
        <p14:creationId xmlns:p14="http://schemas.microsoft.com/office/powerpoint/2010/main" val="15548297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000"/>
                                        <p:tgtEl>
                                          <p:spTgt spid="3">
                                            <p:txEl>
                                              <p:pRg st="1" end="1"/>
                                            </p:txEl>
                                          </p:spTgt>
                                        </p:tgtEl>
                                      </p:cBhvr>
                                    </p:animEffect>
                                    <p:anim calcmode="lin" valueType="num">
                                      <p:cBhvr>
                                        <p:cTn id="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1000"/>
                                        <p:tgtEl>
                                          <p:spTgt spid="3">
                                            <p:txEl>
                                              <p:pRg st="2" end="2"/>
                                            </p:txEl>
                                          </p:spTgt>
                                        </p:tgtEl>
                                      </p:cBhvr>
                                    </p:animEffect>
                                    <p:anim calcmode="lin" valueType="num">
                                      <p:cBhvr>
                                        <p:cTn id="1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Effect transition="in" filter="fade">
                                      <p:cBhvr>
                                        <p:cTn id="21" dur="1000"/>
                                        <p:tgtEl>
                                          <p:spTgt spid="3">
                                            <p:txEl>
                                              <p:pRg st="3" end="3"/>
                                            </p:txEl>
                                          </p:spTgt>
                                        </p:tgtEl>
                                      </p:cBhvr>
                                    </p:animEffect>
                                    <p:anim calcmode="lin" valueType="num">
                                      <p:cBhvr>
                                        <p:cTn id="22"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4" end="4"/>
                                            </p:txEl>
                                          </p:spTgt>
                                        </p:tgtEl>
                                        <p:attrNameLst>
                                          <p:attrName>style.visibility</p:attrName>
                                        </p:attrNameLst>
                                      </p:cBhvr>
                                      <p:to>
                                        <p:strVal val="visible"/>
                                      </p:to>
                                    </p:set>
                                    <p:animEffect transition="in" filter="fade">
                                      <p:cBhvr>
                                        <p:cTn id="28" dur="1000"/>
                                        <p:tgtEl>
                                          <p:spTgt spid="3">
                                            <p:txEl>
                                              <p:pRg st="4" end="4"/>
                                            </p:txEl>
                                          </p:spTgt>
                                        </p:tgtEl>
                                      </p:cBhvr>
                                    </p:animEffect>
                                    <p:anim calcmode="lin" valueType="num">
                                      <p:cBhvr>
                                        <p:cTn id="29"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3">
                                            <p:txEl>
                                              <p:pRg st="5" end="5"/>
                                            </p:txEl>
                                          </p:spTgt>
                                        </p:tgtEl>
                                        <p:attrNameLst>
                                          <p:attrName>style.visibility</p:attrName>
                                        </p:attrNameLst>
                                      </p:cBhvr>
                                      <p:to>
                                        <p:strVal val="visible"/>
                                      </p:to>
                                    </p:set>
                                    <p:animEffect transition="in" filter="fade">
                                      <p:cBhvr>
                                        <p:cTn id="35" dur="1000"/>
                                        <p:tgtEl>
                                          <p:spTgt spid="3">
                                            <p:txEl>
                                              <p:pRg st="5" end="5"/>
                                            </p:txEl>
                                          </p:spTgt>
                                        </p:tgtEl>
                                      </p:cBhvr>
                                    </p:animEffect>
                                    <p:anim calcmode="lin" valueType="num">
                                      <p:cBhvr>
                                        <p:cTn id="36"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3">
                                            <p:txEl>
                                              <p:pRg st="6" end="6"/>
                                            </p:txEl>
                                          </p:spTgt>
                                        </p:tgtEl>
                                        <p:attrNameLst>
                                          <p:attrName>style.visibility</p:attrName>
                                        </p:attrNameLst>
                                      </p:cBhvr>
                                      <p:to>
                                        <p:strVal val="visible"/>
                                      </p:to>
                                    </p:set>
                                    <p:animEffect transition="in" filter="fade">
                                      <p:cBhvr>
                                        <p:cTn id="42" dur="1000"/>
                                        <p:tgtEl>
                                          <p:spTgt spid="3">
                                            <p:txEl>
                                              <p:pRg st="6" end="6"/>
                                            </p:txEl>
                                          </p:spTgt>
                                        </p:tgtEl>
                                      </p:cBhvr>
                                    </p:animEffect>
                                    <p:anim calcmode="lin" valueType="num">
                                      <p:cBhvr>
                                        <p:cTn id="43"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95B57147-3E8C-4434-9C77-28C445626126}"/>
              </a:ext>
            </a:extLst>
          </p:cNvPr>
          <p:cNvSpPr>
            <a:spLocks noGrp="1"/>
          </p:cNvSpPr>
          <p:nvPr>
            <p:ph type="title"/>
          </p:nvPr>
        </p:nvSpPr>
        <p:spPr>
          <a:xfrm>
            <a:off x="838200" y="365126"/>
            <a:ext cx="10515600" cy="315912"/>
          </a:xfrm>
        </p:spPr>
        <p:txBody>
          <a:bodyPr>
            <a:normAutofit fontScale="90000"/>
          </a:bodyPr>
          <a:lstStyle/>
          <a:p>
            <a:endParaRPr lang="en-US" dirty="0"/>
          </a:p>
        </p:txBody>
      </p:sp>
      <p:sp>
        <p:nvSpPr>
          <p:cNvPr id="3" name="Content Placeholder 2">
            <a:extLst>
              <a:ext uri="{FF2B5EF4-FFF2-40B4-BE49-F238E27FC236}">
                <a16:creationId xmlns="" xmlns:a16="http://schemas.microsoft.com/office/drawing/2014/main" id="{77AD4CA7-F6C3-4635-9FEB-BD6B4358F2E4}"/>
              </a:ext>
            </a:extLst>
          </p:cNvPr>
          <p:cNvSpPr>
            <a:spLocks noGrp="1"/>
          </p:cNvSpPr>
          <p:nvPr>
            <p:ph idx="1"/>
          </p:nvPr>
        </p:nvSpPr>
        <p:spPr>
          <a:xfrm>
            <a:off x="2808771" y="932432"/>
            <a:ext cx="4062335" cy="5157632"/>
          </a:xfrm>
        </p:spPr>
        <p:txBody>
          <a:bodyPr>
            <a:normAutofit/>
          </a:bodyPr>
          <a:lstStyle/>
          <a:p>
            <a:r>
              <a:rPr lang="en-US" sz="1800" b="1" i="1" dirty="0">
                <a:latin typeface="Cambria Math" panose="02040503050406030204" pitchFamily="18" charset="0"/>
                <a:ea typeface="Cambria Math" panose="02040503050406030204" pitchFamily="18" charset="0"/>
              </a:rPr>
              <a:t>Meditation:</a:t>
            </a:r>
          </a:p>
          <a:p>
            <a:pPr marL="0" indent="0">
              <a:buNone/>
            </a:pPr>
            <a:r>
              <a:rPr lang="en-US" sz="2000" dirty="0">
                <a:latin typeface="Cambria Math" panose="02040503050406030204" pitchFamily="18" charset="0"/>
                <a:ea typeface="Cambria Math" panose="02040503050406030204" pitchFamily="18" charset="0"/>
              </a:rPr>
              <a:t>We cannot expect to be an instrument of conversion in the life of others unless we are also converted.  </a:t>
            </a:r>
          </a:p>
          <a:p>
            <a:pPr marL="0" indent="0">
              <a:buNone/>
            </a:pPr>
            <a:r>
              <a:rPr lang="en-US" sz="2000" dirty="0">
                <a:latin typeface="Cambria Math" panose="02040503050406030204" pitchFamily="18" charset="0"/>
                <a:ea typeface="Cambria Math" panose="02040503050406030204" pitchFamily="18" charset="0"/>
              </a:rPr>
              <a:t>We should also expect our lives to change because we speak words of repentance, reconciliation, and peace.</a:t>
            </a:r>
          </a:p>
          <a:p>
            <a:pPr marL="0" indent="0">
              <a:buNone/>
            </a:pPr>
            <a:r>
              <a:rPr lang="en-US" sz="2000" dirty="0">
                <a:latin typeface="Cambria Math" panose="02040503050406030204" pitchFamily="18" charset="0"/>
                <a:ea typeface="Cambria Math" panose="02040503050406030204" pitchFamily="18" charset="0"/>
              </a:rPr>
              <a:t>We are God’s voice, living witnesses.</a:t>
            </a:r>
          </a:p>
          <a:p>
            <a:pPr marL="0" indent="0">
              <a:buNone/>
            </a:pPr>
            <a:r>
              <a:rPr lang="en-US" sz="2000" dirty="0">
                <a:latin typeface="Cambria Math" panose="02040503050406030204" pitchFamily="18" charset="0"/>
                <a:ea typeface="Cambria Math" panose="02040503050406030204" pitchFamily="18" charset="0"/>
              </a:rPr>
              <a:t>Our ministry should be humble and simple, ministering to others as their servants.</a:t>
            </a:r>
          </a:p>
          <a:p>
            <a:pPr marL="0" indent="0">
              <a:buNone/>
            </a:pPr>
            <a:r>
              <a:rPr lang="en-US" sz="2000" dirty="0">
                <a:latin typeface="Cambria Math" panose="02040503050406030204" pitchFamily="18" charset="0"/>
                <a:ea typeface="Cambria Math" panose="02040503050406030204" pitchFamily="18" charset="0"/>
              </a:rPr>
              <a:t>Our word to them should be God’s word.</a:t>
            </a:r>
          </a:p>
        </p:txBody>
      </p:sp>
      <p:pic>
        <p:nvPicPr>
          <p:cNvPr id="5" name="Picture 4">
            <a:extLst>
              <a:ext uri="{FF2B5EF4-FFF2-40B4-BE49-F238E27FC236}">
                <a16:creationId xmlns="" xmlns:a16="http://schemas.microsoft.com/office/drawing/2014/main" id="{D90432BB-056D-4B39-9554-27DA551D7B5E}"/>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p:blipFill>
        <p:spPr>
          <a:xfrm>
            <a:off x="7352062" y="1671901"/>
            <a:ext cx="3830926" cy="2480374"/>
          </a:xfrm>
          <a:prstGeom prst="rect">
            <a:avLst/>
          </a:prstGeom>
        </p:spPr>
      </p:pic>
      <p:pic>
        <p:nvPicPr>
          <p:cNvPr id="7" name="Picture 6">
            <a:extLst>
              <a:ext uri="{FF2B5EF4-FFF2-40B4-BE49-F238E27FC236}">
                <a16:creationId xmlns="" xmlns:a16="http://schemas.microsoft.com/office/drawing/2014/main" id="{DFFE2C70-DC35-4635-A918-FDF58AC0DB0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0500743">
            <a:off x="545885" y="2811845"/>
            <a:ext cx="2114949" cy="3021356"/>
          </a:xfrm>
          <a:prstGeom prst="rect">
            <a:avLst/>
          </a:prstGeom>
        </p:spPr>
      </p:pic>
    </p:spTree>
    <p:extLst>
      <p:ext uri="{BB962C8B-B14F-4D97-AF65-F5344CB8AC3E}">
        <p14:creationId xmlns:p14="http://schemas.microsoft.com/office/powerpoint/2010/main" val="9906093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000"/>
                                        <p:tgtEl>
                                          <p:spTgt spid="3">
                                            <p:txEl>
                                              <p:pRg st="1" end="1"/>
                                            </p:txEl>
                                          </p:spTgt>
                                        </p:tgtEl>
                                      </p:cBhvr>
                                    </p:animEffect>
                                    <p:anim calcmode="lin" valueType="num">
                                      <p:cBhvr>
                                        <p:cTn id="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1000"/>
                                        <p:tgtEl>
                                          <p:spTgt spid="3">
                                            <p:txEl>
                                              <p:pRg st="2" end="2"/>
                                            </p:txEl>
                                          </p:spTgt>
                                        </p:tgtEl>
                                      </p:cBhvr>
                                    </p:animEffect>
                                    <p:anim calcmode="lin" valueType="num">
                                      <p:cBhvr>
                                        <p:cTn id="1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Effect transition="in" filter="fade">
                                      <p:cBhvr>
                                        <p:cTn id="21" dur="1000"/>
                                        <p:tgtEl>
                                          <p:spTgt spid="3">
                                            <p:txEl>
                                              <p:pRg st="3" end="3"/>
                                            </p:txEl>
                                          </p:spTgt>
                                        </p:tgtEl>
                                      </p:cBhvr>
                                    </p:animEffect>
                                    <p:anim calcmode="lin" valueType="num">
                                      <p:cBhvr>
                                        <p:cTn id="22"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4" end="4"/>
                                            </p:txEl>
                                          </p:spTgt>
                                        </p:tgtEl>
                                        <p:attrNameLst>
                                          <p:attrName>style.visibility</p:attrName>
                                        </p:attrNameLst>
                                      </p:cBhvr>
                                      <p:to>
                                        <p:strVal val="visible"/>
                                      </p:to>
                                    </p:set>
                                    <p:animEffect transition="in" filter="fade">
                                      <p:cBhvr>
                                        <p:cTn id="28" dur="1000"/>
                                        <p:tgtEl>
                                          <p:spTgt spid="3">
                                            <p:txEl>
                                              <p:pRg st="4" end="4"/>
                                            </p:txEl>
                                          </p:spTgt>
                                        </p:tgtEl>
                                      </p:cBhvr>
                                    </p:animEffect>
                                    <p:anim calcmode="lin" valueType="num">
                                      <p:cBhvr>
                                        <p:cTn id="29"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3">
                                            <p:txEl>
                                              <p:pRg st="5" end="5"/>
                                            </p:txEl>
                                          </p:spTgt>
                                        </p:tgtEl>
                                        <p:attrNameLst>
                                          <p:attrName>style.visibility</p:attrName>
                                        </p:attrNameLst>
                                      </p:cBhvr>
                                      <p:to>
                                        <p:strVal val="visible"/>
                                      </p:to>
                                    </p:set>
                                    <p:animEffect transition="in" filter="fade">
                                      <p:cBhvr>
                                        <p:cTn id="35" dur="1000"/>
                                        <p:tgtEl>
                                          <p:spTgt spid="3">
                                            <p:txEl>
                                              <p:pRg st="5" end="5"/>
                                            </p:txEl>
                                          </p:spTgt>
                                        </p:tgtEl>
                                      </p:cBhvr>
                                    </p:animEffect>
                                    <p:anim calcmode="lin" valueType="num">
                                      <p:cBhvr>
                                        <p:cTn id="36"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93B296CB-9D33-49CB-98B8-A964337832A6}"/>
              </a:ext>
            </a:extLst>
          </p:cNvPr>
          <p:cNvSpPr>
            <a:spLocks noGrp="1"/>
          </p:cNvSpPr>
          <p:nvPr>
            <p:ph type="title"/>
          </p:nvPr>
        </p:nvSpPr>
        <p:spPr>
          <a:xfrm>
            <a:off x="838200" y="365126"/>
            <a:ext cx="10515600" cy="45719"/>
          </a:xfrm>
        </p:spPr>
        <p:txBody>
          <a:bodyPr>
            <a:normAutofit fontScale="90000"/>
          </a:bodyPr>
          <a:lstStyle/>
          <a:p>
            <a:endParaRPr lang="en-US" dirty="0"/>
          </a:p>
        </p:txBody>
      </p:sp>
      <p:sp>
        <p:nvSpPr>
          <p:cNvPr id="3" name="Content Placeholder 2">
            <a:extLst>
              <a:ext uri="{FF2B5EF4-FFF2-40B4-BE49-F238E27FC236}">
                <a16:creationId xmlns="" xmlns:a16="http://schemas.microsoft.com/office/drawing/2014/main" id="{658B4CE2-3AD1-4F8C-B9BC-1A38FFF48E35}"/>
              </a:ext>
            </a:extLst>
          </p:cNvPr>
          <p:cNvSpPr>
            <a:spLocks noGrp="1"/>
          </p:cNvSpPr>
          <p:nvPr>
            <p:ph idx="1"/>
          </p:nvPr>
        </p:nvSpPr>
        <p:spPr>
          <a:xfrm>
            <a:off x="838200" y="675306"/>
            <a:ext cx="6142463" cy="5803553"/>
          </a:xfrm>
        </p:spPr>
        <p:txBody>
          <a:bodyPr>
            <a:normAutofit fontScale="92500" lnSpcReduction="20000"/>
          </a:bodyPr>
          <a:lstStyle/>
          <a:p>
            <a:r>
              <a:rPr lang="en-US" sz="1800" b="1" i="1" dirty="0">
                <a:latin typeface="Cambria Math" panose="02040503050406030204" pitchFamily="18" charset="0"/>
                <a:ea typeface="Cambria Math" panose="02040503050406030204" pitchFamily="18" charset="0"/>
              </a:rPr>
              <a:t>Franciscan Sources: Legend of the Three Companions</a:t>
            </a:r>
          </a:p>
          <a:p>
            <a:pPr marL="0" indent="0" algn="just">
              <a:buNone/>
            </a:pPr>
            <a:r>
              <a:rPr lang="en-US" sz="2200" dirty="0">
                <a:latin typeface="Cambria Math" panose="02040503050406030204" pitchFamily="18" charset="0"/>
                <a:ea typeface="Cambria Math" panose="02040503050406030204" pitchFamily="18" charset="0"/>
              </a:rPr>
              <a:t>For Francis’ great desire was that he, as well as his brothers, would abound in such good deeds for which the Lord would be praised. </a:t>
            </a:r>
          </a:p>
          <a:p>
            <a:pPr marL="0" indent="0" algn="just">
              <a:buNone/>
            </a:pPr>
            <a:r>
              <a:rPr lang="en-US" sz="2200" dirty="0">
                <a:latin typeface="Cambria Math" panose="02040503050406030204" pitchFamily="18" charset="0"/>
                <a:ea typeface="Cambria Math" panose="02040503050406030204" pitchFamily="18" charset="0"/>
              </a:rPr>
              <a:t>He used to tell them, “As you announce peace with your mouth, make sure that greater peace is in your hearts.</a:t>
            </a:r>
          </a:p>
          <a:p>
            <a:pPr marL="0" indent="0" algn="just">
              <a:buNone/>
            </a:pPr>
            <a:r>
              <a:rPr lang="en-US" sz="2200" dirty="0">
                <a:latin typeface="Cambria Math" panose="02040503050406030204" pitchFamily="18" charset="0"/>
                <a:ea typeface="Cambria Math" panose="02040503050406030204" pitchFamily="18" charset="0"/>
              </a:rPr>
              <a:t>Let no one be provoked to anger or scandal through you,</a:t>
            </a:r>
          </a:p>
          <a:p>
            <a:pPr marL="0" indent="0" algn="just">
              <a:buNone/>
            </a:pPr>
            <a:r>
              <a:rPr lang="en-US" sz="2200" dirty="0">
                <a:latin typeface="Cambria Math" panose="02040503050406030204" pitchFamily="18" charset="0"/>
                <a:ea typeface="Cambria Math" panose="02040503050406030204" pitchFamily="18" charset="0"/>
              </a:rPr>
              <a:t>but may everyone be drawn to peace, </a:t>
            </a:r>
          </a:p>
          <a:p>
            <a:pPr marL="0" indent="0" algn="just">
              <a:buNone/>
            </a:pPr>
            <a:r>
              <a:rPr lang="en-US" sz="2200" dirty="0">
                <a:latin typeface="Cambria Math" panose="02040503050406030204" pitchFamily="18" charset="0"/>
                <a:ea typeface="Cambria Math" panose="02040503050406030204" pitchFamily="18" charset="0"/>
              </a:rPr>
              <a:t>kindness, </a:t>
            </a:r>
          </a:p>
          <a:p>
            <a:pPr marL="0" indent="0" algn="just">
              <a:buNone/>
            </a:pPr>
            <a:r>
              <a:rPr lang="en-US" sz="2200" dirty="0">
                <a:latin typeface="Cambria Math" panose="02040503050406030204" pitchFamily="18" charset="0"/>
                <a:ea typeface="Cambria Math" panose="02040503050406030204" pitchFamily="18" charset="0"/>
              </a:rPr>
              <a:t>harmony</a:t>
            </a:r>
          </a:p>
          <a:p>
            <a:pPr marL="0" indent="0" algn="just">
              <a:buNone/>
            </a:pPr>
            <a:r>
              <a:rPr lang="en-US" sz="2200" dirty="0">
                <a:latin typeface="Cambria Math" panose="02040503050406030204" pitchFamily="18" charset="0"/>
                <a:ea typeface="Cambria Math" panose="02040503050406030204" pitchFamily="18" charset="0"/>
              </a:rPr>
              <a:t>through your gentleness.</a:t>
            </a:r>
          </a:p>
          <a:p>
            <a:pPr marL="0" indent="0" algn="just">
              <a:buNone/>
            </a:pPr>
            <a:r>
              <a:rPr lang="en-US" sz="2200" dirty="0">
                <a:latin typeface="Cambria Math" panose="02040503050406030204" pitchFamily="18" charset="0"/>
                <a:ea typeface="Cambria Math" panose="02040503050406030204" pitchFamily="18" charset="0"/>
              </a:rPr>
              <a:t>For we have been called to this:</a:t>
            </a:r>
          </a:p>
          <a:p>
            <a:pPr marL="0" indent="0" algn="just">
              <a:buNone/>
            </a:pPr>
            <a:r>
              <a:rPr lang="en-US" sz="2200" dirty="0">
                <a:latin typeface="Cambria Math" panose="02040503050406030204" pitchFamily="18" charset="0"/>
                <a:ea typeface="Cambria Math" panose="02040503050406030204" pitchFamily="18" charset="0"/>
              </a:rPr>
              <a:t>to heal the wounded,</a:t>
            </a:r>
          </a:p>
          <a:p>
            <a:pPr marL="0" indent="0" algn="just">
              <a:buNone/>
            </a:pPr>
            <a:r>
              <a:rPr lang="en-US" sz="2200" dirty="0">
                <a:latin typeface="Cambria Math" panose="02040503050406030204" pitchFamily="18" charset="0"/>
                <a:ea typeface="Cambria Math" panose="02040503050406030204" pitchFamily="18" charset="0"/>
              </a:rPr>
              <a:t>bind up the broken, </a:t>
            </a:r>
          </a:p>
          <a:p>
            <a:pPr marL="0" indent="0" algn="just">
              <a:buNone/>
            </a:pPr>
            <a:r>
              <a:rPr lang="en-US" sz="2200" dirty="0">
                <a:latin typeface="Cambria Math" panose="02040503050406030204" pitchFamily="18" charset="0"/>
                <a:ea typeface="Cambria Math" panose="02040503050406030204" pitchFamily="18" charset="0"/>
              </a:rPr>
              <a:t>recall the erring.</a:t>
            </a:r>
          </a:p>
          <a:p>
            <a:pPr marL="0" indent="0" algn="just">
              <a:buNone/>
            </a:pPr>
            <a:r>
              <a:rPr lang="en-US" sz="2200" dirty="0">
                <a:latin typeface="Cambria Math" panose="02040503050406030204" pitchFamily="18" charset="0"/>
                <a:ea typeface="Cambria Math" panose="02040503050406030204" pitchFamily="18" charset="0"/>
              </a:rPr>
              <a:t>In fact, many who seem to us to be members of the devil will yet be disciples of Christ.”</a:t>
            </a:r>
          </a:p>
        </p:txBody>
      </p:sp>
      <p:pic>
        <p:nvPicPr>
          <p:cNvPr id="5" name="Picture 4">
            <a:extLst>
              <a:ext uri="{FF2B5EF4-FFF2-40B4-BE49-F238E27FC236}">
                <a16:creationId xmlns="" xmlns:a16="http://schemas.microsoft.com/office/drawing/2014/main" id="{AFD317AA-217F-4E5F-A200-ECEA0F0579EB}"/>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p:blipFill>
        <p:spPr>
          <a:xfrm>
            <a:off x="8985878" y="837410"/>
            <a:ext cx="2152650" cy="2690812"/>
          </a:xfrm>
          <a:prstGeom prst="rect">
            <a:avLst/>
          </a:prstGeom>
        </p:spPr>
      </p:pic>
      <p:pic>
        <p:nvPicPr>
          <p:cNvPr id="7" name="Picture 6">
            <a:extLst>
              <a:ext uri="{FF2B5EF4-FFF2-40B4-BE49-F238E27FC236}">
                <a16:creationId xmlns="" xmlns:a16="http://schemas.microsoft.com/office/drawing/2014/main" id="{5E6955AB-7B7D-4566-8562-21367C0DC582}"/>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7105338" y="3756343"/>
            <a:ext cx="4033190" cy="2264247"/>
          </a:xfrm>
          <a:prstGeom prst="rect">
            <a:avLst/>
          </a:prstGeom>
        </p:spPr>
      </p:pic>
    </p:spTree>
    <p:extLst>
      <p:ext uri="{BB962C8B-B14F-4D97-AF65-F5344CB8AC3E}">
        <p14:creationId xmlns:p14="http://schemas.microsoft.com/office/powerpoint/2010/main" val="5086177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000"/>
                                        <p:tgtEl>
                                          <p:spTgt spid="3">
                                            <p:txEl>
                                              <p:pRg st="1" end="1"/>
                                            </p:txEl>
                                          </p:spTgt>
                                        </p:tgtEl>
                                      </p:cBhvr>
                                    </p:animEffect>
                                    <p:anim calcmode="lin" valueType="num">
                                      <p:cBhvr>
                                        <p:cTn id="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1000"/>
                                        <p:tgtEl>
                                          <p:spTgt spid="3">
                                            <p:txEl>
                                              <p:pRg st="2" end="2"/>
                                            </p:txEl>
                                          </p:spTgt>
                                        </p:tgtEl>
                                      </p:cBhvr>
                                    </p:animEffect>
                                    <p:anim calcmode="lin" valueType="num">
                                      <p:cBhvr>
                                        <p:cTn id="1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Effect transition="in" filter="fade">
                                      <p:cBhvr>
                                        <p:cTn id="21" dur="1000"/>
                                        <p:tgtEl>
                                          <p:spTgt spid="3">
                                            <p:txEl>
                                              <p:pRg st="3" end="3"/>
                                            </p:txEl>
                                          </p:spTgt>
                                        </p:tgtEl>
                                      </p:cBhvr>
                                    </p:animEffect>
                                    <p:anim calcmode="lin" valueType="num">
                                      <p:cBhvr>
                                        <p:cTn id="22"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4" end="4"/>
                                            </p:txEl>
                                          </p:spTgt>
                                        </p:tgtEl>
                                        <p:attrNameLst>
                                          <p:attrName>style.visibility</p:attrName>
                                        </p:attrNameLst>
                                      </p:cBhvr>
                                      <p:to>
                                        <p:strVal val="visible"/>
                                      </p:to>
                                    </p:set>
                                    <p:animEffect transition="in" filter="fade">
                                      <p:cBhvr>
                                        <p:cTn id="28" dur="1000"/>
                                        <p:tgtEl>
                                          <p:spTgt spid="3">
                                            <p:txEl>
                                              <p:pRg st="4" end="4"/>
                                            </p:txEl>
                                          </p:spTgt>
                                        </p:tgtEl>
                                      </p:cBhvr>
                                    </p:animEffect>
                                    <p:anim calcmode="lin" valueType="num">
                                      <p:cBhvr>
                                        <p:cTn id="29"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3">
                                            <p:txEl>
                                              <p:pRg st="5" end="5"/>
                                            </p:txEl>
                                          </p:spTgt>
                                        </p:tgtEl>
                                        <p:attrNameLst>
                                          <p:attrName>style.visibility</p:attrName>
                                        </p:attrNameLst>
                                      </p:cBhvr>
                                      <p:to>
                                        <p:strVal val="visible"/>
                                      </p:to>
                                    </p:set>
                                    <p:animEffect transition="in" filter="fade">
                                      <p:cBhvr>
                                        <p:cTn id="35" dur="1000"/>
                                        <p:tgtEl>
                                          <p:spTgt spid="3">
                                            <p:txEl>
                                              <p:pRg st="5" end="5"/>
                                            </p:txEl>
                                          </p:spTgt>
                                        </p:tgtEl>
                                      </p:cBhvr>
                                    </p:animEffect>
                                    <p:anim calcmode="lin" valueType="num">
                                      <p:cBhvr>
                                        <p:cTn id="36"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3">
                                            <p:txEl>
                                              <p:pRg st="6" end="6"/>
                                            </p:txEl>
                                          </p:spTgt>
                                        </p:tgtEl>
                                        <p:attrNameLst>
                                          <p:attrName>style.visibility</p:attrName>
                                        </p:attrNameLst>
                                      </p:cBhvr>
                                      <p:to>
                                        <p:strVal val="visible"/>
                                      </p:to>
                                    </p:set>
                                    <p:animEffect transition="in" filter="fade">
                                      <p:cBhvr>
                                        <p:cTn id="42" dur="1000"/>
                                        <p:tgtEl>
                                          <p:spTgt spid="3">
                                            <p:txEl>
                                              <p:pRg st="6" end="6"/>
                                            </p:txEl>
                                          </p:spTgt>
                                        </p:tgtEl>
                                      </p:cBhvr>
                                    </p:animEffect>
                                    <p:anim calcmode="lin" valueType="num">
                                      <p:cBhvr>
                                        <p:cTn id="43"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nodeType="clickEffect">
                                  <p:stCondLst>
                                    <p:cond delay="0"/>
                                  </p:stCondLst>
                                  <p:childTnLst>
                                    <p:set>
                                      <p:cBhvr>
                                        <p:cTn id="48" dur="1" fill="hold">
                                          <p:stCondLst>
                                            <p:cond delay="0"/>
                                          </p:stCondLst>
                                        </p:cTn>
                                        <p:tgtEl>
                                          <p:spTgt spid="3">
                                            <p:txEl>
                                              <p:pRg st="7" end="7"/>
                                            </p:txEl>
                                          </p:spTgt>
                                        </p:tgtEl>
                                        <p:attrNameLst>
                                          <p:attrName>style.visibility</p:attrName>
                                        </p:attrNameLst>
                                      </p:cBhvr>
                                      <p:to>
                                        <p:strVal val="visible"/>
                                      </p:to>
                                    </p:set>
                                    <p:animEffect transition="in" filter="fade">
                                      <p:cBhvr>
                                        <p:cTn id="49" dur="1000"/>
                                        <p:tgtEl>
                                          <p:spTgt spid="3">
                                            <p:txEl>
                                              <p:pRg st="7" end="7"/>
                                            </p:txEl>
                                          </p:spTgt>
                                        </p:tgtEl>
                                      </p:cBhvr>
                                    </p:animEffect>
                                    <p:anim calcmode="lin" valueType="num">
                                      <p:cBhvr>
                                        <p:cTn id="50"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51" dur="1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nodeType="clickEffect">
                                  <p:stCondLst>
                                    <p:cond delay="0"/>
                                  </p:stCondLst>
                                  <p:childTnLst>
                                    <p:set>
                                      <p:cBhvr>
                                        <p:cTn id="55" dur="1" fill="hold">
                                          <p:stCondLst>
                                            <p:cond delay="0"/>
                                          </p:stCondLst>
                                        </p:cTn>
                                        <p:tgtEl>
                                          <p:spTgt spid="3">
                                            <p:txEl>
                                              <p:pRg st="8" end="8"/>
                                            </p:txEl>
                                          </p:spTgt>
                                        </p:tgtEl>
                                        <p:attrNameLst>
                                          <p:attrName>style.visibility</p:attrName>
                                        </p:attrNameLst>
                                      </p:cBhvr>
                                      <p:to>
                                        <p:strVal val="visible"/>
                                      </p:to>
                                    </p:set>
                                    <p:animEffect transition="in" filter="fade">
                                      <p:cBhvr>
                                        <p:cTn id="56" dur="1000"/>
                                        <p:tgtEl>
                                          <p:spTgt spid="3">
                                            <p:txEl>
                                              <p:pRg st="8" end="8"/>
                                            </p:txEl>
                                          </p:spTgt>
                                        </p:tgtEl>
                                      </p:cBhvr>
                                    </p:animEffect>
                                    <p:anim calcmode="lin" valueType="num">
                                      <p:cBhvr>
                                        <p:cTn id="57" dur="10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58" dur="1000" fill="hold"/>
                                        <p:tgtEl>
                                          <p:spTgt spid="3">
                                            <p:txEl>
                                              <p:pRg st="8" end="8"/>
                                            </p:txEl>
                                          </p:spTgt>
                                        </p:tgtEl>
                                        <p:attrNameLst>
                                          <p:attrName>ppt_y</p:attrName>
                                        </p:attrNameLst>
                                      </p:cBhvr>
                                      <p:tavLst>
                                        <p:tav tm="0">
                                          <p:val>
                                            <p:strVal val="#ppt_y+.1"/>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42" presetClass="entr" presetSubtype="0" fill="hold" nodeType="clickEffect">
                                  <p:stCondLst>
                                    <p:cond delay="0"/>
                                  </p:stCondLst>
                                  <p:childTnLst>
                                    <p:set>
                                      <p:cBhvr>
                                        <p:cTn id="62" dur="1" fill="hold">
                                          <p:stCondLst>
                                            <p:cond delay="0"/>
                                          </p:stCondLst>
                                        </p:cTn>
                                        <p:tgtEl>
                                          <p:spTgt spid="3">
                                            <p:txEl>
                                              <p:pRg st="9" end="9"/>
                                            </p:txEl>
                                          </p:spTgt>
                                        </p:tgtEl>
                                        <p:attrNameLst>
                                          <p:attrName>style.visibility</p:attrName>
                                        </p:attrNameLst>
                                      </p:cBhvr>
                                      <p:to>
                                        <p:strVal val="visible"/>
                                      </p:to>
                                    </p:set>
                                    <p:animEffect transition="in" filter="fade">
                                      <p:cBhvr>
                                        <p:cTn id="63" dur="1000"/>
                                        <p:tgtEl>
                                          <p:spTgt spid="3">
                                            <p:txEl>
                                              <p:pRg st="9" end="9"/>
                                            </p:txEl>
                                          </p:spTgt>
                                        </p:tgtEl>
                                      </p:cBhvr>
                                    </p:animEffect>
                                    <p:anim calcmode="lin" valueType="num">
                                      <p:cBhvr>
                                        <p:cTn id="64" dur="1000" fill="hold"/>
                                        <p:tgtEl>
                                          <p:spTgt spid="3">
                                            <p:txEl>
                                              <p:pRg st="9" end="9"/>
                                            </p:txEl>
                                          </p:spTgt>
                                        </p:tgtEl>
                                        <p:attrNameLst>
                                          <p:attrName>ppt_x</p:attrName>
                                        </p:attrNameLst>
                                      </p:cBhvr>
                                      <p:tavLst>
                                        <p:tav tm="0">
                                          <p:val>
                                            <p:strVal val="#ppt_x"/>
                                          </p:val>
                                        </p:tav>
                                        <p:tav tm="100000">
                                          <p:val>
                                            <p:strVal val="#ppt_x"/>
                                          </p:val>
                                        </p:tav>
                                      </p:tavLst>
                                    </p:anim>
                                    <p:anim calcmode="lin" valueType="num">
                                      <p:cBhvr>
                                        <p:cTn id="65" dur="1000" fill="hold"/>
                                        <p:tgtEl>
                                          <p:spTgt spid="3">
                                            <p:txEl>
                                              <p:pRg st="9" end="9"/>
                                            </p:txEl>
                                          </p:spTgt>
                                        </p:tgtEl>
                                        <p:attrNameLst>
                                          <p:attrName>ppt_y</p:attrName>
                                        </p:attrNameLst>
                                      </p:cBhvr>
                                      <p:tavLst>
                                        <p:tav tm="0">
                                          <p:val>
                                            <p:strVal val="#ppt_y+.1"/>
                                          </p:val>
                                        </p:tav>
                                        <p:tav tm="100000">
                                          <p:val>
                                            <p:strVal val="#ppt_y"/>
                                          </p:val>
                                        </p:tav>
                                      </p:tavLst>
                                    </p:anim>
                                  </p:childTnLst>
                                </p:cTn>
                              </p:par>
                            </p:childTnLst>
                          </p:cTn>
                        </p:par>
                      </p:childTnLst>
                    </p:cTn>
                  </p:par>
                  <p:par>
                    <p:cTn id="66" fill="hold">
                      <p:stCondLst>
                        <p:cond delay="indefinite"/>
                      </p:stCondLst>
                      <p:childTnLst>
                        <p:par>
                          <p:cTn id="67" fill="hold">
                            <p:stCondLst>
                              <p:cond delay="0"/>
                            </p:stCondLst>
                            <p:childTnLst>
                              <p:par>
                                <p:cTn id="68" presetID="42" presetClass="entr" presetSubtype="0" fill="hold" nodeType="clickEffect">
                                  <p:stCondLst>
                                    <p:cond delay="0"/>
                                  </p:stCondLst>
                                  <p:childTnLst>
                                    <p:set>
                                      <p:cBhvr>
                                        <p:cTn id="69" dur="1" fill="hold">
                                          <p:stCondLst>
                                            <p:cond delay="0"/>
                                          </p:stCondLst>
                                        </p:cTn>
                                        <p:tgtEl>
                                          <p:spTgt spid="3">
                                            <p:txEl>
                                              <p:pRg st="10" end="10"/>
                                            </p:txEl>
                                          </p:spTgt>
                                        </p:tgtEl>
                                        <p:attrNameLst>
                                          <p:attrName>style.visibility</p:attrName>
                                        </p:attrNameLst>
                                      </p:cBhvr>
                                      <p:to>
                                        <p:strVal val="visible"/>
                                      </p:to>
                                    </p:set>
                                    <p:animEffect transition="in" filter="fade">
                                      <p:cBhvr>
                                        <p:cTn id="70" dur="1000"/>
                                        <p:tgtEl>
                                          <p:spTgt spid="3">
                                            <p:txEl>
                                              <p:pRg st="10" end="10"/>
                                            </p:txEl>
                                          </p:spTgt>
                                        </p:tgtEl>
                                      </p:cBhvr>
                                    </p:animEffect>
                                    <p:anim calcmode="lin" valueType="num">
                                      <p:cBhvr>
                                        <p:cTn id="71" dur="1000" fill="hold"/>
                                        <p:tgtEl>
                                          <p:spTgt spid="3">
                                            <p:txEl>
                                              <p:pRg st="10" end="10"/>
                                            </p:txEl>
                                          </p:spTgt>
                                        </p:tgtEl>
                                        <p:attrNameLst>
                                          <p:attrName>ppt_x</p:attrName>
                                        </p:attrNameLst>
                                      </p:cBhvr>
                                      <p:tavLst>
                                        <p:tav tm="0">
                                          <p:val>
                                            <p:strVal val="#ppt_x"/>
                                          </p:val>
                                        </p:tav>
                                        <p:tav tm="100000">
                                          <p:val>
                                            <p:strVal val="#ppt_x"/>
                                          </p:val>
                                        </p:tav>
                                      </p:tavLst>
                                    </p:anim>
                                    <p:anim calcmode="lin" valueType="num">
                                      <p:cBhvr>
                                        <p:cTn id="72" dur="1000" fill="hold"/>
                                        <p:tgtEl>
                                          <p:spTgt spid="3">
                                            <p:txEl>
                                              <p:pRg st="10" end="10"/>
                                            </p:txEl>
                                          </p:spTgt>
                                        </p:tgtEl>
                                        <p:attrNameLst>
                                          <p:attrName>ppt_y</p:attrName>
                                        </p:attrNameLst>
                                      </p:cBhvr>
                                      <p:tavLst>
                                        <p:tav tm="0">
                                          <p:val>
                                            <p:strVal val="#ppt_y+.1"/>
                                          </p:val>
                                        </p:tav>
                                        <p:tav tm="100000">
                                          <p:val>
                                            <p:strVal val="#ppt_y"/>
                                          </p:val>
                                        </p:tav>
                                      </p:tavLst>
                                    </p:anim>
                                  </p:childTnLst>
                                </p:cTn>
                              </p:par>
                            </p:childTnLst>
                          </p:cTn>
                        </p:par>
                      </p:childTnLst>
                    </p:cTn>
                  </p:par>
                  <p:par>
                    <p:cTn id="73" fill="hold">
                      <p:stCondLst>
                        <p:cond delay="indefinite"/>
                      </p:stCondLst>
                      <p:childTnLst>
                        <p:par>
                          <p:cTn id="74" fill="hold">
                            <p:stCondLst>
                              <p:cond delay="0"/>
                            </p:stCondLst>
                            <p:childTnLst>
                              <p:par>
                                <p:cTn id="75" presetID="42" presetClass="entr" presetSubtype="0" fill="hold" nodeType="clickEffect">
                                  <p:stCondLst>
                                    <p:cond delay="0"/>
                                  </p:stCondLst>
                                  <p:childTnLst>
                                    <p:set>
                                      <p:cBhvr>
                                        <p:cTn id="76" dur="1" fill="hold">
                                          <p:stCondLst>
                                            <p:cond delay="0"/>
                                          </p:stCondLst>
                                        </p:cTn>
                                        <p:tgtEl>
                                          <p:spTgt spid="3">
                                            <p:txEl>
                                              <p:pRg st="11" end="11"/>
                                            </p:txEl>
                                          </p:spTgt>
                                        </p:tgtEl>
                                        <p:attrNameLst>
                                          <p:attrName>style.visibility</p:attrName>
                                        </p:attrNameLst>
                                      </p:cBhvr>
                                      <p:to>
                                        <p:strVal val="visible"/>
                                      </p:to>
                                    </p:set>
                                    <p:animEffect transition="in" filter="fade">
                                      <p:cBhvr>
                                        <p:cTn id="77" dur="1000"/>
                                        <p:tgtEl>
                                          <p:spTgt spid="3">
                                            <p:txEl>
                                              <p:pRg st="11" end="11"/>
                                            </p:txEl>
                                          </p:spTgt>
                                        </p:tgtEl>
                                      </p:cBhvr>
                                    </p:animEffect>
                                    <p:anim calcmode="lin" valueType="num">
                                      <p:cBhvr>
                                        <p:cTn id="78" dur="1000" fill="hold"/>
                                        <p:tgtEl>
                                          <p:spTgt spid="3">
                                            <p:txEl>
                                              <p:pRg st="11" end="11"/>
                                            </p:txEl>
                                          </p:spTgt>
                                        </p:tgtEl>
                                        <p:attrNameLst>
                                          <p:attrName>ppt_x</p:attrName>
                                        </p:attrNameLst>
                                      </p:cBhvr>
                                      <p:tavLst>
                                        <p:tav tm="0">
                                          <p:val>
                                            <p:strVal val="#ppt_x"/>
                                          </p:val>
                                        </p:tav>
                                        <p:tav tm="100000">
                                          <p:val>
                                            <p:strVal val="#ppt_x"/>
                                          </p:val>
                                        </p:tav>
                                      </p:tavLst>
                                    </p:anim>
                                    <p:anim calcmode="lin" valueType="num">
                                      <p:cBhvr>
                                        <p:cTn id="79" dur="1000" fill="hold"/>
                                        <p:tgtEl>
                                          <p:spTgt spid="3">
                                            <p:txEl>
                                              <p:pRg st="11" end="11"/>
                                            </p:txEl>
                                          </p:spTgt>
                                        </p:tgtEl>
                                        <p:attrNameLst>
                                          <p:attrName>ppt_y</p:attrName>
                                        </p:attrNameLst>
                                      </p:cBhvr>
                                      <p:tavLst>
                                        <p:tav tm="0">
                                          <p:val>
                                            <p:strVal val="#ppt_y+.1"/>
                                          </p:val>
                                        </p:tav>
                                        <p:tav tm="100000">
                                          <p:val>
                                            <p:strVal val="#ppt_y"/>
                                          </p:val>
                                        </p:tav>
                                      </p:tavLst>
                                    </p:anim>
                                  </p:childTnLst>
                                </p:cTn>
                              </p:par>
                            </p:childTnLst>
                          </p:cTn>
                        </p:par>
                      </p:childTnLst>
                    </p:cTn>
                  </p:par>
                  <p:par>
                    <p:cTn id="80" fill="hold">
                      <p:stCondLst>
                        <p:cond delay="indefinite"/>
                      </p:stCondLst>
                      <p:childTnLst>
                        <p:par>
                          <p:cTn id="81" fill="hold">
                            <p:stCondLst>
                              <p:cond delay="0"/>
                            </p:stCondLst>
                            <p:childTnLst>
                              <p:par>
                                <p:cTn id="82" presetID="42" presetClass="entr" presetSubtype="0" fill="hold" nodeType="clickEffect">
                                  <p:stCondLst>
                                    <p:cond delay="0"/>
                                  </p:stCondLst>
                                  <p:childTnLst>
                                    <p:set>
                                      <p:cBhvr>
                                        <p:cTn id="83" dur="1" fill="hold">
                                          <p:stCondLst>
                                            <p:cond delay="0"/>
                                          </p:stCondLst>
                                        </p:cTn>
                                        <p:tgtEl>
                                          <p:spTgt spid="3">
                                            <p:txEl>
                                              <p:pRg st="12" end="12"/>
                                            </p:txEl>
                                          </p:spTgt>
                                        </p:tgtEl>
                                        <p:attrNameLst>
                                          <p:attrName>style.visibility</p:attrName>
                                        </p:attrNameLst>
                                      </p:cBhvr>
                                      <p:to>
                                        <p:strVal val="visible"/>
                                      </p:to>
                                    </p:set>
                                    <p:animEffect transition="in" filter="fade">
                                      <p:cBhvr>
                                        <p:cTn id="84" dur="1000"/>
                                        <p:tgtEl>
                                          <p:spTgt spid="3">
                                            <p:txEl>
                                              <p:pRg st="12" end="12"/>
                                            </p:txEl>
                                          </p:spTgt>
                                        </p:tgtEl>
                                      </p:cBhvr>
                                    </p:animEffect>
                                    <p:anim calcmode="lin" valueType="num">
                                      <p:cBhvr>
                                        <p:cTn id="85" dur="1000" fill="hold"/>
                                        <p:tgtEl>
                                          <p:spTgt spid="3">
                                            <p:txEl>
                                              <p:pRg st="12" end="12"/>
                                            </p:txEl>
                                          </p:spTgt>
                                        </p:tgtEl>
                                        <p:attrNameLst>
                                          <p:attrName>ppt_x</p:attrName>
                                        </p:attrNameLst>
                                      </p:cBhvr>
                                      <p:tavLst>
                                        <p:tav tm="0">
                                          <p:val>
                                            <p:strVal val="#ppt_x"/>
                                          </p:val>
                                        </p:tav>
                                        <p:tav tm="100000">
                                          <p:val>
                                            <p:strVal val="#ppt_x"/>
                                          </p:val>
                                        </p:tav>
                                      </p:tavLst>
                                    </p:anim>
                                    <p:anim calcmode="lin" valueType="num">
                                      <p:cBhvr>
                                        <p:cTn id="86" dur="1000" fill="hold"/>
                                        <p:tgtEl>
                                          <p:spTgt spid="3">
                                            <p:txEl>
                                              <p:pRg st="12" end="1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F50B85B3-905B-43EE-B6D1-3B246E1B409D}"/>
              </a:ext>
            </a:extLst>
          </p:cNvPr>
          <p:cNvSpPr>
            <a:spLocks noGrp="1"/>
          </p:cNvSpPr>
          <p:nvPr>
            <p:ph type="title"/>
          </p:nvPr>
        </p:nvSpPr>
        <p:spPr/>
        <p:txBody>
          <a:bodyPr/>
          <a:lstStyle/>
          <a:p>
            <a:endParaRPr lang="en-US"/>
          </a:p>
        </p:txBody>
      </p:sp>
      <p:pic>
        <p:nvPicPr>
          <p:cNvPr id="5" name="Content Placeholder 4">
            <a:extLst>
              <a:ext uri="{FF2B5EF4-FFF2-40B4-BE49-F238E27FC236}">
                <a16:creationId xmlns="" xmlns:a16="http://schemas.microsoft.com/office/drawing/2014/main" id="{1EDD393A-D83D-4A9C-AAC1-1ACFD1EA62B7}"/>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710112" y="2572544"/>
            <a:ext cx="2771775" cy="2857500"/>
          </a:xfrm>
        </p:spPr>
      </p:pic>
    </p:spTree>
    <p:extLst>
      <p:ext uri="{BB962C8B-B14F-4D97-AF65-F5344CB8AC3E}">
        <p14:creationId xmlns:p14="http://schemas.microsoft.com/office/powerpoint/2010/main" val="317192767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92C03EC8-0293-4F0B-A81E-E9C02EDBB66B}"/>
              </a:ext>
            </a:extLst>
          </p:cNvPr>
          <p:cNvSpPr>
            <a:spLocks noGrp="1"/>
          </p:cNvSpPr>
          <p:nvPr>
            <p:ph type="title"/>
          </p:nvPr>
        </p:nvSpPr>
        <p:spPr/>
        <p:txBody>
          <a:bodyPr/>
          <a:lstStyle/>
          <a:p>
            <a:r>
              <a:rPr lang="en-US" dirty="0">
                <a:solidFill>
                  <a:schemeClr val="accent6">
                    <a:lumMod val="75000"/>
                  </a:schemeClr>
                </a:solidFill>
                <a:latin typeface="Cambria Math" panose="02040503050406030204" pitchFamily="18" charset="0"/>
                <a:ea typeface="Cambria Math" panose="02040503050406030204" pitchFamily="18" charset="0"/>
              </a:rPr>
              <a:t>Psalm 100</a:t>
            </a:r>
          </a:p>
        </p:txBody>
      </p:sp>
      <p:sp>
        <p:nvSpPr>
          <p:cNvPr id="3" name="Content Placeholder 2">
            <a:extLst>
              <a:ext uri="{FF2B5EF4-FFF2-40B4-BE49-F238E27FC236}">
                <a16:creationId xmlns="" xmlns:a16="http://schemas.microsoft.com/office/drawing/2014/main" id="{273D0C44-4858-4319-BE9D-FCA505EC17AE}"/>
              </a:ext>
            </a:extLst>
          </p:cNvPr>
          <p:cNvSpPr>
            <a:spLocks noGrp="1"/>
          </p:cNvSpPr>
          <p:nvPr>
            <p:ph idx="1"/>
          </p:nvPr>
        </p:nvSpPr>
        <p:spPr/>
        <p:txBody>
          <a:bodyPr>
            <a:normAutofit/>
          </a:bodyPr>
          <a:lstStyle/>
          <a:p>
            <a:pPr marL="0" indent="0" algn="just">
              <a:buNone/>
            </a:pPr>
            <a:r>
              <a:rPr lang="en-US" sz="2000" i="1" dirty="0">
                <a:latin typeface="Cambria Math" panose="02040503050406030204" pitchFamily="18" charset="0"/>
                <a:ea typeface="Cambria Math" panose="02040503050406030204" pitchFamily="18" charset="0"/>
              </a:rPr>
              <a:t>Antiphon:  </a:t>
            </a:r>
            <a:r>
              <a:rPr lang="en-US" sz="2000" dirty="0" smtClean="0">
                <a:latin typeface="Cambria Math" panose="02040503050406030204" pitchFamily="18" charset="0"/>
                <a:ea typeface="Cambria Math" panose="02040503050406030204" pitchFamily="18" charset="0"/>
              </a:rPr>
              <a:t>Blessed </a:t>
            </a:r>
            <a:r>
              <a:rPr lang="en-US" sz="2000" dirty="0">
                <a:latin typeface="Cambria Math" panose="02040503050406030204" pitchFamily="18" charset="0"/>
                <a:ea typeface="Cambria Math" panose="02040503050406030204" pitchFamily="18" charset="0"/>
              </a:rPr>
              <a:t>are they who faithfully and devoutly strive to live according to their vocation</a:t>
            </a:r>
          </a:p>
          <a:p>
            <a:pPr marL="0" indent="0" algn="just">
              <a:buNone/>
            </a:pPr>
            <a:r>
              <a:rPr lang="en-US" sz="2000" dirty="0">
                <a:solidFill>
                  <a:schemeClr val="accent4">
                    <a:lumMod val="75000"/>
                  </a:schemeClr>
                </a:solidFill>
                <a:latin typeface="Cambria Math" panose="02040503050406030204" pitchFamily="18" charset="0"/>
                <a:ea typeface="Cambria Math" panose="02040503050406030204" pitchFamily="18" charset="0"/>
              </a:rPr>
              <a:t>Sing joyfully to the Lord, all you lands; * serve the Lord with gladness; * come before Him with joyful song.</a:t>
            </a:r>
          </a:p>
          <a:p>
            <a:pPr marL="0" indent="0" algn="just">
              <a:buNone/>
            </a:pPr>
            <a:r>
              <a:rPr lang="en-US" sz="2000" dirty="0">
                <a:solidFill>
                  <a:schemeClr val="accent1">
                    <a:lumMod val="75000"/>
                  </a:schemeClr>
                </a:solidFill>
                <a:latin typeface="Cambria Math" panose="02040503050406030204" pitchFamily="18" charset="0"/>
                <a:ea typeface="Cambria Math" panose="02040503050406030204" pitchFamily="18" charset="0"/>
              </a:rPr>
              <a:t>Know that the Lord is God, He made us, His we are; * His people, the flock He tends.</a:t>
            </a:r>
          </a:p>
          <a:p>
            <a:pPr marL="0" indent="0" algn="just">
              <a:buNone/>
            </a:pPr>
            <a:r>
              <a:rPr lang="en-US" sz="2000" dirty="0">
                <a:solidFill>
                  <a:schemeClr val="accent4">
                    <a:lumMod val="75000"/>
                  </a:schemeClr>
                </a:solidFill>
                <a:latin typeface="Cambria Math" panose="02040503050406030204" pitchFamily="18" charset="0"/>
                <a:ea typeface="Cambria Math" panose="02040503050406030204" pitchFamily="18" charset="0"/>
              </a:rPr>
              <a:t>Enter His gates with thanksgiving, His courts with praise; * give thanks to Him, bless His name.</a:t>
            </a:r>
          </a:p>
          <a:p>
            <a:pPr marL="0" indent="0" algn="just">
              <a:buNone/>
            </a:pPr>
            <a:r>
              <a:rPr lang="en-US" sz="2000" dirty="0">
                <a:solidFill>
                  <a:schemeClr val="accent1">
                    <a:lumMod val="75000"/>
                  </a:schemeClr>
                </a:solidFill>
                <a:latin typeface="Cambria Math" panose="02040503050406030204" pitchFamily="18" charset="0"/>
                <a:ea typeface="Cambria Math" panose="02040503050406030204" pitchFamily="18" charset="0"/>
              </a:rPr>
              <a:t>For He is good, the Lord, whose kindness endures forever; * and His faithfulness, to all generations.</a:t>
            </a:r>
          </a:p>
          <a:p>
            <a:pPr marL="0" indent="0" algn="just">
              <a:buNone/>
            </a:pPr>
            <a:r>
              <a:rPr lang="en-US" sz="2000" i="1" dirty="0" smtClean="0">
                <a:latin typeface="Cambria Math" panose="02040503050406030204" pitchFamily="18" charset="0"/>
                <a:ea typeface="Cambria Math" panose="02040503050406030204" pitchFamily="18" charset="0"/>
              </a:rPr>
              <a:t>All:  </a:t>
            </a:r>
            <a:r>
              <a:rPr lang="en-US" sz="2000" dirty="0" smtClean="0">
                <a:solidFill>
                  <a:schemeClr val="accent6">
                    <a:lumMod val="75000"/>
                  </a:schemeClr>
                </a:solidFill>
                <a:latin typeface="Cambria Math" panose="02040503050406030204" pitchFamily="18" charset="0"/>
                <a:ea typeface="Cambria Math" panose="02040503050406030204" pitchFamily="18" charset="0"/>
              </a:rPr>
              <a:t>Glory </a:t>
            </a:r>
            <a:r>
              <a:rPr lang="en-US" sz="2000" dirty="0">
                <a:solidFill>
                  <a:schemeClr val="accent6">
                    <a:lumMod val="75000"/>
                  </a:schemeClr>
                </a:solidFill>
                <a:latin typeface="Cambria Math" panose="02040503050406030204" pitchFamily="18" charset="0"/>
                <a:ea typeface="Cambria Math" panose="02040503050406030204" pitchFamily="18" charset="0"/>
              </a:rPr>
              <a:t>to the Father, and to the Son, and to the Holy Spirit; as it was in the beginning, is now, and will be forever.  Amen.</a:t>
            </a:r>
          </a:p>
          <a:p>
            <a:pPr marL="0" indent="0" algn="just">
              <a:buNone/>
            </a:pPr>
            <a:r>
              <a:rPr lang="en-US" sz="2000" i="1" dirty="0">
                <a:latin typeface="Cambria Math" panose="02040503050406030204" pitchFamily="18" charset="0"/>
                <a:ea typeface="Cambria Math" panose="02040503050406030204" pitchFamily="18" charset="0"/>
              </a:rPr>
              <a:t>Antiphon: </a:t>
            </a:r>
            <a:r>
              <a:rPr lang="en-US" sz="2000" i="1" dirty="0" smtClean="0">
                <a:latin typeface="Cambria Math" panose="02040503050406030204" pitchFamily="18" charset="0"/>
                <a:ea typeface="Cambria Math" panose="02040503050406030204" pitchFamily="18" charset="0"/>
              </a:rPr>
              <a:t> </a:t>
            </a:r>
            <a:r>
              <a:rPr lang="en-US" sz="2000" dirty="0" smtClean="0">
                <a:latin typeface="Cambria Math" panose="02040503050406030204" pitchFamily="18" charset="0"/>
                <a:ea typeface="Cambria Math" panose="02040503050406030204" pitchFamily="18" charset="0"/>
              </a:rPr>
              <a:t>Blessed </a:t>
            </a:r>
            <a:r>
              <a:rPr lang="en-US" sz="2000" dirty="0">
                <a:latin typeface="Cambria Math" panose="02040503050406030204" pitchFamily="18" charset="0"/>
                <a:ea typeface="Cambria Math" panose="02040503050406030204" pitchFamily="18" charset="0"/>
              </a:rPr>
              <a:t>are they who faithfully and devoutly strive to live according to their vocation.</a:t>
            </a:r>
          </a:p>
          <a:p>
            <a:pPr marL="0" indent="0" algn="just">
              <a:buNone/>
            </a:pPr>
            <a:endParaRPr lang="en-US" sz="1800" dirty="0">
              <a:latin typeface="Cambria Math" panose="02040503050406030204" pitchFamily="18" charset="0"/>
              <a:ea typeface="Cambria Math" panose="02040503050406030204" pitchFamily="18" charset="0"/>
            </a:endParaRPr>
          </a:p>
        </p:txBody>
      </p:sp>
    </p:spTree>
    <p:extLst>
      <p:ext uri="{BB962C8B-B14F-4D97-AF65-F5344CB8AC3E}">
        <p14:creationId xmlns:p14="http://schemas.microsoft.com/office/powerpoint/2010/main" val="109814885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9F8C9091-7E4E-4F17-AF0D-A4F08CD4C087}"/>
              </a:ext>
            </a:extLst>
          </p:cNvPr>
          <p:cNvSpPr>
            <a:spLocks noGrp="1"/>
          </p:cNvSpPr>
          <p:nvPr>
            <p:ph type="title"/>
          </p:nvPr>
        </p:nvSpPr>
        <p:spPr>
          <a:xfrm>
            <a:off x="838200" y="365126"/>
            <a:ext cx="10515600" cy="129549"/>
          </a:xfrm>
        </p:spPr>
        <p:txBody>
          <a:bodyPr>
            <a:normAutofit fontScale="90000"/>
          </a:bodyPr>
          <a:lstStyle/>
          <a:p>
            <a:endParaRPr lang="en-US" dirty="0"/>
          </a:p>
        </p:txBody>
      </p:sp>
      <p:sp>
        <p:nvSpPr>
          <p:cNvPr id="3" name="Content Placeholder 2">
            <a:extLst>
              <a:ext uri="{FF2B5EF4-FFF2-40B4-BE49-F238E27FC236}">
                <a16:creationId xmlns="" xmlns:a16="http://schemas.microsoft.com/office/drawing/2014/main" id="{2422BC5F-1076-42B1-B7F6-D762594F8041}"/>
              </a:ext>
            </a:extLst>
          </p:cNvPr>
          <p:cNvSpPr>
            <a:spLocks noGrp="1"/>
          </p:cNvSpPr>
          <p:nvPr>
            <p:ph idx="1"/>
          </p:nvPr>
        </p:nvSpPr>
        <p:spPr>
          <a:xfrm>
            <a:off x="838200" y="854440"/>
            <a:ext cx="10515600" cy="5322524"/>
          </a:xfrm>
        </p:spPr>
        <p:txBody>
          <a:bodyPr>
            <a:noAutofit/>
          </a:bodyPr>
          <a:lstStyle/>
          <a:p>
            <a:pPr marL="0" indent="0" algn="ctr">
              <a:buNone/>
            </a:pPr>
            <a:r>
              <a:rPr lang="en-US" sz="3200" dirty="0">
                <a:latin typeface="Monotype Corsiva" panose="03010101010201010101" pitchFamily="66" charset="0"/>
              </a:rPr>
              <a:t>Most high, glorious God, </a:t>
            </a:r>
          </a:p>
          <a:p>
            <a:pPr marL="0" indent="0" algn="ctr">
              <a:buNone/>
            </a:pPr>
            <a:r>
              <a:rPr lang="en-US" sz="3200" dirty="0">
                <a:latin typeface="Monotype Corsiva" panose="03010101010201010101" pitchFamily="66" charset="0"/>
              </a:rPr>
              <a:t>may Your just and loving will be fulfilled.  </a:t>
            </a:r>
          </a:p>
          <a:p>
            <a:pPr marL="0" indent="0" algn="ctr">
              <a:buNone/>
            </a:pPr>
            <a:r>
              <a:rPr lang="en-US" sz="3200" dirty="0">
                <a:latin typeface="Monotype Corsiva" panose="03010101010201010101" pitchFamily="66" charset="0"/>
              </a:rPr>
              <a:t>May You be praised above all things.</a:t>
            </a:r>
          </a:p>
          <a:p>
            <a:pPr marL="0" indent="0" algn="ctr">
              <a:buNone/>
            </a:pPr>
            <a:r>
              <a:rPr lang="en-US" sz="3200" b="1" dirty="0">
                <a:solidFill>
                  <a:schemeClr val="accent6">
                    <a:lumMod val="50000"/>
                  </a:schemeClr>
                </a:solidFill>
                <a:latin typeface="Copperplate Gothic Light" panose="020E0507020206020404" pitchFamily="34" charset="0"/>
              </a:rPr>
              <a:t>+</a:t>
            </a:r>
          </a:p>
          <a:p>
            <a:pPr marL="0" indent="0" algn="ctr">
              <a:buNone/>
            </a:pPr>
            <a:r>
              <a:rPr lang="en-US" sz="3200" dirty="0">
                <a:latin typeface="Monotype Corsiva" panose="03010101010201010101" pitchFamily="66" charset="0"/>
              </a:rPr>
              <a:t>During the challenging moments of fraternal life</a:t>
            </a:r>
          </a:p>
          <a:p>
            <a:pPr marL="0" indent="0" algn="ctr">
              <a:buNone/>
            </a:pPr>
            <a:r>
              <a:rPr lang="en-US" sz="3200" dirty="0">
                <a:latin typeface="Monotype Corsiva" panose="03010101010201010101" pitchFamily="66" charset="0"/>
              </a:rPr>
              <a:t>grace us with optimism and joy</a:t>
            </a:r>
          </a:p>
          <a:p>
            <a:pPr marL="0" indent="0" algn="ctr">
              <a:buNone/>
            </a:pPr>
            <a:r>
              <a:rPr lang="en-US" sz="3200" dirty="0">
                <a:latin typeface="Monotype Corsiva" panose="03010101010201010101" pitchFamily="66" charset="0"/>
              </a:rPr>
              <a:t>born, </a:t>
            </a:r>
          </a:p>
          <a:p>
            <a:pPr marL="0" indent="0" algn="ctr">
              <a:buNone/>
            </a:pPr>
            <a:r>
              <a:rPr lang="en-US" sz="3200" dirty="0">
                <a:latin typeface="Monotype Corsiva" panose="03010101010201010101" pitchFamily="66" charset="0"/>
              </a:rPr>
              <a:t>not of age or temperament, but of a deep interior life</a:t>
            </a:r>
          </a:p>
          <a:p>
            <a:pPr marL="0" indent="0" algn="ctr">
              <a:buNone/>
            </a:pPr>
            <a:r>
              <a:rPr lang="en-US" sz="3200" dirty="0">
                <a:latin typeface="Monotype Corsiva" panose="03010101010201010101" pitchFamily="66" charset="0"/>
              </a:rPr>
              <a:t>and the frequent reflection of the role of </a:t>
            </a:r>
          </a:p>
          <a:p>
            <a:pPr marL="0" indent="0" algn="ctr">
              <a:buNone/>
            </a:pPr>
            <a:r>
              <a:rPr lang="en-US" sz="3200" dirty="0">
                <a:latin typeface="Monotype Corsiva" panose="03010101010201010101" pitchFamily="66" charset="0"/>
              </a:rPr>
              <a:t>spiritually assisting our sisters and brothers in fraternity.</a:t>
            </a:r>
          </a:p>
        </p:txBody>
      </p:sp>
    </p:spTree>
    <p:extLst>
      <p:ext uri="{BB962C8B-B14F-4D97-AF65-F5344CB8AC3E}">
        <p14:creationId xmlns:p14="http://schemas.microsoft.com/office/powerpoint/2010/main" val="141085289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E808E015-66E4-4B44-8A33-779C8F66414A}"/>
              </a:ext>
            </a:extLst>
          </p:cNvPr>
          <p:cNvSpPr>
            <a:spLocks noGrp="1"/>
          </p:cNvSpPr>
          <p:nvPr>
            <p:ph type="title"/>
          </p:nvPr>
        </p:nvSpPr>
        <p:spPr/>
        <p:txBody>
          <a:bodyPr/>
          <a:lstStyle/>
          <a:p>
            <a:pPr algn="ctr"/>
            <a:r>
              <a:rPr lang="en-US" b="1" dirty="0">
                <a:solidFill>
                  <a:schemeClr val="accent6">
                    <a:lumMod val="50000"/>
                  </a:schemeClr>
                </a:solidFill>
                <a:latin typeface="Ink Free" panose="03080402000500000000" pitchFamily="66" charset="0"/>
              </a:rPr>
              <a:t>Peace and All Good</a:t>
            </a:r>
          </a:p>
        </p:txBody>
      </p:sp>
      <p:pic>
        <p:nvPicPr>
          <p:cNvPr id="5" name="Content Placeholder 4">
            <a:extLst>
              <a:ext uri="{FF2B5EF4-FFF2-40B4-BE49-F238E27FC236}">
                <a16:creationId xmlns="" xmlns:a16="http://schemas.microsoft.com/office/drawing/2014/main" id="{E0C1B804-788E-4548-B3C9-EF6B13D1C2F6}"/>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257300" y="1861344"/>
            <a:ext cx="9677400" cy="4279900"/>
          </a:xfrm>
        </p:spPr>
      </p:pic>
    </p:spTree>
    <p:extLst>
      <p:ext uri="{BB962C8B-B14F-4D97-AF65-F5344CB8AC3E}">
        <p14:creationId xmlns:p14="http://schemas.microsoft.com/office/powerpoint/2010/main" val="394820150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2735AB82-1E18-424C-8D17-7F63B0006156}"/>
              </a:ext>
            </a:extLst>
          </p:cNvPr>
          <p:cNvSpPr>
            <a:spLocks noGrp="1"/>
          </p:cNvSpPr>
          <p:nvPr>
            <p:ph type="title"/>
          </p:nvPr>
        </p:nvSpPr>
        <p:spPr>
          <a:xfrm>
            <a:off x="838200" y="365125"/>
            <a:ext cx="10515600" cy="159531"/>
          </a:xfrm>
        </p:spPr>
        <p:txBody>
          <a:bodyPr>
            <a:normAutofit fontScale="90000"/>
          </a:bodyPr>
          <a:lstStyle/>
          <a:p>
            <a:endParaRPr lang="en-US" dirty="0"/>
          </a:p>
        </p:txBody>
      </p:sp>
      <p:sp>
        <p:nvSpPr>
          <p:cNvPr id="7" name="Content Placeholder 6">
            <a:extLst>
              <a:ext uri="{FF2B5EF4-FFF2-40B4-BE49-F238E27FC236}">
                <a16:creationId xmlns="" xmlns:a16="http://schemas.microsoft.com/office/drawing/2014/main" id="{ED9BDFFC-B1F7-4F89-890C-FFF89571D305}"/>
              </a:ext>
            </a:extLst>
          </p:cNvPr>
          <p:cNvSpPr>
            <a:spLocks noGrp="1"/>
          </p:cNvSpPr>
          <p:nvPr>
            <p:ph idx="1"/>
          </p:nvPr>
        </p:nvSpPr>
        <p:spPr/>
        <p:txBody>
          <a:bodyPr/>
          <a:lstStyle/>
          <a:p>
            <a:endParaRPr lang="en-US"/>
          </a:p>
        </p:txBody>
      </p:sp>
    </p:spTree>
    <p:extLst>
      <p:ext uri="{BB962C8B-B14F-4D97-AF65-F5344CB8AC3E}">
        <p14:creationId xmlns:p14="http://schemas.microsoft.com/office/powerpoint/2010/main" val="11327604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207202F-9274-4BBD-A7EF-3ABC5A690E03}"/>
              </a:ext>
            </a:extLst>
          </p:cNvPr>
          <p:cNvSpPr>
            <a:spLocks noGrp="1"/>
          </p:cNvSpPr>
          <p:nvPr>
            <p:ph type="title"/>
          </p:nvPr>
        </p:nvSpPr>
        <p:spPr/>
        <p:txBody>
          <a:bodyPr/>
          <a:lstStyle/>
          <a:p>
            <a:r>
              <a:rPr lang="en-US" dirty="0">
                <a:solidFill>
                  <a:schemeClr val="accent6">
                    <a:lumMod val="50000"/>
                  </a:schemeClr>
                </a:solidFill>
                <a:latin typeface="Cambria Math" panose="02040503050406030204" pitchFamily="18" charset="0"/>
                <a:ea typeface="Cambria Math" panose="02040503050406030204" pitchFamily="18" charset="0"/>
              </a:rPr>
              <a:t>Invocation</a:t>
            </a:r>
          </a:p>
        </p:txBody>
      </p:sp>
      <p:sp>
        <p:nvSpPr>
          <p:cNvPr id="3" name="Content Placeholder 2">
            <a:extLst>
              <a:ext uri="{FF2B5EF4-FFF2-40B4-BE49-F238E27FC236}">
                <a16:creationId xmlns="" xmlns:a16="http://schemas.microsoft.com/office/drawing/2014/main" id="{FB0CE1EA-DA09-4F8E-8527-19F0EF505692}"/>
              </a:ext>
            </a:extLst>
          </p:cNvPr>
          <p:cNvSpPr>
            <a:spLocks noGrp="1"/>
          </p:cNvSpPr>
          <p:nvPr>
            <p:ph idx="1"/>
          </p:nvPr>
        </p:nvSpPr>
        <p:spPr>
          <a:xfrm>
            <a:off x="838199" y="1690689"/>
            <a:ext cx="10915185" cy="4591206"/>
          </a:xfrm>
        </p:spPr>
        <p:txBody>
          <a:bodyPr>
            <a:normAutofit/>
          </a:bodyPr>
          <a:lstStyle/>
          <a:p>
            <a:pPr marL="0" indent="0" algn="just">
              <a:buNone/>
            </a:pPr>
            <a:r>
              <a:rPr lang="en-US" sz="1800" b="1" i="1" dirty="0" err="1">
                <a:latin typeface="Cambria Math" panose="02040503050406030204" pitchFamily="18" charset="0"/>
                <a:ea typeface="Cambria Math" panose="02040503050406030204" pitchFamily="18" charset="0"/>
              </a:rPr>
              <a:t>Ldr</a:t>
            </a:r>
            <a:r>
              <a:rPr lang="en-US" sz="1800" b="1" i="1" dirty="0">
                <a:latin typeface="Cambria Math" panose="02040503050406030204" pitchFamily="18" charset="0"/>
                <a:ea typeface="Cambria Math" panose="02040503050406030204" pitchFamily="18" charset="0"/>
              </a:rPr>
              <a:t>:</a:t>
            </a:r>
            <a:r>
              <a:rPr lang="en-US" sz="1800" dirty="0">
                <a:latin typeface="Cambria Math" panose="02040503050406030204" pitchFamily="18" charset="0"/>
                <a:ea typeface="Cambria Math" panose="02040503050406030204" pitchFamily="18" charset="0"/>
              </a:rPr>
              <a:t>	</a:t>
            </a:r>
            <a:r>
              <a:rPr lang="en-US" sz="2000" dirty="0">
                <a:latin typeface="Cambria Math" panose="02040503050406030204" pitchFamily="18" charset="0"/>
                <a:ea typeface="Cambria Math" panose="02040503050406030204" pitchFamily="18" charset="0"/>
              </a:rPr>
              <a:t>Almighty, most holy, most high and supreme God, all good, supreme good, totally good, </a:t>
            </a:r>
            <a:r>
              <a:rPr lang="en-US" sz="2000" dirty="0" smtClean="0">
                <a:latin typeface="Cambria Math" panose="02040503050406030204" pitchFamily="18" charset="0"/>
                <a:ea typeface="Cambria Math" panose="02040503050406030204" pitchFamily="18" charset="0"/>
              </a:rPr>
              <a:t/>
            </a:r>
            <a:br>
              <a:rPr lang="en-US" sz="2000" dirty="0" smtClean="0">
                <a:latin typeface="Cambria Math" panose="02040503050406030204" pitchFamily="18" charset="0"/>
                <a:ea typeface="Cambria Math" panose="02040503050406030204" pitchFamily="18" charset="0"/>
              </a:rPr>
            </a:br>
            <a:r>
              <a:rPr lang="en-US" sz="2000" dirty="0" smtClean="0">
                <a:latin typeface="Cambria Math" panose="02040503050406030204" pitchFamily="18" charset="0"/>
                <a:ea typeface="Cambria Math" panose="02040503050406030204" pitchFamily="18" charset="0"/>
              </a:rPr>
              <a:t>	You </a:t>
            </a:r>
            <a:r>
              <a:rPr lang="en-US" sz="2000" dirty="0">
                <a:latin typeface="Cambria Math" panose="02040503050406030204" pitchFamily="18" charset="0"/>
                <a:ea typeface="Cambria Math" panose="02040503050406030204" pitchFamily="18" charset="0"/>
              </a:rPr>
              <a:t>who </a:t>
            </a:r>
            <a:r>
              <a:rPr lang="en-US" sz="2000" dirty="0" smtClean="0">
                <a:latin typeface="Cambria Math" panose="02040503050406030204" pitchFamily="18" charset="0"/>
                <a:ea typeface="Cambria Math" panose="02040503050406030204" pitchFamily="18" charset="0"/>
              </a:rPr>
              <a:t>alone </a:t>
            </a:r>
            <a:r>
              <a:rPr lang="en-US" sz="2000" dirty="0">
                <a:latin typeface="Cambria Math" panose="02040503050406030204" pitchFamily="18" charset="0"/>
                <a:ea typeface="Cambria Math" panose="02040503050406030204" pitchFamily="18" charset="0"/>
              </a:rPr>
              <a:t>are good,</a:t>
            </a:r>
          </a:p>
          <a:p>
            <a:pPr marL="0" indent="0" algn="just">
              <a:buNone/>
            </a:pPr>
            <a:endParaRPr lang="en-US" sz="1800" dirty="0">
              <a:latin typeface="Cambria Math" panose="02040503050406030204" pitchFamily="18" charset="0"/>
              <a:ea typeface="Cambria Math" panose="02040503050406030204" pitchFamily="18" charset="0"/>
            </a:endParaRPr>
          </a:p>
          <a:p>
            <a:pPr marL="0" indent="0" algn="just">
              <a:buNone/>
            </a:pPr>
            <a:endParaRPr lang="en-US" sz="1800" dirty="0">
              <a:latin typeface="Cambria Math" panose="02040503050406030204" pitchFamily="18" charset="0"/>
              <a:ea typeface="Cambria Math" panose="02040503050406030204" pitchFamily="18" charset="0"/>
            </a:endParaRPr>
          </a:p>
          <a:p>
            <a:pPr marL="0" indent="0" algn="just">
              <a:buNone/>
            </a:pPr>
            <a:endParaRPr lang="en-US" sz="1800" dirty="0">
              <a:latin typeface="Cambria Math" panose="02040503050406030204" pitchFamily="18" charset="0"/>
              <a:ea typeface="Cambria Math" panose="02040503050406030204" pitchFamily="18" charset="0"/>
            </a:endParaRPr>
          </a:p>
          <a:p>
            <a:pPr marL="0" indent="0" algn="just">
              <a:buNone/>
            </a:pPr>
            <a:endParaRPr lang="en-US" sz="1800" dirty="0">
              <a:latin typeface="Cambria Math" panose="02040503050406030204" pitchFamily="18" charset="0"/>
              <a:ea typeface="Cambria Math" panose="02040503050406030204" pitchFamily="18" charset="0"/>
            </a:endParaRPr>
          </a:p>
          <a:p>
            <a:pPr marL="0" indent="0" algn="just">
              <a:buNone/>
            </a:pPr>
            <a:endParaRPr lang="en-US" sz="1800" dirty="0">
              <a:latin typeface="Cambria Math" panose="02040503050406030204" pitchFamily="18" charset="0"/>
              <a:ea typeface="Cambria Math" panose="02040503050406030204" pitchFamily="18" charset="0"/>
            </a:endParaRPr>
          </a:p>
          <a:p>
            <a:pPr marL="0" indent="0" algn="just">
              <a:buNone/>
            </a:pPr>
            <a:endParaRPr lang="en-US" sz="1800" dirty="0">
              <a:latin typeface="Cambria Math" panose="02040503050406030204" pitchFamily="18" charset="0"/>
              <a:ea typeface="Cambria Math" panose="02040503050406030204" pitchFamily="18" charset="0"/>
            </a:endParaRPr>
          </a:p>
          <a:p>
            <a:pPr marL="0" indent="0" algn="just">
              <a:buNone/>
            </a:pPr>
            <a:endParaRPr lang="en-US" sz="1800" dirty="0">
              <a:latin typeface="Cambria Math" panose="02040503050406030204" pitchFamily="18" charset="0"/>
              <a:ea typeface="Cambria Math" panose="02040503050406030204" pitchFamily="18" charset="0"/>
            </a:endParaRPr>
          </a:p>
          <a:p>
            <a:pPr marL="0" indent="0" algn="just">
              <a:buNone/>
            </a:pPr>
            <a:endParaRPr lang="en-US" sz="1800" dirty="0">
              <a:latin typeface="Cambria Math" panose="02040503050406030204" pitchFamily="18" charset="0"/>
              <a:ea typeface="Cambria Math" panose="02040503050406030204" pitchFamily="18" charset="0"/>
            </a:endParaRPr>
          </a:p>
          <a:p>
            <a:pPr marL="0" indent="0" algn="just">
              <a:buNone/>
            </a:pPr>
            <a:endParaRPr lang="en-US" sz="1800" dirty="0">
              <a:latin typeface="Cambria Math" panose="02040503050406030204" pitchFamily="18" charset="0"/>
              <a:ea typeface="Cambria Math" panose="02040503050406030204" pitchFamily="18" charset="0"/>
            </a:endParaRPr>
          </a:p>
          <a:p>
            <a:pPr marL="0" indent="0" algn="just">
              <a:buNone/>
            </a:pPr>
            <a:r>
              <a:rPr lang="en-US" sz="1800" b="1" i="1" dirty="0">
                <a:latin typeface="Cambria Math" panose="02040503050406030204" pitchFamily="18" charset="0"/>
                <a:ea typeface="Cambria Math" panose="02040503050406030204" pitchFamily="18" charset="0"/>
              </a:rPr>
              <a:t>All:</a:t>
            </a:r>
            <a:r>
              <a:rPr lang="en-US" sz="1800" dirty="0">
                <a:latin typeface="Cambria Math" panose="02040503050406030204" pitchFamily="18" charset="0"/>
                <a:ea typeface="Cambria Math" panose="02040503050406030204" pitchFamily="18" charset="0"/>
              </a:rPr>
              <a:t>	</a:t>
            </a:r>
            <a:r>
              <a:rPr lang="en-US" sz="2000" dirty="0">
                <a:latin typeface="Cambria Math" panose="02040503050406030204" pitchFamily="18" charset="0"/>
                <a:ea typeface="Cambria Math" panose="02040503050406030204" pitchFamily="18" charset="0"/>
              </a:rPr>
              <a:t>may we give back to You all praise, all glory, all grace, all honor, all blessing, and all good.</a:t>
            </a:r>
          </a:p>
        </p:txBody>
      </p:sp>
      <p:pic>
        <p:nvPicPr>
          <p:cNvPr id="5" name="Picture 4">
            <a:extLst>
              <a:ext uri="{FF2B5EF4-FFF2-40B4-BE49-F238E27FC236}">
                <a16:creationId xmlns="" xmlns:a16="http://schemas.microsoft.com/office/drawing/2014/main" id="{80B94DD5-6E88-406C-859A-5EA88C8E011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37822" y="2328070"/>
            <a:ext cx="3979732" cy="3316443"/>
          </a:xfrm>
          <a:prstGeom prst="rect">
            <a:avLst/>
          </a:prstGeom>
        </p:spPr>
      </p:pic>
    </p:spTree>
    <p:extLst>
      <p:ext uri="{BB962C8B-B14F-4D97-AF65-F5344CB8AC3E}">
        <p14:creationId xmlns:p14="http://schemas.microsoft.com/office/powerpoint/2010/main" val="761958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0" end="10"/>
                                            </p:txEl>
                                          </p:spTgt>
                                        </p:tgtEl>
                                        <p:attrNameLst>
                                          <p:attrName>style.visibility</p:attrName>
                                        </p:attrNameLst>
                                      </p:cBhvr>
                                      <p:to>
                                        <p:strVal val="visible"/>
                                      </p:to>
                                    </p:set>
                                    <p:animEffect transition="in" filter="fade">
                                      <p:cBhvr>
                                        <p:cTn id="14" dur="1000"/>
                                        <p:tgtEl>
                                          <p:spTgt spid="3">
                                            <p:txEl>
                                              <p:pRg st="10" end="10"/>
                                            </p:txEl>
                                          </p:spTgt>
                                        </p:tgtEl>
                                      </p:cBhvr>
                                    </p:animEffect>
                                    <p:anim calcmode="lin" valueType="num">
                                      <p:cBhvr>
                                        <p:cTn id="15" dur="1000" fill="hold"/>
                                        <p:tgtEl>
                                          <p:spTgt spid="3">
                                            <p:txEl>
                                              <p:pRg st="10" end="10"/>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0" end="1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622C3067-D6AE-406C-A951-03E4A8F7C696}"/>
              </a:ext>
            </a:extLst>
          </p:cNvPr>
          <p:cNvSpPr>
            <a:spLocks noGrp="1"/>
          </p:cNvSpPr>
          <p:nvPr>
            <p:ph type="title"/>
          </p:nvPr>
        </p:nvSpPr>
        <p:spPr>
          <a:xfrm>
            <a:off x="827314" y="278040"/>
            <a:ext cx="10395857" cy="759023"/>
          </a:xfrm>
        </p:spPr>
        <p:txBody>
          <a:bodyPr>
            <a:normAutofit/>
          </a:bodyPr>
          <a:lstStyle/>
          <a:p>
            <a:r>
              <a:rPr lang="en-US" dirty="0">
                <a:solidFill>
                  <a:schemeClr val="accent6">
                    <a:lumMod val="50000"/>
                  </a:schemeClr>
                </a:solidFill>
                <a:latin typeface="Cambria Math" panose="02040503050406030204" pitchFamily="18" charset="0"/>
                <a:ea typeface="Cambria Math" panose="02040503050406030204" pitchFamily="18" charset="0"/>
              </a:rPr>
              <a:t>Hymn</a:t>
            </a:r>
          </a:p>
        </p:txBody>
      </p:sp>
      <p:sp>
        <p:nvSpPr>
          <p:cNvPr id="3" name="Content Placeholder 2">
            <a:extLst>
              <a:ext uri="{FF2B5EF4-FFF2-40B4-BE49-F238E27FC236}">
                <a16:creationId xmlns="" xmlns:a16="http://schemas.microsoft.com/office/drawing/2014/main" id="{2551E272-2DBB-45AE-962B-8D2C2D0B5B2F}"/>
              </a:ext>
            </a:extLst>
          </p:cNvPr>
          <p:cNvSpPr>
            <a:spLocks noGrp="1"/>
          </p:cNvSpPr>
          <p:nvPr>
            <p:ph idx="1"/>
          </p:nvPr>
        </p:nvSpPr>
        <p:spPr>
          <a:xfrm>
            <a:off x="827314" y="1037064"/>
            <a:ext cx="10515600" cy="5109920"/>
          </a:xfrm>
        </p:spPr>
        <p:txBody>
          <a:bodyPr>
            <a:noAutofit/>
          </a:bodyPr>
          <a:lstStyle/>
          <a:p>
            <a:r>
              <a:rPr lang="en-US" sz="2200" b="1" i="1" dirty="0">
                <a:latin typeface="Cambria Math" panose="02040503050406030204" pitchFamily="18" charset="0"/>
                <a:ea typeface="Cambria Math" panose="02040503050406030204" pitchFamily="18" charset="0"/>
              </a:rPr>
              <a:t>O God, You Search Me</a:t>
            </a:r>
          </a:p>
          <a:p>
            <a:pPr marL="0" indent="0" algn="just">
              <a:lnSpc>
                <a:spcPct val="100000"/>
              </a:lnSpc>
              <a:buNone/>
            </a:pPr>
            <a:r>
              <a:rPr lang="en-US" sz="2200" dirty="0">
                <a:latin typeface="Cambria Math" panose="02040503050406030204" pitchFamily="18" charset="0"/>
                <a:ea typeface="Cambria Math" panose="02040503050406030204" pitchFamily="18" charset="0"/>
              </a:rPr>
              <a:t>O God, You search me and You know me. * All my thoughts lie open to Your gaze. * When I walk or lie down You are before me: * ever the maker and keeper of my days. </a:t>
            </a:r>
          </a:p>
          <a:p>
            <a:pPr marL="0" indent="0" algn="just">
              <a:lnSpc>
                <a:spcPct val="100000"/>
              </a:lnSpc>
              <a:buNone/>
            </a:pPr>
            <a:r>
              <a:rPr lang="en-US" sz="2200" dirty="0">
                <a:latin typeface="Cambria Math" panose="02040503050406030204" pitchFamily="18" charset="0"/>
                <a:ea typeface="Cambria Math" panose="02040503050406030204" pitchFamily="18" charset="0"/>
              </a:rPr>
              <a:t>You know my resting and my rising. * You discern my purpose from afar, * and with love everlasting You besiege me: * in </a:t>
            </a:r>
            <a:r>
              <a:rPr lang="en-US" sz="2200" dirty="0" err="1">
                <a:latin typeface="Cambria Math" panose="02040503050406030204" pitchFamily="18" charset="0"/>
                <a:ea typeface="Cambria Math" panose="02040503050406030204" pitchFamily="18" charset="0"/>
              </a:rPr>
              <a:t>ev’ry</a:t>
            </a:r>
            <a:r>
              <a:rPr lang="en-US" sz="2200" dirty="0">
                <a:latin typeface="Cambria Math" panose="02040503050406030204" pitchFamily="18" charset="0"/>
                <a:ea typeface="Cambria Math" panose="02040503050406030204" pitchFamily="18" charset="0"/>
              </a:rPr>
              <a:t> moment of life or death, You are.</a:t>
            </a:r>
          </a:p>
          <a:p>
            <a:pPr marL="0" indent="0" algn="just">
              <a:lnSpc>
                <a:spcPct val="100000"/>
              </a:lnSpc>
              <a:buNone/>
            </a:pPr>
            <a:r>
              <a:rPr lang="en-US" sz="2200" dirty="0">
                <a:latin typeface="Cambria Math" panose="02040503050406030204" pitchFamily="18" charset="0"/>
                <a:ea typeface="Cambria Math" panose="02040503050406030204" pitchFamily="18" charset="0"/>
              </a:rPr>
              <a:t>Before a word is on my tongue, Lord, * You have known its meaning through and through. * You are with me beyond my understanding: * God of my present, my past, and future, too.</a:t>
            </a:r>
          </a:p>
          <a:p>
            <a:pPr marL="0" indent="0" algn="just">
              <a:lnSpc>
                <a:spcPct val="100000"/>
              </a:lnSpc>
              <a:buNone/>
            </a:pPr>
            <a:r>
              <a:rPr lang="en-US" sz="2200" dirty="0">
                <a:latin typeface="Cambria Math" panose="02040503050406030204" pitchFamily="18" charset="0"/>
                <a:ea typeface="Cambria Math" panose="02040503050406030204" pitchFamily="18" charset="0"/>
              </a:rPr>
              <a:t>Although Your Spirit is upon me, still I search for shelter from Your light. * There is nowhere on earth I can escape You: * even the darkness is radiant in Your sight.</a:t>
            </a:r>
          </a:p>
          <a:p>
            <a:pPr marL="0" indent="0" algn="just">
              <a:lnSpc>
                <a:spcPct val="100000"/>
              </a:lnSpc>
              <a:buNone/>
            </a:pPr>
            <a:r>
              <a:rPr lang="en-US" sz="2200" dirty="0">
                <a:latin typeface="Cambria Math" panose="02040503050406030204" pitchFamily="18" charset="0"/>
                <a:ea typeface="Cambria Math" panose="02040503050406030204" pitchFamily="18" charset="0"/>
              </a:rPr>
              <a:t>For You created me and shaped me, * gave me life within my mother’s womb. * For the wonder of who I am I praise You: * safe in Your hands, all creation is made new.</a:t>
            </a:r>
          </a:p>
        </p:txBody>
      </p:sp>
    </p:spTree>
    <p:extLst>
      <p:ext uri="{BB962C8B-B14F-4D97-AF65-F5344CB8AC3E}">
        <p14:creationId xmlns:p14="http://schemas.microsoft.com/office/powerpoint/2010/main" val="8520601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000"/>
                                        <p:tgtEl>
                                          <p:spTgt spid="3">
                                            <p:txEl>
                                              <p:pRg st="1" end="1"/>
                                            </p:txEl>
                                          </p:spTgt>
                                        </p:tgtEl>
                                      </p:cBhvr>
                                    </p:animEffect>
                                    <p:anim calcmode="lin" valueType="num">
                                      <p:cBhvr>
                                        <p:cTn id="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1000"/>
                                        <p:tgtEl>
                                          <p:spTgt spid="3">
                                            <p:txEl>
                                              <p:pRg st="2" end="2"/>
                                            </p:txEl>
                                          </p:spTgt>
                                        </p:tgtEl>
                                      </p:cBhvr>
                                    </p:animEffect>
                                    <p:anim calcmode="lin" valueType="num">
                                      <p:cBhvr>
                                        <p:cTn id="1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Effect transition="in" filter="fade">
                                      <p:cBhvr>
                                        <p:cTn id="21" dur="1000"/>
                                        <p:tgtEl>
                                          <p:spTgt spid="3">
                                            <p:txEl>
                                              <p:pRg st="3" end="3"/>
                                            </p:txEl>
                                          </p:spTgt>
                                        </p:tgtEl>
                                      </p:cBhvr>
                                    </p:animEffect>
                                    <p:anim calcmode="lin" valueType="num">
                                      <p:cBhvr>
                                        <p:cTn id="22"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4" end="4"/>
                                            </p:txEl>
                                          </p:spTgt>
                                        </p:tgtEl>
                                        <p:attrNameLst>
                                          <p:attrName>style.visibility</p:attrName>
                                        </p:attrNameLst>
                                      </p:cBhvr>
                                      <p:to>
                                        <p:strVal val="visible"/>
                                      </p:to>
                                    </p:set>
                                    <p:animEffect transition="in" filter="fade">
                                      <p:cBhvr>
                                        <p:cTn id="28" dur="1000"/>
                                        <p:tgtEl>
                                          <p:spTgt spid="3">
                                            <p:txEl>
                                              <p:pRg st="4" end="4"/>
                                            </p:txEl>
                                          </p:spTgt>
                                        </p:tgtEl>
                                      </p:cBhvr>
                                    </p:animEffect>
                                    <p:anim calcmode="lin" valueType="num">
                                      <p:cBhvr>
                                        <p:cTn id="29"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3">
                                            <p:txEl>
                                              <p:pRg st="5" end="5"/>
                                            </p:txEl>
                                          </p:spTgt>
                                        </p:tgtEl>
                                        <p:attrNameLst>
                                          <p:attrName>style.visibility</p:attrName>
                                        </p:attrNameLst>
                                      </p:cBhvr>
                                      <p:to>
                                        <p:strVal val="visible"/>
                                      </p:to>
                                    </p:set>
                                    <p:animEffect transition="in" filter="fade">
                                      <p:cBhvr>
                                        <p:cTn id="35" dur="1000"/>
                                        <p:tgtEl>
                                          <p:spTgt spid="3">
                                            <p:txEl>
                                              <p:pRg st="5" end="5"/>
                                            </p:txEl>
                                          </p:spTgt>
                                        </p:tgtEl>
                                      </p:cBhvr>
                                    </p:animEffect>
                                    <p:anim calcmode="lin" valueType="num">
                                      <p:cBhvr>
                                        <p:cTn id="36"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95EE0D3-1803-4C24-AFC7-6EFB2D731ADF}"/>
              </a:ext>
            </a:extLst>
          </p:cNvPr>
          <p:cNvSpPr>
            <a:spLocks noGrp="1"/>
          </p:cNvSpPr>
          <p:nvPr>
            <p:ph type="title"/>
          </p:nvPr>
        </p:nvSpPr>
        <p:spPr/>
        <p:txBody>
          <a:bodyPr/>
          <a:lstStyle/>
          <a:p>
            <a:r>
              <a:rPr lang="en-US" dirty="0">
                <a:solidFill>
                  <a:schemeClr val="accent6">
                    <a:lumMod val="50000"/>
                  </a:schemeClr>
                </a:solidFill>
                <a:latin typeface="Cambria Math" panose="02040503050406030204" pitchFamily="18" charset="0"/>
                <a:ea typeface="Cambria Math" panose="02040503050406030204" pitchFamily="18" charset="0"/>
              </a:rPr>
              <a:t>Our Life is to Live the Gospel</a:t>
            </a:r>
          </a:p>
        </p:txBody>
      </p:sp>
      <p:sp>
        <p:nvSpPr>
          <p:cNvPr id="3" name="Content Placeholder 2">
            <a:extLst>
              <a:ext uri="{FF2B5EF4-FFF2-40B4-BE49-F238E27FC236}">
                <a16:creationId xmlns="" xmlns:a16="http://schemas.microsoft.com/office/drawing/2014/main" id="{B3A3A241-8016-458B-A914-8AC73EE57605}"/>
              </a:ext>
            </a:extLst>
          </p:cNvPr>
          <p:cNvSpPr>
            <a:spLocks noGrp="1"/>
          </p:cNvSpPr>
          <p:nvPr>
            <p:ph idx="1"/>
          </p:nvPr>
        </p:nvSpPr>
        <p:spPr>
          <a:xfrm>
            <a:off x="838200" y="1918741"/>
            <a:ext cx="6761813" cy="4242573"/>
          </a:xfrm>
        </p:spPr>
        <p:txBody>
          <a:bodyPr>
            <a:normAutofit/>
          </a:bodyPr>
          <a:lstStyle/>
          <a:p>
            <a:r>
              <a:rPr lang="en-US" sz="1800" b="1" i="1" dirty="0">
                <a:latin typeface="Cambria Math" panose="02040503050406030204" pitchFamily="18" charset="0"/>
                <a:ea typeface="Cambria Math" panose="02040503050406030204" pitchFamily="18" charset="0"/>
              </a:rPr>
              <a:t>Scripture:	Isaiah 43, 1-4</a:t>
            </a:r>
          </a:p>
          <a:p>
            <a:pPr marL="0" indent="0">
              <a:buNone/>
            </a:pPr>
            <a:r>
              <a:rPr lang="en-US" sz="2000" dirty="0">
                <a:latin typeface="Cambria Math" panose="02040503050406030204" pitchFamily="18" charset="0"/>
                <a:ea typeface="Cambria Math" panose="02040503050406030204" pitchFamily="18" charset="0"/>
              </a:rPr>
              <a:t>But now, says the Lord, who created you, O Jacob, and formed you, O Israel: fear not, for I have redeemed you; I have called you by name: you are mine.</a:t>
            </a:r>
          </a:p>
          <a:p>
            <a:pPr marL="0" indent="0">
              <a:buNone/>
            </a:pPr>
            <a:r>
              <a:rPr lang="en-US" sz="2000" dirty="0">
                <a:latin typeface="Cambria Math" panose="02040503050406030204" pitchFamily="18" charset="0"/>
                <a:ea typeface="Cambria Math" panose="02040503050406030204" pitchFamily="18" charset="0"/>
              </a:rPr>
              <a:t>When you pass through the water, I will be with you; in the rivers you shall not drown.  When you walk through fire, you shall not be burned; the flames shall not consume you.</a:t>
            </a:r>
          </a:p>
          <a:p>
            <a:pPr marL="0" indent="0">
              <a:buNone/>
            </a:pPr>
            <a:r>
              <a:rPr lang="en-US" sz="2000" dirty="0">
                <a:latin typeface="Cambria Math" panose="02040503050406030204" pitchFamily="18" charset="0"/>
                <a:ea typeface="Cambria Math" panose="02040503050406030204" pitchFamily="18" charset="0"/>
              </a:rPr>
              <a:t>For I am the Lord, your God, the Holy One of Israel, your savior.  You are precious in my eyes and glorious, because I love you.</a:t>
            </a:r>
          </a:p>
        </p:txBody>
      </p:sp>
      <p:pic>
        <p:nvPicPr>
          <p:cNvPr id="5" name="Picture 4">
            <a:extLst>
              <a:ext uri="{FF2B5EF4-FFF2-40B4-BE49-F238E27FC236}">
                <a16:creationId xmlns="" xmlns:a16="http://schemas.microsoft.com/office/drawing/2014/main" id="{5EF8F432-F8BC-4795-A431-671548D502E7}"/>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p:blipFill>
        <p:spPr>
          <a:xfrm>
            <a:off x="8334531" y="1258909"/>
            <a:ext cx="2593299" cy="5233966"/>
          </a:xfrm>
          <a:prstGeom prst="rect">
            <a:avLst/>
          </a:prstGeom>
        </p:spPr>
      </p:pic>
    </p:spTree>
    <p:extLst>
      <p:ext uri="{BB962C8B-B14F-4D97-AF65-F5344CB8AC3E}">
        <p14:creationId xmlns:p14="http://schemas.microsoft.com/office/powerpoint/2010/main" val="6741667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4E9C4F4E-ACB5-42DC-A9D3-976821A713A2}"/>
              </a:ext>
            </a:extLst>
          </p:cNvPr>
          <p:cNvSpPr>
            <a:spLocks noGrp="1"/>
          </p:cNvSpPr>
          <p:nvPr>
            <p:ph type="title"/>
          </p:nvPr>
        </p:nvSpPr>
        <p:spPr>
          <a:xfrm>
            <a:off x="838200" y="365126"/>
            <a:ext cx="10515600" cy="114560"/>
          </a:xfrm>
        </p:spPr>
        <p:txBody>
          <a:bodyPr>
            <a:normAutofit fontScale="90000"/>
          </a:bodyPr>
          <a:lstStyle/>
          <a:p>
            <a:endParaRPr lang="en-US" dirty="0"/>
          </a:p>
        </p:txBody>
      </p:sp>
      <p:sp>
        <p:nvSpPr>
          <p:cNvPr id="3" name="Content Placeholder 2">
            <a:extLst>
              <a:ext uri="{FF2B5EF4-FFF2-40B4-BE49-F238E27FC236}">
                <a16:creationId xmlns="" xmlns:a16="http://schemas.microsoft.com/office/drawing/2014/main" id="{CD81EFBF-DC04-4C77-A880-16CF3F3A2218}"/>
              </a:ext>
            </a:extLst>
          </p:cNvPr>
          <p:cNvSpPr>
            <a:spLocks noGrp="1"/>
          </p:cNvSpPr>
          <p:nvPr>
            <p:ph idx="1"/>
          </p:nvPr>
        </p:nvSpPr>
        <p:spPr>
          <a:xfrm>
            <a:off x="838200" y="1049311"/>
            <a:ext cx="6910137" cy="5127652"/>
          </a:xfrm>
        </p:spPr>
        <p:txBody>
          <a:bodyPr>
            <a:normAutofit/>
          </a:bodyPr>
          <a:lstStyle/>
          <a:p>
            <a:r>
              <a:rPr lang="en-US" sz="1800" b="1" i="1" dirty="0">
                <a:latin typeface="Cambria Math" panose="02040503050406030204" pitchFamily="18" charset="0"/>
                <a:ea typeface="Cambria Math" panose="02040503050406030204" pitchFamily="18" charset="0"/>
              </a:rPr>
              <a:t>Meditation:</a:t>
            </a:r>
          </a:p>
          <a:p>
            <a:pPr marL="0" indent="0" algn="just">
              <a:buNone/>
            </a:pPr>
            <a:r>
              <a:rPr lang="en-US" sz="2000" dirty="0">
                <a:latin typeface="Cambria Math" panose="02040503050406030204" pitchFamily="18" charset="0"/>
                <a:ea typeface="Cambria Math" panose="02040503050406030204" pitchFamily="18" charset="0"/>
              </a:rPr>
              <a:t>The Gospel is the good news, and at the heart of the good news is the height and depth of God’s love for us.  Living the Gospel way of life we are able to dwell in God’s love.</a:t>
            </a:r>
          </a:p>
          <a:p>
            <a:pPr marL="0" indent="0" algn="just">
              <a:buNone/>
            </a:pPr>
            <a:r>
              <a:rPr lang="en-US" sz="2000" dirty="0">
                <a:latin typeface="Cambria Math" panose="02040503050406030204" pitchFamily="18" charset="0"/>
                <a:ea typeface="Cambria Math" panose="02040503050406030204" pitchFamily="18" charset="0"/>
              </a:rPr>
              <a:t>God created the human person, but before time began God knew us as beloved daughters and sons.  God has loved us first.  All love has its source in the love of God.  Like an artisan, putting us together in our mother’s womb, God knows us better then we know ourselves.  God loves us more than we love ourselves.</a:t>
            </a:r>
          </a:p>
          <a:p>
            <a:pPr marL="0" indent="0" algn="just">
              <a:buNone/>
            </a:pPr>
            <a:r>
              <a:rPr lang="en-US" sz="2000" dirty="0">
                <a:latin typeface="Cambria Math" panose="02040503050406030204" pitchFamily="18" charset="0"/>
                <a:ea typeface="Cambria Math" panose="02040503050406030204" pitchFamily="18" charset="0"/>
              </a:rPr>
              <a:t>Because we are precious, God never leaves our side.  God’s love is manifested in its highest form in sending us the Son, Jesus, to save and redeem us.  Jesus is the living, breathing revelation of God’s love for us.  He came to be one with us to help us understand how ardently God loves us.  Let us thank and praise God for such generous and abiding love.</a:t>
            </a:r>
          </a:p>
        </p:txBody>
      </p:sp>
      <p:pic>
        <p:nvPicPr>
          <p:cNvPr id="5" name="Picture 4">
            <a:extLst>
              <a:ext uri="{FF2B5EF4-FFF2-40B4-BE49-F238E27FC236}">
                <a16:creationId xmlns="" xmlns:a16="http://schemas.microsoft.com/office/drawing/2014/main" id="{27A578AE-D1A4-4EB1-A59B-5115F3EEBFC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297492" y="1473893"/>
            <a:ext cx="2751508" cy="3668677"/>
          </a:xfrm>
          <a:prstGeom prst="rect">
            <a:avLst/>
          </a:prstGeom>
        </p:spPr>
      </p:pic>
    </p:spTree>
    <p:extLst>
      <p:ext uri="{BB962C8B-B14F-4D97-AF65-F5344CB8AC3E}">
        <p14:creationId xmlns:p14="http://schemas.microsoft.com/office/powerpoint/2010/main" val="9013520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000"/>
                                        <p:tgtEl>
                                          <p:spTgt spid="3">
                                            <p:txEl>
                                              <p:pRg st="1" end="1"/>
                                            </p:txEl>
                                          </p:spTgt>
                                        </p:tgtEl>
                                      </p:cBhvr>
                                    </p:animEffect>
                                    <p:anim calcmode="lin" valueType="num">
                                      <p:cBhvr>
                                        <p:cTn id="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1000"/>
                                        <p:tgtEl>
                                          <p:spTgt spid="3">
                                            <p:txEl>
                                              <p:pRg st="2" end="2"/>
                                            </p:txEl>
                                          </p:spTgt>
                                        </p:tgtEl>
                                      </p:cBhvr>
                                    </p:animEffect>
                                    <p:anim calcmode="lin" valueType="num">
                                      <p:cBhvr>
                                        <p:cTn id="1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Effect transition="in" filter="fade">
                                      <p:cBhvr>
                                        <p:cTn id="21" dur="1000"/>
                                        <p:tgtEl>
                                          <p:spTgt spid="3">
                                            <p:txEl>
                                              <p:pRg st="3" end="3"/>
                                            </p:txEl>
                                          </p:spTgt>
                                        </p:tgtEl>
                                      </p:cBhvr>
                                    </p:animEffect>
                                    <p:anim calcmode="lin" valueType="num">
                                      <p:cBhvr>
                                        <p:cTn id="22"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CFD45D95-59C8-442E-B7D4-568BDEEE78E0}"/>
              </a:ext>
            </a:extLst>
          </p:cNvPr>
          <p:cNvSpPr>
            <a:spLocks noGrp="1"/>
          </p:cNvSpPr>
          <p:nvPr>
            <p:ph type="title"/>
          </p:nvPr>
        </p:nvSpPr>
        <p:spPr>
          <a:xfrm>
            <a:off x="838200" y="365126"/>
            <a:ext cx="10515600" cy="315912"/>
          </a:xfrm>
        </p:spPr>
        <p:txBody>
          <a:bodyPr>
            <a:normAutofit fontScale="90000"/>
          </a:bodyPr>
          <a:lstStyle/>
          <a:p>
            <a:endParaRPr lang="en-US" dirty="0"/>
          </a:p>
        </p:txBody>
      </p:sp>
      <p:sp>
        <p:nvSpPr>
          <p:cNvPr id="3" name="Content Placeholder 2">
            <a:extLst>
              <a:ext uri="{FF2B5EF4-FFF2-40B4-BE49-F238E27FC236}">
                <a16:creationId xmlns="" xmlns:a16="http://schemas.microsoft.com/office/drawing/2014/main" id="{A4512AD0-163A-4B38-9F9B-25CF141EC438}"/>
              </a:ext>
            </a:extLst>
          </p:cNvPr>
          <p:cNvSpPr>
            <a:spLocks noGrp="1"/>
          </p:cNvSpPr>
          <p:nvPr>
            <p:ph idx="1"/>
          </p:nvPr>
        </p:nvSpPr>
        <p:spPr>
          <a:xfrm>
            <a:off x="2807368" y="1588168"/>
            <a:ext cx="8546432" cy="4588795"/>
          </a:xfrm>
        </p:spPr>
        <p:txBody>
          <a:bodyPr>
            <a:normAutofit/>
          </a:bodyPr>
          <a:lstStyle/>
          <a:p>
            <a:pPr algn="just"/>
            <a:r>
              <a:rPr lang="en-US" sz="1800" b="1" i="1" dirty="0">
                <a:latin typeface="Cambria Math" panose="02040503050406030204" pitchFamily="18" charset="0"/>
                <a:ea typeface="Cambria Math" panose="02040503050406030204" pitchFamily="18" charset="0"/>
              </a:rPr>
              <a:t>Franciscan Sources: The Prayer </a:t>
            </a:r>
            <a:r>
              <a:rPr lang="en-US" sz="1800" b="1" i="1" dirty="0" err="1">
                <a:latin typeface="Cambria Math" panose="02040503050406030204" pitchFamily="18" charset="0"/>
                <a:ea typeface="Cambria Math" panose="02040503050406030204" pitchFamily="18" charset="0"/>
              </a:rPr>
              <a:t>Absorbeat</a:t>
            </a:r>
            <a:r>
              <a:rPr lang="en-US" sz="1800" b="1" i="1" dirty="0">
                <a:latin typeface="Cambria Math" panose="02040503050406030204" pitchFamily="18" charset="0"/>
                <a:ea typeface="Cambria Math" panose="02040503050406030204" pitchFamily="18" charset="0"/>
              </a:rPr>
              <a:t>:</a:t>
            </a:r>
          </a:p>
          <a:p>
            <a:pPr marL="0" indent="0" algn="just">
              <a:buNone/>
            </a:pPr>
            <a:endParaRPr lang="en-US" sz="2000" dirty="0">
              <a:latin typeface="Cambria Math" panose="02040503050406030204" pitchFamily="18" charset="0"/>
              <a:ea typeface="Cambria Math" panose="02040503050406030204" pitchFamily="18" charset="0"/>
            </a:endParaRPr>
          </a:p>
          <a:p>
            <a:pPr marL="0" indent="0" algn="just">
              <a:buNone/>
            </a:pPr>
            <a:r>
              <a:rPr lang="en-US" sz="2000" dirty="0">
                <a:latin typeface="Cambria Math" panose="02040503050406030204" pitchFamily="18" charset="0"/>
                <a:ea typeface="Cambria Math" panose="02040503050406030204" pitchFamily="18" charset="0"/>
              </a:rPr>
              <a:t>May the power of Your love, O Lord, fiery and sweet as honey, wean my heart from all that is under heaven, </a:t>
            </a:r>
          </a:p>
          <a:p>
            <a:pPr marL="0" indent="0" algn="just">
              <a:buNone/>
            </a:pPr>
            <a:r>
              <a:rPr lang="en-US" sz="2000" dirty="0">
                <a:latin typeface="Cambria Math" panose="02040503050406030204" pitchFamily="18" charset="0"/>
                <a:ea typeface="Cambria Math" panose="02040503050406030204" pitchFamily="18" charset="0"/>
              </a:rPr>
              <a:t>so that I may die for love of Your love, You who were so good as to die for love of my love.</a:t>
            </a:r>
          </a:p>
        </p:txBody>
      </p:sp>
      <p:pic>
        <p:nvPicPr>
          <p:cNvPr id="5" name="Picture 4">
            <a:extLst>
              <a:ext uri="{FF2B5EF4-FFF2-40B4-BE49-F238E27FC236}">
                <a16:creationId xmlns="" xmlns:a16="http://schemas.microsoft.com/office/drawing/2014/main" id="{EADFB594-4316-4766-BD4D-985A140E186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8200" y="1114926"/>
            <a:ext cx="1864012" cy="4146326"/>
          </a:xfrm>
          <a:prstGeom prst="rect">
            <a:avLst/>
          </a:prstGeom>
        </p:spPr>
      </p:pic>
      <p:pic>
        <p:nvPicPr>
          <p:cNvPr id="6" name="Picture 5">
            <a:extLst>
              <a:ext uri="{FF2B5EF4-FFF2-40B4-BE49-F238E27FC236}">
                <a16:creationId xmlns="" xmlns:a16="http://schemas.microsoft.com/office/drawing/2014/main" id="{08CB58D3-1312-43E3-AC15-767FF6BF7CEB}"/>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6392048" y="3701102"/>
            <a:ext cx="4572008" cy="2381560"/>
          </a:xfrm>
          <a:prstGeom prst="rect">
            <a:avLst/>
          </a:prstGeom>
        </p:spPr>
      </p:pic>
    </p:spTree>
    <p:extLst>
      <p:ext uri="{BB962C8B-B14F-4D97-AF65-F5344CB8AC3E}">
        <p14:creationId xmlns:p14="http://schemas.microsoft.com/office/powerpoint/2010/main" val="20893921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1000"/>
                                        <p:tgtEl>
                                          <p:spTgt spid="3">
                                            <p:txEl>
                                              <p:pRg st="2" end="2"/>
                                            </p:txEl>
                                          </p:spTgt>
                                        </p:tgtEl>
                                      </p:cBhvr>
                                    </p:animEffect>
                                    <p:anim calcmode="lin" valueType="num">
                                      <p:cBhvr>
                                        <p:cTn id="8"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3" end="3"/>
                                            </p:txEl>
                                          </p:spTgt>
                                        </p:tgtEl>
                                        <p:attrNameLst>
                                          <p:attrName>style.visibility</p:attrName>
                                        </p:attrNameLst>
                                      </p:cBhvr>
                                      <p:to>
                                        <p:strVal val="visible"/>
                                      </p:to>
                                    </p:set>
                                    <p:animEffect transition="in" filter="fade">
                                      <p:cBhvr>
                                        <p:cTn id="14" dur="1000"/>
                                        <p:tgtEl>
                                          <p:spTgt spid="3">
                                            <p:txEl>
                                              <p:pRg st="3" end="3"/>
                                            </p:txEl>
                                          </p:spTgt>
                                        </p:tgtEl>
                                      </p:cBhvr>
                                    </p:animEffect>
                                    <p:anim calcmode="lin" valueType="num">
                                      <p:cBhvr>
                                        <p:cTn id="15"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EB4ED14F-4E8D-4923-A862-A1CFAFEEDD67}"/>
              </a:ext>
            </a:extLst>
          </p:cNvPr>
          <p:cNvSpPr>
            <a:spLocks noGrp="1"/>
          </p:cNvSpPr>
          <p:nvPr>
            <p:ph type="title"/>
          </p:nvPr>
        </p:nvSpPr>
        <p:spPr/>
        <p:txBody>
          <a:bodyPr/>
          <a:lstStyle/>
          <a:p>
            <a:r>
              <a:rPr lang="en-US" dirty="0">
                <a:solidFill>
                  <a:schemeClr val="accent6">
                    <a:lumMod val="50000"/>
                  </a:schemeClr>
                </a:solidFill>
                <a:latin typeface="Cambria Math" panose="02040503050406030204" pitchFamily="18" charset="0"/>
                <a:ea typeface="Cambria Math" panose="02040503050406030204" pitchFamily="18" charset="0"/>
              </a:rPr>
              <a:t>The Foundation of Penance</a:t>
            </a:r>
          </a:p>
        </p:txBody>
      </p:sp>
      <p:sp>
        <p:nvSpPr>
          <p:cNvPr id="3" name="Content Placeholder 2">
            <a:extLst>
              <a:ext uri="{FF2B5EF4-FFF2-40B4-BE49-F238E27FC236}">
                <a16:creationId xmlns="" xmlns:a16="http://schemas.microsoft.com/office/drawing/2014/main" id="{9C3A88CE-0D2A-4371-BE8D-B9CAC5D83786}"/>
              </a:ext>
            </a:extLst>
          </p:cNvPr>
          <p:cNvSpPr>
            <a:spLocks noGrp="1"/>
          </p:cNvSpPr>
          <p:nvPr>
            <p:ph idx="1"/>
          </p:nvPr>
        </p:nvSpPr>
        <p:spPr>
          <a:xfrm>
            <a:off x="2908092" y="1888761"/>
            <a:ext cx="6370819" cy="2503357"/>
          </a:xfrm>
        </p:spPr>
        <p:txBody>
          <a:bodyPr>
            <a:normAutofit/>
          </a:bodyPr>
          <a:lstStyle/>
          <a:p>
            <a:r>
              <a:rPr lang="en-US" sz="1800" b="1" i="1" dirty="0">
                <a:latin typeface="Cambria Math" panose="02040503050406030204" pitchFamily="18" charset="0"/>
                <a:ea typeface="Cambria Math" panose="02040503050406030204" pitchFamily="18" charset="0"/>
              </a:rPr>
              <a:t>Scripture: Sirach 35, 16-17</a:t>
            </a:r>
          </a:p>
          <a:p>
            <a:pPr marL="0" indent="0">
              <a:buNone/>
            </a:pPr>
            <a:endParaRPr lang="en-US" sz="1800" b="1" i="1" dirty="0">
              <a:latin typeface="Cambria Math" panose="02040503050406030204" pitchFamily="18" charset="0"/>
              <a:ea typeface="Cambria Math" panose="02040503050406030204" pitchFamily="18" charset="0"/>
            </a:endParaRPr>
          </a:p>
          <a:p>
            <a:pPr marL="0" indent="0">
              <a:buNone/>
            </a:pPr>
            <a:r>
              <a:rPr lang="en-US" sz="1800" b="1" i="1" dirty="0">
                <a:latin typeface="Cambria Math" panose="02040503050406030204" pitchFamily="18" charset="0"/>
                <a:ea typeface="Cambria Math" panose="02040503050406030204" pitchFamily="18" charset="0"/>
              </a:rPr>
              <a:t>	</a:t>
            </a:r>
            <a:r>
              <a:rPr lang="en-US" sz="2000" dirty="0">
                <a:latin typeface="Cambria Math" panose="02040503050406030204" pitchFamily="18" charset="0"/>
                <a:ea typeface="Cambria Math" panose="02040503050406030204" pitchFamily="18" charset="0"/>
              </a:rPr>
              <a:t>The one who serves God willingly is heard; their petition reaches to the heavens.</a:t>
            </a:r>
          </a:p>
          <a:p>
            <a:pPr marL="0" indent="0">
              <a:buNone/>
            </a:pPr>
            <a:endParaRPr lang="en-US" sz="2000" dirty="0">
              <a:latin typeface="Cambria Math" panose="02040503050406030204" pitchFamily="18" charset="0"/>
              <a:ea typeface="Cambria Math" panose="02040503050406030204" pitchFamily="18" charset="0"/>
            </a:endParaRPr>
          </a:p>
          <a:p>
            <a:pPr marL="0" indent="0">
              <a:buNone/>
            </a:pPr>
            <a:r>
              <a:rPr lang="en-US" sz="2000" dirty="0">
                <a:latin typeface="Cambria Math" panose="02040503050406030204" pitchFamily="18" charset="0"/>
                <a:ea typeface="Cambria Math" panose="02040503050406030204" pitchFamily="18" charset="0"/>
              </a:rPr>
              <a:t>	The prayer of the lowly pierces the clouds; it does not rest until it reaches its goal.</a:t>
            </a:r>
          </a:p>
        </p:txBody>
      </p:sp>
      <p:pic>
        <p:nvPicPr>
          <p:cNvPr id="5" name="Picture 4">
            <a:extLst>
              <a:ext uri="{FF2B5EF4-FFF2-40B4-BE49-F238E27FC236}">
                <a16:creationId xmlns="" xmlns:a16="http://schemas.microsoft.com/office/drawing/2014/main" id="{54B72F78-D4A4-4A3C-8F86-ACFEDF5C221D}"/>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973111" y="2058518"/>
            <a:ext cx="1828736" cy="2740963"/>
          </a:xfrm>
          <a:prstGeom prst="rect">
            <a:avLst/>
          </a:prstGeom>
        </p:spPr>
      </p:pic>
      <p:pic>
        <p:nvPicPr>
          <p:cNvPr id="8" name="Picture 7">
            <a:extLst>
              <a:ext uri="{FF2B5EF4-FFF2-40B4-BE49-F238E27FC236}">
                <a16:creationId xmlns="" xmlns:a16="http://schemas.microsoft.com/office/drawing/2014/main" id="{9D9D1406-ED63-4F9E-848C-0B7940DBC68A}"/>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7733110" y="4136133"/>
            <a:ext cx="3091602" cy="2062357"/>
          </a:xfrm>
          <a:prstGeom prst="rect">
            <a:avLst/>
          </a:prstGeom>
        </p:spPr>
      </p:pic>
    </p:spTree>
    <p:extLst>
      <p:ext uri="{BB962C8B-B14F-4D97-AF65-F5344CB8AC3E}">
        <p14:creationId xmlns:p14="http://schemas.microsoft.com/office/powerpoint/2010/main" val="39355540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1000"/>
                                        <p:tgtEl>
                                          <p:spTgt spid="3">
                                            <p:txEl>
                                              <p:pRg st="2" end="2"/>
                                            </p:txEl>
                                          </p:spTgt>
                                        </p:tgtEl>
                                      </p:cBhvr>
                                    </p:animEffect>
                                    <p:anim calcmode="lin" valueType="num">
                                      <p:cBhvr>
                                        <p:cTn id="8"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4" end="4"/>
                                            </p:txEl>
                                          </p:spTgt>
                                        </p:tgtEl>
                                        <p:attrNameLst>
                                          <p:attrName>style.visibility</p:attrName>
                                        </p:attrNameLst>
                                      </p:cBhvr>
                                      <p:to>
                                        <p:strVal val="visible"/>
                                      </p:to>
                                    </p:set>
                                    <p:animEffect transition="in" filter="fade">
                                      <p:cBhvr>
                                        <p:cTn id="14" dur="1000"/>
                                        <p:tgtEl>
                                          <p:spTgt spid="3">
                                            <p:txEl>
                                              <p:pRg st="4" end="4"/>
                                            </p:txEl>
                                          </p:spTgt>
                                        </p:tgtEl>
                                      </p:cBhvr>
                                    </p:animEffect>
                                    <p:anim calcmode="lin" valueType="num">
                                      <p:cBhvr>
                                        <p:cTn id="15"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CCCB8AAA-AEC1-4DBE-89C6-C4E4C23E70CC}"/>
              </a:ext>
            </a:extLst>
          </p:cNvPr>
          <p:cNvSpPr>
            <a:spLocks noGrp="1"/>
          </p:cNvSpPr>
          <p:nvPr>
            <p:ph type="title"/>
          </p:nvPr>
        </p:nvSpPr>
        <p:spPr>
          <a:xfrm>
            <a:off x="838200" y="365126"/>
            <a:ext cx="10515600" cy="315912"/>
          </a:xfrm>
        </p:spPr>
        <p:txBody>
          <a:bodyPr>
            <a:normAutofit fontScale="90000"/>
          </a:bodyPr>
          <a:lstStyle/>
          <a:p>
            <a:endParaRPr lang="en-US" dirty="0"/>
          </a:p>
        </p:txBody>
      </p:sp>
      <p:sp>
        <p:nvSpPr>
          <p:cNvPr id="3" name="Content Placeholder 2">
            <a:extLst>
              <a:ext uri="{FF2B5EF4-FFF2-40B4-BE49-F238E27FC236}">
                <a16:creationId xmlns="" xmlns:a16="http://schemas.microsoft.com/office/drawing/2014/main" id="{061AD61A-B0B9-4E28-AC18-BA948F00888B}"/>
              </a:ext>
            </a:extLst>
          </p:cNvPr>
          <p:cNvSpPr>
            <a:spLocks noGrp="1"/>
          </p:cNvSpPr>
          <p:nvPr>
            <p:ph idx="1"/>
          </p:nvPr>
        </p:nvSpPr>
        <p:spPr>
          <a:xfrm>
            <a:off x="3657600" y="1249246"/>
            <a:ext cx="7696198" cy="4927717"/>
          </a:xfrm>
        </p:spPr>
        <p:txBody>
          <a:bodyPr>
            <a:normAutofit/>
          </a:bodyPr>
          <a:lstStyle/>
          <a:p>
            <a:r>
              <a:rPr lang="en-US" sz="1800" b="1" i="1" dirty="0">
                <a:latin typeface="Cambria Math" panose="02040503050406030204" pitchFamily="18" charset="0"/>
                <a:ea typeface="Cambria Math" panose="02040503050406030204" pitchFamily="18" charset="0"/>
              </a:rPr>
              <a:t>Meditation:</a:t>
            </a:r>
          </a:p>
          <a:p>
            <a:pPr marL="0" indent="0">
              <a:buNone/>
            </a:pPr>
            <a:endParaRPr lang="en-US" sz="2000" b="1" i="1" dirty="0">
              <a:latin typeface="Cambria Math" panose="02040503050406030204" pitchFamily="18" charset="0"/>
              <a:ea typeface="Cambria Math" panose="02040503050406030204" pitchFamily="18" charset="0"/>
            </a:endParaRPr>
          </a:p>
          <a:p>
            <a:pPr marL="0" indent="0">
              <a:buNone/>
            </a:pPr>
            <a:r>
              <a:rPr lang="en-US" sz="2000" dirty="0">
                <a:latin typeface="Cambria Math" panose="02040503050406030204" pitchFamily="18" charset="0"/>
                <a:ea typeface="Cambria Math" panose="02040503050406030204" pitchFamily="18" charset="0"/>
              </a:rPr>
              <a:t>The life of penance is inseparable from a life of prayer.  Prayer is such an important means of entering into a more intimate union with God which is the goal of the life of penance.</a:t>
            </a:r>
          </a:p>
          <a:p>
            <a:pPr marL="0" indent="0">
              <a:buNone/>
            </a:pPr>
            <a:endParaRPr lang="en-US" sz="2000" dirty="0">
              <a:latin typeface="Cambria Math" panose="02040503050406030204" pitchFamily="18" charset="0"/>
              <a:ea typeface="Cambria Math" panose="02040503050406030204" pitchFamily="18" charset="0"/>
            </a:endParaRPr>
          </a:p>
          <a:p>
            <a:pPr marL="0" indent="0">
              <a:buNone/>
            </a:pPr>
            <a:r>
              <a:rPr lang="en-US" sz="2000" dirty="0">
                <a:latin typeface="Cambria Math" panose="02040503050406030204" pitchFamily="18" charset="0"/>
                <a:ea typeface="Cambria Math" panose="02040503050406030204" pitchFamily="18" charset="0"/>
              </a:rPr>
              <a:t>This conversion through prayer takes place is three ways:</a:t>
            </a:r>
          </a:p>
          <a:p>
            <a:pPr lvl="1">
              <a:buFont typeface="Wingdings" panose="05000000000000000000" pitchFamily="2" charset="2"/>
              <a:buChar char="v"/>
            </a:pPr>
            <a:r>
              <a:rPr lang="en-US" sz="2000" dirty="0">
                <a:latin typeface="Cambria Math" panose="02040503050406030204" pitchFamily="18" charset="0"/>
                <a:ea typeface="Cambria Math" panose="02040503050406030204" pitchFamily="18" charset="0"/>
              </a:rPr>
              <a:t>by  experiencing Jesus in the mystery of the Eucharist;</a:t>
            </a:r>
          </a:p>
          <a:p>
            <a:pPr lvl="1">
              <a:buFont typeface="Wingdings" panose="05000000000000000000" pitchFamily="2" charset="2"/>
              <a:buChar char="v"/>
            </a:pPr>
            <a:r>
              <a:rPr lang="en-US" sz="2000" dirty="0">
                <a:latin typeface="Cambria Math" panose="02040503050406030204" pitchFamily="18" charset="0"/>
                <a:ea typeface="Cambria Math" panose="02040503050406030204" pitchFamily="18" charset="0"/>
              </a:rPr>
              <a:t>by a prayerful reading of the Scriptures;</a:t>
            </a:r>
          </a:p>
          <a:p>
            <a:pPr lvl="1">
              <a:buFont typeface="Wingdings" panose="05000000000000000000" pitchFamily="2" charset="2"/>
              <a:buChar char="v"/>
            </a:pPr>
            <a:r>
              <a:rPr lang="en-US" sz="2000" dirty="0">
                <a:latin typeface="Cambria Math" panose="02040503050406030204" pitchFamily="18" charset="0"/>
                <a:ea typeface="Cambria Math" panose="02040503050406030204" pitchFamily="18" charset="0"/>
              </a:rPr>
              <a:t>by praying always through reflection and meditation on the goodness of God in our lives as God’s beloved sons and daughters.</a:t>
            </a:r>
          </a:p>
          <a:p>
            <a:pPr marL="457200" lvl="1" indent="0">
              <a:buNone/>
            </a:pPr>
            <a:r>
              <a:rPr lang="en-US" sz="1800" dirty="0">
                <a:latin typeface="Cambria Math" panose="02040503050406030204" pitchFamily="18" charset="0"/>
                <a:ea typeface="Cambria Math" panose="02040503050406030204" pitchFamily="18" charset="0"/>
              </a:rPr>
              <a:t>	</a:t>
            </a:r>
          </a:p>
        </p:txBody>
      </p:sp>
      <p:pic>
        <p:nvPicPr>
          <p:cNvPr id="5" name="Picture 4">
            <a:extLst>
              <a:ext uri="{FF2B5EF4-FFF2-40B4-BE49-F238E27FC236}">
                <a16:creationId xmlns="" xmlns:a16="http://schemas.microsoft.com/office/drawing/2014/main" id="{EA9A313F-618B-436E-AFFF-A41E2FD5B8C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8200" y="1671637"/>
            <a:ext cx="2381250" cy="3514725"/>
          </a:xfrm>
          <a:prstGeom prst="rect">
            <a:avLst/>
          </a:prstGeom>
        </p:spPr>
      </p:pic>
    </p:spTree>
    <p:extLst>
      <p:ext uri="{BB962C8B-B14F-4D97-AF65-F5344CB8AC3E}">
        <p14:creationId xmlns:p14="http://schemas.microsoft.com/office/powerpoint/2010/main" val="22706896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1000"/>
                                        <p:tgtEl>
                                          <p:spTgt spid="3">
                                            <p:txEl>
                                              <p:pRg st="2" end="2"/>
                                            </p:txEl>
                                          </p:spTgt>
                                        </p:tgtEl>
                                      </p:cBhvr>
                                    </p:animEffect>
                                    <p:anim calcmode="lin" valueType="num">
                                      <p:cBhvr>
                                        <p:cTn id="8"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4" end="4"/>
                                            </p:txEl>
                                          </p:spTgt>
                                        </p:tgtEl>
                                        <p:attrNameLst>
                                          <p:attrName>style.visibility</p:attrName>
                                        </p:attrNameLst>
                                      </p:cBhvr>
                                      <p:to>
                                        <p:strVal val="visible"/>
                                      </p:to>
                                    </p:set>
                                    <p:animEffect transition="in" filter="fade">
                                      <p:cBhvr>
                                        <p:cTn id="14" dur="1000"/>
                                        <p:tgtEl>
                                          <p:spTgt spid="3">
                                            <p:txEl>
                                              <p:pRg st="4" end="4"/>
                                            </p:txEl>
                                          </p:spTgt>
                                        </p:tgtEl>
                                      </p:cBhvr>
                                    </p:animEffect>
                                    <p:anim calcmode="lin" valueType="num">
                                      <p:cBhvr>
                                        <p:cTn id="15"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animEffect transition="in" filter="fade">
                                      <p:cBhvr>
                                        <p:cTn id="21" dur="1000"/>
                                        <p:tgtEl>
                                          <p:spTgt spid="3">
                                            <p:txEl>
                                              <p:pRg st="5" end="5"/>
                                            </p:txEl>
                                          </p:spTgt>
                                        </p:tgtEl>
                                      </p:cBhvr>
                                    </p:animEffect>
                                    <p:anim calcmode="lin" valueType="num">
                                      <p:cBhvr>
                                        <p:cTn id="22"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6" end="6"/>
                                            </p:txEl>
                                          </p:spTgt>
                                        </p:tgtEl>
                                        <p:attrNameLst>
                                          <p:attrName>style.visibility</p:attrName>
                                        </p:attrNameLst>
                                      </p:cBhvr>
                                      <p:to>
                                        <p:strVal val="visible"/>
                                      </p:to>
                                    </p:set>
                                    <p:animEffect transition="in" filter="fade">
                                      <p:cBhvr>
                                        <p:cTn id="28" dur="1000"/>
                                        <p:tgtEl>
                                          <p:spTgt spid="3">
                                            <p:txEl>
                                              <p:pRg st="6" end="6"/>
                                            </p:txEl>
                                          </p:spTgt>
                                        </p:tgtEl>
                                      </p:cBhvr>
                                    </p:animEffect>
                                    <p:anim calcmode="lin" valueType="num">
                                      <p:cBhvr>
                                        <p:cTn id="29"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animEffect transition="in" filter="fade">
                                      <p:cBhvr>
                                        <p:cTn id="35" dur="1000"/>
                                        <p:tgtEl>
                                          <p:spTgt spid="3">
                                            <p:txEl>
                                              <p:pRg st="7" end="7"/>
                                            </p:txEl>
                                          </p:spTgt>
                                        </p:tgtEl>
                                      </p:cBhvr>
                                    </p:animEffect>
                                    <p:anim calcmode="lin" valueType="num">
                                      <p:cBhvr>
                                        <p:cTn id="36"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1D9A78"/>
      </a:accent1>
      <a:accent2>
        <a:srgbClr val="8BC145"/>
      </a:accent2>
      <a:accent3>
        <a:srgbClr val="36AFCE"/>
      </a:accent3>
      <a:accent4>
        <a:srgbClr val="1D6FA9"/>
      </a:accent4>
      <a:accent5>
        <a:srgbClr val="B74919"/>
      </a:accent5>
      <a:accent6>
        <a:srgbClr val="F19D19"/>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AE6F2518-B084-4896-AF52-66CC2144AA2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624</TotalTime>
  <Words>1485</Words>
  <Application>Microsoft Office PowerPoint</Application>
  <PresentationFormat>Widescreen</PresentationFormat>
  <Paragraphs>119</Paragraphs>
  <Slides>20</Slides>
  <Notes>0</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20</vt:i4>
      </vt:variant>
    </vt:vector>
  </HeadingPairs>
  <TitlesOfParts>
    <vt:vector size="30" baseType="lpstr">
      <vt:lpstr>Algerian</vt:lpstr>
      <vt:lpstr>Arial</vt:lpstr>
      <vt:lpstr>Calibri</vt:lpstr>
      <vt:lpstr>Calibri Light</vt:lpstr>
      <vt:lpstr>Cambria Math</vt:lpstr>
      <vt:lpstr>Copperplate Gothic Light</vt:lpstr>
      <vt:lpstr>Ink Free</vt:lpstr>
      <vt:lpstr>Monotype Corsiva</vt:lpstr>
      <vt:lpstr>Wingdings</vt:lpstr>
      <vt:lpstr>Office Theme</vt:lpstr>
      <vt:lpstr>Spiritual Assistance</vt:lpstr>
      <vt:lpstr>Peace and All Good</vt:lpstr>
      <vt:lpstr>Invocation</vt:lpstr>
      <vt:lpstr>Hymn</vt:lpstr>
      <vt:lpstr>Our Life is to Live the Gospel</vt:lpstr>
      <vt:lpstr>PowerPoint Presentation</vt:lpstr>
      <vt:lpstr>PowerPoint Presentation</vt:lpstr>
      <vt:lpstr>The Foundation of Penance</vt:lpstr>
      <vt:lpstr>PowerPoint Presentation</vt:lpstr>
      <vt:lpstr>PowerPoint Presentation</vt:lpstr>
      <vt:lpstr>Sisters and Brothers in the Lord</vt:lpstr>
      <vt:lpstr>PowerPoint Presentation</vt:lpstr>
      <vt:lpstr>PowerPoint Presentation</vt:lpstr>
      <vt:lpstr> Conversion Through Ministry</vt:lpstr>
      <vt:lpstr>PowerPoint Presentation</vt:lpstr>
      <vt:lpstr>PowerPoint Presentation</vt:lpstr>
      <vt:lpstr>PowerPoint Presentation</vt:lpstr>
      <vt:lpstr>Psalm 100</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Spiritual Assistance</dc:title>
  <dc:creator>Father Christopher Panagoplos</dc:creator>
  <cp:lastModifiedBy>Miriam Kennedy</cp:lastModifiedBy>
  <cp:revision>23</cp:revision>
  <dcterms:created xsi:type="dcterms:W3CDTF">2022-03-20T11:49:53Z</dcterms:created>
  <dcterms:modified xsi:type="dcterms:W3CDTF">2022-08-03T23:16:54Z</dcterms:modified>
</cp:coreProperties>
</file>