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71" r:id="rId2"/>
    <p:sldId id="272" r:id="rId3"/>
    <p:sldId id="300" r:id="rId4"/>
    <p:sldId id="299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1" r:id="rId13"/>
    <p:sldId id="280" r:id="rId14"/>
    <p:sldId id="282" r:id="rId15"/>
    <p:sldId id="283" r:id="rId16"/>
    <p:sldId id="284" r:id="rId17"/>
    <p:sldId id="301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302" r:id="rId27"/>
    <p:sldId id="328" r:id="rId28"/>
    <p:sldId id="329" r:id="rId29"/>
    <p:sldId id="294" r:id="rId30"/>
    <p:sldId id="332" r:id="rId31"/>
    <p:sldId id="331" r:id="rId32"/>
    <p:sldId id="333" r:id="rId33"/>
    <p:sldId id="293" r:id="rId34"/>
    <p:sldId id="334" r:id="rId35"/>
    <p:sldId id="297" r:id="rId36"/>
    <p:sldId id="295" r:id="rId37"/>
    <p:sldId id="296" r:id="rId38"/>
    <p:sldId id="298" r:id="rId39"/>
    <p:sldId id="33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68" autoAdjust="0"/>
    <p:restoredTop sz="94660"/>
  </p:normalViewPr>
  <p:slideViewPr>
    <p:cSldViewPr snapToGrid="0">
      <p:cViewPr>
        <p:scale>
          <a:sx n="83" d="100"/>
          <a:sy n="83" d="100"/>
        </p:scale>
        <p:origin x="67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9T02:02:45.28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6501 0,'2'4,"5680"10246,-5014-9045,-666-1201,0-1,-4-5,-4-9</inkml:trace>
  <inkml:trace contextRef="#ctx0" brushRef="#br0" timeOffset="18453.937">84 11488,'-4'0,"-1"0,-4 0,5 0,-5 0,5 0,-1 0,-8 0</inkml:trace>
  <inkml:trace contextRef="#ctx0" brushRef="#br0" timeOffset="21550.158">9 11488,'-9'0,"18"0,12835 0,-12849 0</inkml:trace>
  <inkml:trace contextRef="#ctx0" brushRef="#br0" timeOffset="52514.642">6439 106,'23'-41,"-82"148,-5972 10772,5802-10465,243-440,-32 60,18-35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9T03:11:49.20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1,'0'34,"0"-3,0 165,0 4347,0-4550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9B6F1-8401-4B0F-97B5-0CCAE9DAC5B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B66CA-1677-4203-822B-F52C2FD74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9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586-97FB-444F-9C82-3BBA8A3C19FF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7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9F3C-5546-4371-BB7B-4F7998B52FFC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2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111-EC76-440B-9F91-DC9FDFA6FBAD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1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AC78-9A3F-4B2C-985B-144E93821CD8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5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42BB-77AA-4D11-B19B-8DE4044430B4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5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0436-9888-4FB9-9B21-FB756C0BB097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3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323B-3A1B-403B-B949-575364C8FAF1}" type="datetime1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69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5475-2592-4AD4-9F01-A4AE3352E281}" type="datetime1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5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4292A-5FB4-435B-92CA-55735B5830E1}" type="datetime1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3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2DDAC-1666-4F34-864C-37CFD5E6A9C6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71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4446-956D-4B23-8574-C9BE36085032}" type="datetime1">
              <a:rPr lang="en-US" smtClean="0"/>
              <a:t>10/9/2018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</p:spTree>
    <p:extLst>
      <p:ext uri="{BB962C8B-B14F-4D97-AF65-F5344CB8AC3E}">
        <p14:creationId xmlns:p14="http://schemas.microsoft.com/office/powerpoint/2010/main" val="326226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DE3B913-BBAA-4811-B851-B2C72BEB81C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STATE OF THE ORDER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B96D606-8D1C-406A-B776-0FFBD028A412}" type="datetime1">
              <a:rPr lang="en-US" smtClean="0"/>
              <a:t>10/9/2018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4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ti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gif"/><Relationship Id="rId4" Type="http://schemas.openxmlformats.org/officeDocument/2006/relationships/image" Target="../media/image6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015D5-DD79-44C5-9DC8-7AE2E1CEB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150" y="2542772"/>
            <a:ext cx="10058400" cy="2593975"/>
          </a:xfrm>
        </p:spPr>
        <p:txBody>
          <a:bodyPr/>
          <a:lstStyle/>
          <a:p>
            <a:pPr algn="ctr"/>
            <a:r>
              <a:rPr lang="en-US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Fraternity of the Secular Franciscan Order USA</a:t>
            </a:r>
            <a:br>
              <a:rPr lang="en-US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of the Order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727EE-1946-45F3-B06F-FBB63BBA0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764" y="5465409"/>
            <a:ext cx="8615680" cy="1066800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4AA9BF-22A8-4682-849C-C07FAE1E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29E84-B32E-48F8-9326-82AEAE8A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50205410-7A76-4D63-888F-BCA063BB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167" y="3689163"/>
            <a:ext cx="1512913" cy="316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book, text&#10;&#10;Description generated with very high confidence">
            <a:extLst>
              <a:ext uri="{FF2B5EF4-FFF2-40B4-BE49-F238E27FC236}">
                <a16:creationId xmlns:a16="http://schemas.microsoft.com/office/drawing/2014/main" id="{8DEE7D7F-0F87-445B-BE83-2181B31D83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54" y="526157"/>
            <a:ext cx="2135838" cy="237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82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D1119-9E29-4330-A748-8BB45396A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45" t="15911" r="16638" b="5783"/>
          <a:stretch/>
        </p:blipFill>
        <p:spPr>
          <a:xfrm>
            <a:off x="4040383" y="914400"/>
            <a:ext cx="2304034" cy="5029200"/>
          </a:xfrm>
          <a:prstGeom prst="rect">
            <a:avLst/>
          </a:prstGeom>
        </p:spPr>
      </p:pic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50" y="3129733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A31DBD-8381-4D69-BA26-0F4F53C16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4226" t="15869" r="14517" b="9941"/>
          <a:stretch/>
        </p:blipFill>
        <p:spPr>
          <a:xfrm rot="20882409">
            <a:off x="2196366" y="1145508"/>
            <a:ext cx="2161485" cy="502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-812018" y="-358688"/>
            <a:ext cx="4309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Vocations</a:t>
            </a:r>
          </a:p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1" y="968782"/>
            <a:ext cx="570640" cy="667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77001-0622-4352-96C4-1D3536DD5D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966" t="15586" r="15232" b="6090"/>
          <a:stretch/>
        </p:blipFill>
        <p:spPr>
          <a:xfrm rot="622504">
            <a:off x="6238453" y="1071038"/>
            <a:ext cx="219613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98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17" y="3047999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-323314" y="-348425"/>
            <a:ext cx="4309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</a:p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51" y="964816"/>
            <a:ext cx="570640" cy="667125"/>
          </a:xfrm>
          <a:prstGeom prst="rect">
            <a:avLst/>
          </a:prstGeom>
        </p:spPr>
      </p:pic>
      <p:pic>
        <p:nvPicPr>
          <p:cNvPr id="7" name="Content Placeholder 6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0B5CCEB8-8C1F-4E20-8189-7487FBA56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6"/>
          <a:stretch/>
        </p:blipFill>
        <p:spPr>
          <a:xfrm>
            <a:off x="1995689" y="1510694"/>
            <a:ext cx="7187833" cy="4017019"/>
          </a:xfrm>
        </p:spPr>
      </p:pic>
      <p:pic>
        <p:nvPicPr>
          <p:cNvPr id="11" name="Picture 10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03DCEDF8-1601-457C-B391-5FDFD3DE57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8" t="183" r="35187" b="48859"/>
          <a:stretch/>
        </p:blipFill>
        <p:spPr>
          <a:xfrm rot="21154396">
            <a:off x="273794" y="3810916"/>
            <a:ext cx="1454957" cy="187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17" y="3047999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810223" y="82147"/>
            <a:ext cx="4309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 Assistance</a:t>
            </a:r>
          </a:p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76" y="1392801"/>
            <a:ext cx="570640" cy="667125"/>
          </a:xfrm>
          <a:prstGeom prst="rect">
            <a:avLst/>
          </a:prstGeom>
        </p:spPr>
      </p:pic>
      <p:pic>
        <p:nvPicPr>
          <p:cNvPr id="9" name="Content Placeholder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147D9E0D-84AD-4687-BD0E-434F5927E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2" y="2189480"/>
            <a:ext cx="8128000" cy="3657600"/>
          </a:xfrm>
        </p:spPr>
      </p:pic>
    </p:spTree>
    <p:extLst>
      <p:ext uri="{BB962C8B-B14F-4D97-AF65-F5344CB8AC3E}">
        <p14:creationId xmlns:p14="http://schemas.microsoft.com/office/powerpoint/2010/main" val="2856375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17" y="3047999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1030604" y="-91517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JPIC: “O Breath of God, Unite Us in Action.”</a:t>
            </a:r>
          </a:p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4" y="433273"/>
            <a:ext cx="570640" cy="667125"/>
          </a:xfrm>
          <a:prstGeom prst="rect">
            <a:avLst/>
          </a:prstGeom>
        </p:spPr>
      </p:pic>
      <p:pic>
        <p:nvPicPr>
          <p:cNvPr id="13" name="Content Placeholder 12" descr="A person flying a kite at sunset&#10;&#10;Description generated with high confidence">
            <a:extLst>
              <a:ext uri="{FF2B5EF4-FFF2-40B4-BE49-F238E27FC236}">
                <a16:creationId xmlns:a16="http://schemas.microsoft.com/office/drawing/2014/main" id="{4287D1A1-59B8-4CBA-85CE-DCC3087C4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89" y="1475490"/>
            <a:ext cx="7213644" cy="4800600"/>
          </a:xfrm>
        </p:spPr>
      </p:pic>
      <p:pic>
        <p:nvPicPr>
          <p:cNvPr id="17" name="Picture 16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4E8D4572-65FC-40AE-A378-658FA85D69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2" t="6114" r="13528" b="22638"/>
          <a:stretch/>
        </p:blipFill>
        <p:spPr>
          <a:xfrm rot="21322830">
            <a:off x="413412" y="3928985"/>
            <a:ext cx="1411222" cy="22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5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17" y="3047999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1030604" y="100456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Youth and Young Adult</a:t>
            </a:r>
          </a:p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21" y="736389"/>
            <a:ext cx="570640" cy="667125"/>
          </a:xfrm>
          <a:prstGeom prst="rect">
            <a:avLst/>
          </a:prstGeom>
        </p:spPr>
      </p:pic>
      <p:pic>
        <p:nvPicPr>
          <p:cNvPr id="7" name="Content Placeholder 6" descr="Two people looking at the camera&#10;&#10;Description generated with high confidence">
            <a:extLst>
              <a:ext uri="{FF2B5EF4-FFF2-40B4-BE49-F238E27FC236}">
                <a16:creationId xmlns:a16="http://schemas.microsoft.com/office/drawing/2014/main" id="{4DDE0681-F039-4202-A928-644D89841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/>
          <a:stretch/>
        </p:blipFill>
        <p:spPr>
          <a:xfrm>
            <a:off x="2364301" y="1529473"/>
            <a:ext cx="6436092" cy="4800600"/>
          </a:xfrm>
        </p:spPr>
      </p:pic>
      <p:pic>
        <p:nvPicPr>
          <p:cNvPr id="10" name="Picture 9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B8709094-0BC6-4647-A40E-E34DC7A30E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t="5461" r="16360" b="25810"/>
          <a:stretch/>
        </p:blipFill>
        <p:spPr>
          <a:xfrm rot="21271252">
            <a:off x="464699" y="3429000"/>
            <a:ext cx="1649575" cy="27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07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17" y="3047999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1030604" y="100456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Multicultural Councilor</a:t>
            </a:r>
          </a:p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21" y="736389"/>
            <a:ext cx="570640" cy="667125"/>
          </a:xfrm>
          <a:prstGeom prst="rect">
            <a:avLst/>
          </a:prstGeom>
        </p:spPr>
      </p:pic>
      <p:pic>
        <p:nvPicPr>
          <p:cNvPr id="9" name="Content Placeholder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D453F305-4C83-4CB4-B8CD-ACC254993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1600200"/>
            <a:ext cx="6400800" cy="4800600"/>
          </a:xfrm>
        </p:spPr>
      </p:pic>
      <p:pic>
        <p:nvPicPr>
          <p:cNvPr id="11" name="Picture 10" descr="A person holding a sign&#10;&#10;Description generated with high confidence">
            <a:extLst>
              <a:ext uri="{FF2B5EF4-FFF2-40B4-BE49-F238E27FC236}">
                <a16:creationId xmlns:a16="http://schemas.microsoft.com/office/drawing/2014/main" id="{922B6292-4F2A-4190-86E2-5F870EC305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11" r="22954" b="52551"/>
          <a:stretch/>
        </p:blipFill>
        <p:spPr>
          <a:xfrm rot="21265878">
            <a:off x="486418" y="4148531"/>
            <a:ext cx="1808086" cy="214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07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801" y="3153492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570878" y="282326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Administration</a:t>
            </a:r>
          </a:p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60" y="802064"/>
            <a:ext cx="570640" cy="667125"/>
          </a:xfrm>
          <a:prstGeom prst="rect">
            <a:avLst/>
          </a:prstGeom>
        </p:spPr>
      </p:pic>
      <p:pic>
        <p:nvPicPr>
          <p:cNvPr id="7" name="Content Placeholder 6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030558A7-9324-426C-94BF-D9323F07E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0"/>
          <a:stretch/>
        </p:blipFill>
        <p:spPr>
          <a:xfrm>
            <a:off x="316588" y="1884091"/>
            <a:ext cx="9282086" cy="3445699"/>
          </a:xfrm>
        </p:spPr>
      </p:pic>
    </p:spTree>
    <p:extLst>
      <p:ext uri="{BB962C8B-B14F-4D97-AF65-F5344CB8AC3E}">
        <p14:creationId xmlns:p14="http://schemas.microsoft.com/office/powerpoint/2010/main" val="4227048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193" y="3352719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148335" y="2033233"/>
            <a:ext cx="24162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Hope of Renewal: The Rule of 1978</a:t>
            </a: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32" y="1144224"/>
            <a:ext cx="570640" cy="6671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1A709-5E87-45EA-B11B-B931C2006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986" y="1615525"/>
            <a:ext cx="10160000" cy="4800600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Image (Holy Spirit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47B38-E8F0-4FF5-809C-30C902037A7B}"/>
              </a:ext>
            </a:extLst>
          </p:cNvPr>
          <p:cNvSpPr txBox="1"/>
          <p:nvPr/>
        </p:nvSpPr>
        <p:spPr>
          <a:xfrm>
            <a:off x="7077300" y="1770726"/>
            <a:ext cx="3579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Spirit </a:t>
            </a:r>
            <a:b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moves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6D7BB0B-5F25-4BA1-B023-D48C0394E0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35538" y="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68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801" y="3153492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424372" y="570286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Hope of Renewal: The Rule of 1978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9" y="3429000"/>
            <a:ext cx="570640" cy="6671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6D9B9-3F6C-47B1-B112-CC334D51C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646" y="1213534"/>
            <a:ext cx="7667713" cy="4800600"/>
          </a:xfrm>
        </p:spPr>
        <p:txBody>
          <a:bodyPr/>
          <a:lstStyle/>
          <a:p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>
              <a:buNone/>
            </a:pPr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>
              <a:buNone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hope of renewal hinges upon </a:t>
            </a:r>
            <a:r>
              <a:rPr lang="en-US" sz="35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returning to the origins </a:t>
            </a: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to the </a:t>
            </a:r>
            <a:r>
              <a:rPr lang="en-US" sz="35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 experience </a:t>
            </a: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Francis of Assisi …</a:t>
            </a:r>
          </a:p>
          <a:p>
            <a:pPr marL="114300" indent="0">
              <a:buNone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and upon </a:t>
            </a:r>
            <a:r>
              <a:rPr lang="en-US" sz="35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openness to the Spirit </a:t>
            </a: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</a:t>
            </a:r>
            <a:r>
              <a:rPr lang="en-US" sz="35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of the times</a:t>
            </a: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2188063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6D9B9-3F6C-47B1-B112-CC334D51C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84118" y="2154599"/>
            <a:ext cx="3774554" cy="2728292"/>
          </a:xfrm>
        </p:spPr>
        <p:txBody>
          <a:bodyPr>
            <a:normAutofit/>
          </a:bodyPr>
          <a:lstStyle/>
          <a:p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Codification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Amalgamation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655A5B-3A39-4BA2-BD1F-C39C5D35C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6924" y="2154599"/>
            <a:ext cx="4876800" cy="288465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618021" y="165699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MILESTONES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042" y="1487474"/>
            <a:ext cx="570640" cy="667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13A335F-3845-4EDB-86B6-553569676CB1}"/>
                  </a:ext>
                </a:extLst>
              </p14:cNvPr>
              <p14:cNvContentPartPr/>
              <p14:nvPr/>
            </p14:nvContentPartPr>
            <p14:xfrm>
              <a:off x="5472925" y="2677899"/>
              <a:ext cx="360" cy="1729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13A335F-3845-4EDB-86B6-553569676C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37285" y="2642259"/>
                <a:ext cx="72000" cy="180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8649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40727EE-1946-45F3-B06F-FBB63BBA0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1173" y="4355615"/>
            <a:ext cx="8615680" cy="1066800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rgbClr val="263A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Celebrating 40 Years of Our OFS Rule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4AA9BF-22A8-4682-849C-C07FAE1E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29E84-B32E-48F8-9326-82AEAE8A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50205410-7A76-4D63-888F-BCA063BB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746" y="3181867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C6B8F18-A5AD-4203-8D0E-56E2184A4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595">
            <a:off x="861853" y="3681124"/>
            <a:ext cx="1632125" cy="2331608"/>
          </a:xfrm>
          <a:prstGeom prst="rect">
            <a:avLst/>
          </a:prstGeom>
        </p:spPr>
      </p:pic>
      <p:pic>
        <p:nvPicPr>
          <p:cNvPr id="11" name="Picture 10" descr="A picture containing animal, invertebrate&#10;&#10;Description generated with high confidence">
            <a:extLst>
              <a:ext uri="{FF2B5EF4-FFF2-40B4-BE49-F238E27FC236}">
                <a16:creationId xmlns:a16="http://schemas.microsoft.com/office/drawing/2014/main" id="{A868E2CE-A295-486E-AF13-86FFC43A4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92" y="617112"/>
            <a:ext cx="10331447" cy="26955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B1298D3-2C1A-404F-9618-9F382399E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665" y="835025"/>
            <a:ext cx="10345453" cy="2593975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HAPPY JUBILEE!</a:t>
            </a:r>
          </a:p>
        </p:txBody>
      </p:sp>
    </p:spTree>
    <p:extLst>
      <p:ext uri="{BB962C8B-B14F-4D97-AF65-F5344CB8AC3E}">
        <p14:creationId xmlns:p14="http://schemas.microsoft.com/office/powerpoint/2010/main" val="2416372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734847" y="17496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17" y="1289363"/>
            <a:ext cx="570640" cy="66712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7308" y="2371900"/>
            <a:ext cx="8275909" cy="3951288"/>
          </a:xfrm>
        </p:spPr>
        <p:txBody>
          <a:bodyPr>
            <a:noAutofit/>
          </a:bodyPr>
          <a:lstStyle/>
          <a:p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“…We still experience problems in how the sense of unity and belonging are perceived…”</a:t>
            </a:r>
            <a:b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“(We) have not yet lived up to what the Church expects of us.”</a:t>
            </a:r>
            <a:b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5330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305432" y="114060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PROBLEMS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40" y="1484513"/>
            <a:ext cx="570640" cy="66712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213" y="2250224"/>
            <a:ext cx="8980022" cy="34589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understanding…of our profession.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commitment to conversion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Ignorance of scriptures, sources and the essential documents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accountability</a:t>
            </a:r>
            <a:b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>
              <a:buNone/>
            </a:pPr>
            <a:b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662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305433" y="114060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08" y="1385927"/>
            <a:ext cx="570640" cy="66712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9292" y="2388150"/>
            <a:ext cx="8813805" cy="34589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Newly professed disappear?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Unwillingness to serve?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Priority to other activities?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attending to Franciscan responsibilities?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a Franciscan disposition?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conversion?</a:t>
            </a:r>
            <a:b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874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305433" y="114060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CIOFS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RESPONSE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08" y="1385927"/>
            <a:ext cx="570640" cy="66712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76603" y="2053052"/>
            <a:ext cx="7998052" cy="714901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of the Order Initiative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53D268F2-DD7D-4B19-9B83-7C65CB91A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3"/>
          <a:stretch/>
        </p:blipFill>
        <p:spPr>
          <a:xfrm>
            <a:off x="1834263" y="3086086"/>
            <a:ext cx="7041114" cy="31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7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350901" y="0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TERMS OF REFERENCE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08" y="1385927"/>
            <a:ext cx="570640" cy="66712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9452" y="2300597"/>
            <a:ext cx="8940047" cy="16348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Formation Office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Fraternal Life Proposal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a Fraternal and Evangelical World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Leadership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Finance </a:t>
            </a:r>
          </a:p>
          <a:p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2565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685" y="3268913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305433" y="114060"/>
            <a:ext cx="9669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54" y="1030595"/>
            <a:ext cx="852975" cy="99719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247" y="2697189"/>
            <a:ext cx="9481153" cy="163486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3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real point is </a:t>
            </a:r>
            <a:r>
              <a:rPr lang="en-US" sz="3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 of heart-</a:t>
            </a:r>
            <a:r>
              <a:rPr lang="en-US" sz="3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-can the answer be more structure?. </a:t>
            </a:r>
            <a:br>
              <a:rPr lang="en-US" sz="3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88518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305433" y="114060"/>
            <a:ext cx="9669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54" y="1030595"/>
            <a:ext cx="852975" cy="99719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3985" y="2467312"/>
            <a:ext cx="8940047" cy="163486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“We need the Order because ‘a charism without an institution is a daydream. An institution without a charism is a nightmare.’” </a:t>
            </a:r>
            <a:b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Fr. Lester Bach, OFM Cap.</a:t>
            </a:r>
          </a:p>
        </p:txBody>
      </p:sp>
    </p:spTree>
    <p:extLst>
      <p:ext uri="{BB962C8B-B14F-4D97-AF65-F5344CB8AC3E}">
        <p14:creationId xmlns:p14="http://schemas.microsoft.com/office/powerpoint/2010/main" val="3515260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18726" y="5648326"/>
            <a:ext cx="549275" cy="396875"/>
          </a:xfrm>
        </p:spPr>
        <p:txBody>
          <a:bodyPr/>
          <a:lstStyle/>
          <a:p>
            <a:fld id="{F36DD0FD-55B0-48C4-8AF2-8A69533EDFC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009563" y="1999776"/>
            <a:ext cx="8391151" cy="4388372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23248" y="565941"/>
            <a:ext cx="7756263" cy="92797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251" y="2183677"/>
            <a:ext cx="3847238" cy="3427879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close up of a mask&#10;&#10;Description generated with high confidence">
            <a:extLst>
              <a:ext uri="{FF2B5EF4-FFF2-40B4-BE49-F238E27FC236}">
                <a16:creationId xmlns:a16="http://schemas.microsoft.com/office/drawing/2014/main" id="{654A946B-805E-4FF9-BD09-20E864CA1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9" y="496716"/>
            <a:ext cx="852975" cy="997198"/>
          </a:xfrm>
          <a:prstGeom prst="rect">
            <a:avLst/>
          </a:prstGeom>
        </p:spPr>
      </p:pic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6DA0B083-9742-45F4-85D9-D46981C2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675" y="2858286"/>
            <a:ext cx="1685279" cy="35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D6DDCC-50C0-4929-B1E4-FD984CFE7F44}"/>
              </a:ext>
            </a:extLst>
          </p:cNvPr>
          <p:cNvSpPr txBox="1"/>
          <p:nvPr/>
        </p:nvSpPr>
        <p:spPr>
          <a:xfrm>
            <a:off x="817303" y="576347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Structure of the Order supports us…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678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350901" y="0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TERMS OF REFERENCE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08" y="1385927"/>
            <a:ext cx="570640" cy="66712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9452" y="2300597"/>
            <a:ext cx="8940047" cy="16348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Formation Office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Fraternal Life Proposal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a Fraternal and Evangelical World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Leadership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Finance </a:t>
            </a:r>
          </a:p>
          <a:p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017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724744" y="1967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 OUR PRIORITIES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19" y="1365719"/>
            <a:ext cx="570640" cy="66712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58953" y="2487281"/>
            <a:ext cx="7663107" cy="163486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Rule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CIOFS</a:t>
            </a: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Priorities - Terms of Reference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Signs of the Times</a:t>
            </a:r>
          </a:p>
          <a:p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0511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015D5-DD79-44C5-9DC8-7AE2E1CEB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80" y="2293999"/>
            <a:ext cx="10058400" cy="2593975"/>
          </a:xfrm>
        </p:spPr>
        <p:txBody>
          <a:bodyPr/>
          <a:lstStyle/>
          <a:p>
            <a:pPr algn="ctr"/>
            <a:r>
              <a:rPr lang="en-US" sz="5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we are</a:t>
            </a: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727EE-1946-45F3-B06F-FBB63BBA0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2540" y="5313680"/>
            <a:ext cx="8615680" cy="1066800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Celebrating 40 Years of Our OFS Rule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4AA9BF-22A8-4682-849C-C07FAE1E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29E84-B32E-48F8-9326-82AEAE8A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50205410-7A76-4D63-888F-BCA063BB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477" y="3268271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C6B8F18-A5AD-4203-8D0E-56E2184A4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595">
            <a:off x="4590910" y="551021"/>
            <a:ext cx="2090941" cy="2987060"/>
          </a:xfrm>
          <a:prstGeom prst="rect">
            <a:avLst/>
          </a:prstGeom>
        </p:spPr>
      </p:pic>
      <p:pic>
        <p:nvPicPr>
          <p:cNvPr id="8" name="Picture 7" descr="A close up of a mask&#10;&#10;Description generated with high confidence">
            <a:extLst>
              <a:ext uri="{FF2B5EF4-FFF2-40B4-BE49-F238E27FC236}">
                <a16:creationId xmlns:a16="http://schemas.microsoft.com/office/drawing/2014/main" id="{F50DC01B-579F-4AEA-B3D9-8C6394590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1" y="2401260"/>
            <a:ext cx="741617" cy="86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10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724744" y="1967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 OUR PRIORITIES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19" y="1365719"/>
            <a:ext cx="570640" cy="66712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58953" y="2487281"/>
            <a:ext cx="7663107" cy="163486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Rule</a:t>
            </a:r>
          </a:p>
          <a:p>
            <a:pPr marL="114300" indent="0">
              <a:buNone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“Before we will know what to do, it is imperative that we know who we are.”</a:t>
            </a:r>
          </a:p>
          <a:p>
            <a:pPr marL="114300" indent="0">
              <a:buNone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Tibor </a:t>
            </a:r>
            <a:r>
              <a:rPr lang="en-US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Kauser</a:t>
            </a: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OFS</a:t>
            </a:r>
          </a:p>
        </p:txBody>
      </p:sp>
    </p:spTree>
    <p:extLst>
      <p:ext uri="{BB962C8B-B14F-4D97-AF65-F5344CB8AC3E}">
        <p14:creationId xmlns:p14="http://schemas.microsoft.com/office/powerpoint/2010/main" val="4187621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724744" y="1967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 OUR PRIORITIES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19" y="1365719"/>
            <a:ext cx="570640" cy="66712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0701" y="2855084"/>
            <a:ext cx="7663107" cy="163486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CIOFS</a:t>
            </a: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Priorities - Terms of Reference</a:t>
            </a:r>
          </a:p>
          <a:p>
            <a:pPr marL="114300" indent="0">
              <a:buNone/>
            </a:pPr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457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724744" y="1967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 OUR PRIORITIES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19" y="1365719"/>
            <a:ext cx="570640" cy="66712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3382" y="2677979"/>
            <a:ext cx="7663107" cy="163486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Signs of the Times</a:t>
            </a:r>
          </a:p>
          <a:p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9818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305433" y="114060"/>
            <a:ext cx="9669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518" y="2373898"/>
            <a:ext cx="902505" cy="105510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0440" y="1253033"/>
            <a:ext cx="8940047" cy="1281223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4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God’s vision for our Order?</a:t>
            </a:r>
          </a:p>
        </p:txBody>
      </p:sp>
      <p:pic>
        <p:nvPicPr>
          <p:cNvPr id="9" name="Picture 8" descr="A sunset in the background&#10;&#10;Description generated with high confidence">
            <a:extLst>
              <a:ext uri="{FF2B5EF4-FFF2-40B4-BE49-F238E27FC236}">
                <a16:creationId xmlns:a16="http://schemas.microsoft.com/office/drawing/2014/main" id="{E1F3F065-0B36-4E73-9286-99E239A8F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39" y="2576472"/>
            <a:ext cx="4545001" cy="34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31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724744" y="1967"/>
            <a:ext cx="9669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 OUR PRIORITIES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19" y="1365719"/>
            <a:ext cx="570640" cy="66712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58953" y="2487281"/>
            <a:ext cx="7663107" cy="163486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Rule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CIOFS</a:t>
            </a: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Priorities - Terms of Reference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Signs of the Times</a:t>
            </a:r>
          </a:p>
          <a:p>
            <a:endParaRPr 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847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708996" y="375293"/>
            <a:ext cx="9669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FF0000"/>
                </a:solidFill>
              </a:defRPr>
            </a:lvl1pPr>
          </a:lstStyle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 the Divine Physician</a:t>
            </a: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518" y="2373898"/>
            <a:ext cx="902505" cy="1055102"/>
          </a:xfrm>
          <a:prstGeom prst="rect">
            <a:avLst/>
          </a:prstGeom>
        </p:spPr>
      </p:pic>
      <p:pic>
        <p:nvPicPr>
          <p:cNvPr id="10" name="Picture 9" descr="A picture containing person, man, indoor, music&#10;&#10;Description generated with high confidence">
            <a:extLst>
              <a:ext uri="{FF2B5EF4-FFF2-40B4-BE49-F238E27FC236}">
                <a16:creationId xmlns:a16="http://schemas.microsoft.com/office/drawing/2014/main" id="{79B475E5-03D8-41B5-B047-1AFFAA567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32" y="2120699"/>
            <a:ext cx="3656172" cy="40073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31EF4E-E80D-4E0E-8F7F-614BE63F4546}"/>
              </a:ext>
            </a:extLst>
          </p:cNvPr>
          <p:cNvSpPr/>
          <p:nvPr/>
        </p:nvSpPr>
        <p:spPr>
          <a:xfrm rot="20408067">
            <a:off x="339115" y="2576770"/>
            <a:ext cx="28082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Answer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58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305433" y="114060"/>
            <a:ext cx="9669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40" y="2488901"/>
            <a:ext cx="852975" cy="99719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95EA-3A90-43DF-989B-7924FE63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663" y="5356560"/>
            <a:ext cx="9420161" cy="1281223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4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“Trust in the Lord with all your heart…”</a:t>
            </a:r>
          </a:p>
        </p:txBody>
      </p:sp>
      <p:pic>
        <p:nvPicPr>
          <p:cNvPr id="3" name="Picture 2" descr="A picture containing cat&#10;&#10;Description generated with high confidence">
            <a:extLst>
              <a:ext uri="{FF2B5EF4-FFF2-40B4-BE49-F238E27FC236}">
                <a16:creationId xmlns:a16="http://schemas.microsoft.com/office/drawing/2014/main" id="{D97BBC65-29F1-41BF-88D5-987BCE97F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27" y="512960"/>
            <a:ext cx="3209710" cy="459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69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305433" y="114060"/>
            <a:ext cx="9669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40" y="2488901"/>
            <a:ext cx="852975" cy="997198"/>
          </a:xfrm>
          <a:prstGeom prst="rect">
            <a:avLst/>
          </a:prstGeom>
        </p:spPr>
      </p:pic>
      <p:pic>
        <p:nvPicPr>
          <p:cNvPr id="10" name="Picture 9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AC7E125-4002-4833-B1FD-0CE6A6A11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1" y="545532"/>
            <a:ext cx="7298921" cy="48697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69065A-7BC0-47F8-90E4-BB2FF0B91947}"/>
              </a:ext>
            </a:extLst>
          </p:cNvPr>
          <p:cNvSpPr txBox="1"/>
          <p:nvPr/>
        </p:nvSpPr>
        <p:spPr>
          <a:xfrm>
            <a:off x="305433" y="5675868"/>
            <a:ext cx="8952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 and all good! Jan and Mary, </a:t>
            </a:r>
            <a:br>
              <a:rPr lang="en-US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consultation with the National Executive Council.</a:t>
            </a:r>
          </a:p>
        </p:txBody>
      </p:sp>
    </p:spTree>
    <p:extLst>
      <p:ext uri="{BB962C8B-B14F-4D97-AF65-F5344CB8AC3E}">
        <p14:creationId xmlns:p14="http://schemas.microsoft.com/office/powerpoint/2010/main" val="1753056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A0F6F-49C4-43ED-9611-4150B65AF9F5}"/>
              </a:ext>
            </a:extLst>
          </p:cNvPr>
          <p:cNvSpPr txBox="1"/>
          <p:nvPr/>
        </p:nvSpPr>
        <p:spPr>
          <a:xfrm>
            <a:off x="310541" y="98735"/>
            <a:ext cx="9669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40" y="2488901"/>
            <a:ext cx="852975" cy="997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F5A6D-9025-476B-BF5B-1C7AC80B09D0}"/>
              </a:ext>
            </a:extLst>
          </p:cNvPr>
          <p:cNvSpPr txBox="1"/>
          <p:nvPr/>
        </p:nvSpPr>
        <p:spPr>
          <a:xfrm>
            <a:off x="899074" y="1007974"/>
            <a:ext cx="847991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Executive Council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2015-2018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Parker, Minister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 Bittner, Vice Minister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Jerry Rousseau, Treasurer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Jane DeRose-Bamman, Secretary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 Frances Charsky, Councilor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Willie Guadalupe, Councilor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Joan Geiger, Councilor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 Stronach, International Councilor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Br. Alexander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Escalera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OFM Cap.,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CNSA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President-in-Turn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954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60" y="3217830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lose up of a mask&#10;&#10;Description generated with high confidence">
            <a:extLst>
              <a:ext uri="{FF2B5EF4-FFF2-40B4-BE49-F238E27FC236}">
                <a16:creationId xmlns:a16="http://schemas.microsoft.com/office/drawing/2014/main" id="{BE8AC268-8222-4B22-A3E1-2B1C32E8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40" y="2488901"/>
            <a:ext cx="852975" cy="997198"/>
          </a:xfrm>
          <a:prstGeom prst="rect">
            <a:avLst/>
          </a:prstGeom>
        </p:spPr>
      </p:pic>
      <p:pic>
        <p:nvPicPr>
          <p:cNvPr id="6" name="Picture 5" descr="A person in a suit and tie&#10;&#10;Description generated with high confidence">
            <a:extLst>
              <a:ext uri="{FF2B5EF4-FFF2-40B4-BE49-F238E27FC236}">
                <a16:creationId xmlns:a16="http://schemas.microsoft.com/office/drawing/2014/main" id="{37AB36C5-FA44-44B8-A461-ECF78952F8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 t="5491" r="43017"/>
          <a:stretch/>
        </p:blipFill>
        <p:spPr>
          <a:xfrm rot="5400000">
            <a:off x="3385205" y="1249182"/>
            <a:ext cx="3415858" cy="38515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67853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015D5-DD79-44C5-9DC8-7AE2E1CEB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80" y="2293999"/>
            <a:ext cx="10058400" cy="2593975"/>
          </a:xfrm>
        </p:spPr>
        <p:txBody>
          <a:bodyPr/>
          <a:lstStyle/>
          <a:p>
            <a:pPr algn="ctr"/>
            <a:r>
              <a:rPr lang="en-US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Renewed and Confirmed: </a:t>
            </a:r>
            <a:br>
              <a:rPr lang="en-US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the Treasure!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727EE-1946-45F3-B06F-FBB63BBA0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2540" y="5313680"/>
            <a:ext cx="8615680" cy="1066800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Celebrating 40 Years of Our OFS Rule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4AA9BF-22A8-4682-849C-C07FAE1E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29E84-B32E-48F8-9326-82AEAE8A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50205410-7A76-4D63-888F-BCA063BB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477" y="3268271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C6B8F18-A5AD-4203-8D0E-56E2184A4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595">
            <a:off x="4808712" y="528916"/>
            <a:ext cx="1833583" cy="2619405"/>
          </a:xfrm>
          <a:prstGeom prst="rect">
            <a:avLst/>
          </a:prstGeom>
        </p:spPr>
      </p:pic>
      <p:pic>
        <p:nvPicPr>
          <p:cNvPr id="8" name="Picture 7" descr="A close up of a mask&#10;&#10;Description generated with high confidence">
            <a:extLst>
              <a:ext uri="{FF2B5EF4-FFF2-40B4-BE49-F238E27FC236}">
                <a16:creationId xmlns:a16="http://schemas.microsoft.com/office/drawing/2014/main" id="{5A5DF7FD-E854-426C-AFA2-B1524A5DB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00" y="2552733"/>
            <a:ext cx="570640" cy="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63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4E97-3F6C-474D-9C6F-4FC76C41D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731005">
            <a:off x="6269349" y="1512113"/>
            <a:ext cx="4495944" cy="1143000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 and sister</a:t>
            </a:r>
          </a:p>
        </p:txBody>
      </p:sp>
      <p:pic>
        <p:nvPicPr>
          <p:cNvPr id="7" name="Content Placeholder 6" descr="A picture containing person, man, indoor, table&#10;&#10;Description generated with very high confidence">
            <a:extLst>
              <a:ext uri="{FF2B5EF4-FFF2-40B4-BE49-F238E27FC236}">
                <a16:creationId xmlns:a16="http://schemas.microsoft.com/office/drawing/2014/main" id="{C202DE94-CF29-4DEB-82A8-C4D8AE2FC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89" y="1673205"/>
            <a:ext cx="6478930" cy="43192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333" y="3302395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mask&#10;&#10;Description generated with high confidence">
            <a:extLst>
              <a:ext uri="{FF2B5EF4-FFF2-40B4-BE49-F238E27FC236}">
                <a16:creationId xmlns:a16="http://schemas.microsoft.com/office/drawing/2014/main" id="{4EA49EB4-22E9-4B16-A798-2BA810799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551" y="1285854"/>
            <a:ext cx="570640" cy="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34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FF6D847-E2EB-4273-B4E9-4D3A9ABDE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98" t="29913" r="14728" b="21889"/>
          <a:stretch/>
        </p:blipFill>
        <p:spPr>
          <a:xfrm>
            <a:off x="157137" y="637866"/>
            <a:ext cx="9042196" cy="5209214"/>
          </a:xfrm>
          <a:prstGeom prst="rect">
            <a:avLst/>
          </a:prstGeom>
        </p:spPr>
      </p:pic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420" y="3607081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mask&#10;&#10;Description generated with high confidence">
            <a:extLst>
              <a:ext uri="{FF2B5EF4-FFF2-40B4-BE49-F238E27FC236}">
                <a16:creationId xmlns:a16="http://schemas.microsoft.com/office/drawing/2014/main" id="{6EC4988D-1EF2-477D-BDF8-C0046030D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140" y="3047999"/>
            <a:ext cx="570640" cy="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4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502" y="3199849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picture containing person, man, indoor, wall&#10;&#10;Description generated with very high confidence">
            <a:extLst>
              <a:ext uri="{FF2B5EF4-FFF2-40B4-BE49-F238E27FC236}">
                <a16:creationId xmlns:a16="http://schemas.microsoft.com/office/drawing/2014/main" id="{D670A04B-2736-4F04-8D7F-5906BC0E0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 r="15368" b="7196"/>
          <a:stretch/>
        </p:blipFill>
        <p:spPr>
          <a:xfrm>
            <a:off x="3444437" y="703217"/>
            <a:ext cx="5147922" cy="530353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94BEA5-453C-4153-8757-346C97A7A0D3}"/>
              </a:ext>
            </a:extLst>
          </p:cNvPr>
          <p:cNvSpPr txBox="1"/>
          <p:nvPr/>
        </p:nvSpPr>
        <p:spPr>
          <a:xfrm>
            <a:off x="0" y="2722795"/>
            <a:ext cx="3202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Minister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Tibor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Kauser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OFS</a:t>
            </a:r>
          </a:p>
        </p:txBody>
      </p:sp>
      <p:pic>
        <p:nvPicPr>
          <p:cNvPr id="12" name="Picture 11" descr="A close up of a mask&#10;&#10;Description generated with high confidence">
            <a:extLst>
              <a:ext uri="{FF2B5EF4-FFF2-40B4-BE49-F238E27FC236}">
                <a16:creationId xmlns:a16="http://schemas.microsoft.com/office/drawing/2014/main" id="{5AD811B1-9D4D-4103-AD19-588B3896E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63" y="3778744"/>
            <a:ext cx="570640" cy="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3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256" y="3047999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99B898-ACB5-4FF2-A686-A61665AB4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04" y="631410"/>
            <a:ext cx="6027946" cy="521567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EE40CA-E1CF-478D-8BEA-BDF730AFE386}"/>
              </a:ext>
            </a:extLst>
          </p:cNvPr>
          <p:cNvSpPr txBox="1"/>
          <p:nvPr/>
        </p:nvSpPr>
        <p:spPr>
          <a:xfrm>
            <a:off x="3192822" y="6097684"/>
            <a:ext cx="4531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Reaffirmed 2015-2018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9C9B72A-D846-49B7-8C06-E0E525F71F42}"/>
                  </a:ext>
                </a:extLst>
              </p14:cNvPr>
              <p14:cNvContentPartPr/>
              <p14:nvPr/>
            </p14:nvContentPartPr>
            <p14:xfrm>
              <a:off x="3007597" y="971763"/>
              <a:ext cx="4628880" cy="4136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9C9B72A-D846-49B7-8C06-E0E525F71F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71597" y="935763"/>
                <a:ext cx="4700520" cy="420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5348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FE6A4-53CA-40B0-984B-6D0356DE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THE ORDER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F48D-710E-45E9-88D6-1C81C5B8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B913-BBAA-4811-B851-B2C72BEB81C9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2" descr="C:\Users\Diane Menditto\Documents\gifs\franciscan\Francis praise.gif">
            <a:extLst>
              <a:ext uri="{FF2B5EF4-FFF2-40B4-BE49-F238E27FC236}">
                <a16:creationId xmlns:a16="http://schemas.microsoft.com/office/drawing/2014/main" id="{47CDC313-D9C9-4769-861D-9EE855C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17" y="3047999"/>
            <a:ext cx="1589916" cy="3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4ECB74A-F391-43F8-89FF-ABD6FA716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129" r="1608" b="35535"/>
          <a:stretch/>
        </p:blipFill>
        <p:spPr>
          <a:xfrm>
            <a:off x="2172873" y="965224"/>
            <a:ext cx="7085160" cy="2416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3B288F-981F-4249-AC79-0EFBF9FCBBFD}"/>
              </a:ext>
            </a:extLst>
          </p:cNvPr>
          <p:cNvSpPr txBox="1"/>
          <p:nvPr/>
        </p:nvSpPr>
        <p:spPr>
          <a:xfrm rot="19868317">
            <a:off x="-495090" y="430194"/>
            <a:ext cx="4309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Communications</a:t>
            </a:r>
          </a:p>
          <a:p>
            <a:pPr algn="ctr"/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AFD887-AA94-4539-8CB6-51C5074B8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85" t="35117" r="14379" b="15656"/>
          <a:stretch/>
        </p:blipFill>
        <p:spPr>
          <a:xfrm>
            <a:off x="2060211" y="2155736"/>
            <a:ext cx="7461706" cy="33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587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627</Words>
  <Application>Microsoft Office PowerPoint</Application>
  <PresentationFormat>Widescreen</PresentationFormat>
  <Paragraphs>211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Cambria</vt:lpstr>
      <vt:lpstr>Wingdings</vt:lpstr>
      <vt:lpstr>Wingdings 2</vt:lpstr>
      <vt:lpstr>Adjacency</vt:lpstr>
      <vt:lpstr>National Fraternity of the Secular Franciscan Order USA State of the Order</vt:lpstr>
      <vt:lpstr>HAPPY JUBILEE!</vt:lpstr>
      <vt:lpstr>Who we are…</vt:lpstr>
      <vt:lpstr>Renewed and Confirmed:  Live the Treasure!</vt:lpstr>
      <vt:lpstr>brother and sister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Fraternity of the Secular Franciscan Order USA</dc:title>
  <dc:creator>Diane Menditto</dc:creator>
  <cp:lastModifiedBy>Diane Menditto</cp:lastModifiedBy>
  <cp:revision>54</cp:revision>
  <dcterms:created xsi:type="dcterms:W3CDTF">2018-10-09T01:21:40Z</dcterms:created>
  <dcterms:modified xsi:type="dcterms:W3CDTF">2018-10-09T20:55:29Z</dcterms:modified>
</cp:coreProperties>
</file>