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72"/>
  </p:notesMasterIdLst>
  <p:sldIdLst>
    <p:sldId id="256" r:id="rId2"/>
    <p:sldId id="258" r:id="rId3"/>
    <p:sldId id="259" r:id="rId4"/>
    <p:sldId id="274" r:id="rId5"/>
    <p:sldId id="260" r:id="rId6"/>
    <p:sldId id="291" r:id="rId7"/>
    <p:sldId id="273" r:id="rId8"/>
    <p:sldId id="290" r:id="rId9"/>
    <p:sldId id="276" r:id="rId10"/>
    <p:sldId id="277" r:id="rId11"/>
    <p:sldId id="278" r:id="rId12"/>
    <p:sldId id="279" r:id="rId13"/>
    <p:sldId id="280" r:id="rId14"/>
    <p:sldId id="281" r:id="rId15"/>
    <p:sldId id="282" r:id="rId16"/>
    <p:sldId id="283" r:id="rId17"/>
    <p:sldId id="284" r:id="rId18"/>
    <p:sldId id="286" r:id="rId19"/>
    <p:sldId id="287" r:id="rId20"/>
    <p:sldId id="289" r:id="rId21"/>
    <p:sldId id="293" r:id="rId22"/>
    <p:sldId id="294" r:id="rId23"/>
    <p:sldId id="295" r:id="rId24"/>
    <p:sldId id="296" r:id="rId25"/>
    <p:sldId id="297" r:id="rId26"/>
    <p:sldId id="298" r:id="rId27"/>
    <p:sldId id="299" r:id="rId28"/>
    <p:sldId id="300" r:id="rId29"/>
    <p:sldId id="262" r:id="rId30"/>
    <p:sldId id="263" r:id="rId31"/>
    <p:sldId id="264" r:id="rId32"/>
    <p:sldId id="265" r:id="rId33"/>
    <p:sldId id="266" r:id="rId34"/>
    <p:sldId id="267" r:id="rId35"/>
    <p:sldId id="268" r:id="rId36"/>
    <p:sldId id="269" r:id="rId37"/>
    <p:sldId id="270" r:id="rId38"/>
    <p:sldId id="271" r:id="rId39"/>
    <p:sldId id="288" r:id="rId40"/>
    <p:sldId id="261"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3A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095" autoAdjust="0"/>
  </p:normalViewPr>
  <p:slideViewPr>
    <p:cSldViewPr snapToGrid="0">
      <p:cViewPr>
        <p:scale>
          <a:sx n="41" d="100"/>
          <a:sy n="41" d="100"/>
        </p:scale>
        <p:origin x="1628" y="168"/>
      </p:cViewPr>
      <p:guideLst/>
    </p:cSldViewPr>
  </p:slideViewPr>
  <p:notesTextViewPr>
    <p:cViewPr>
      <p:scale>
        <a:sx n="1" d="1"/>
        <a:sy n="1" d="1"/>
      </p:scale>
      <p:origin x="0" y="0"/>
    </p:cViewPr>
  </p:notesTextViewPr>
  <p:sorterViewPr>
    <p:cViewPr>
      <p:scale>
        <a:sx n="100" d="100"/>
        <a:sy n="100" d="100"/>
      </p:scale>
      <p:origin x="0" y="-3084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76F90-6362-4307-8E60-2320C12EC759}" type="datetimeFigureOut">
              <a:rPr lang="en-US" smtClean="0"/>
              <a:t>4/27/2023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C3226B-37E0-48B8-BA57-099358EE5DD7}" type="slidenum">
              <a:rPr lang="en-US" smtClean="0"/>
              <a:t>‹#›</a:t>
            </a:fld>
            <a:endParaRPr lang="en-US"/>
          </a:p>
        </p:txBody>
      </p:sp>
    </p:spTree>
    <p:extLst>
      <p:ext uri="{BB962C8B-B14F-4D97-AF65-F5344CB8AC3E}">
        <p14:creationId xmlns:p14="http://schemas.microsoft.com/office/powerpoint/2010/main" val="387432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Masud</a:t>
            </a:r>
            <a:endParaRPr lang="en-US" dirty="0"/>
          </a:p>
        </p:txBody>
      </p:sp>
      <p:sp>
        <p:nvSpPr>
          <p:cNvPr id="4" name="Slide Number Placeholder 3"/>
          <p:cNvSpPr>
            <a:spLocks noGrp="1"/>
          </p:cNvSpPr>
          <p:nvPr>
            <p:ph type="sldNum" sz="quarter" idx="5"/>
          </p:nvPr>
        </p:nvSpPr>
        <p:spPr/>
        <p:txBody>
          <a:bodyPr/>
          <a:lstStyle/>
          <a:p>
            <a:fld id="{6BC3226B-37E0-48B8-BA57-099358EE5DD7}" type="slidenum">
              <a:rPr lang="en-US" smtClean="0"/>
              <a:t>2</a:t>
            </a:fld>
            <a:endParaRPr lang="en-US"/>
          </a:p>
        </p:txBody>
      </p:sp>
    </p:spTree>
    <p:extLst>
      <p:ext uri="{BB962C8B-B14F-4D97-AF65-F5344CB8AC3E}">
        <p14:creationId xmlns:p14="http://schemas.microsoft.com/office/powerpoint/2010/main" val="639713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C3226B-37E0-48B8-BA57-099358EE5DD7}" type="slidenum">
              <a:rPr lang="en-US" smtClean="0"/>
              <a:t>48</a:t>
            </a:fld>
            <a:endParaRPr lang="en-US"/>
          </a:p>
        </p:txBody>
      </p:sp>
    </p:spTree>
    <p:extLst>
      <p:ext uri="{BB962C8B-B14F-4D97-AF65-F5344CB8AC3E}">
        <p14:creationId xmlns:p14="http://schemas.microsoft.com/office/powerpoint/2010/main" val="1066881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C3226B-37E0-48B8-BA57-099358EE5DD7}" type="slidenum">
              <a:rPr lang="en-US" smtClean="0"/>
              <a:t>52</a:t>
            </a:fld>
            <a:endParaRPr lang="en-US"/>
          </a:p>
        </p:txBody>
      </p:sp>
    </p:spTree>
    <p:extLst>
      <p:ext uri="{BB962C8B-B14F-4D97-AF65-F5344CB8AC3E}">
        <p14:creationId xmlns:p14="http://schemas.microsoft.com/office/powerpoint/2010/main" val="1760983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C3226B-37E0-48B8-BA57-099358EE5DD7}" type="slidenum">
              <a:rPr lang="en-US" smtClean="0"/>
              <a:t>70</a:t>
            </a:fld>
            <a:endParaRPr lang="en-US"/>
          </a:p>
        </p:txBody>
      </p:sp>
    </p:spTree>
    <p:extLst>
      <p:ext uri="{BB962C8B-B14F-4D97-AF65-F5344CB8AC3E}">
        <p14:creationId xmlns:p14="http://schemas.microsoft.com/office/powerpoint/2010/main" val="2040688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CEDD0B-AE13-47EB-BFB2-D454E9B04400}"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A150B-1888-44C6-88B5-7250A0B2BDCC}" type="slidenum">
              <a:rPr lang="en-US" smtClean="0"/>
              <a:t>‹#›</a:t>
            </a:fld>
            <a:endParaRPr lang="en-US"/>
          </a:p>
        </p:txBody>
      </p:sp>
    </p:spTree>
    <p:extLst>
      <p:ext uri="{BB962C8B-B14F-4D97-AF65-F5344CB8AC3E}">
        <p14:creationId xmlns:p14="http://schemas.microsoft.com/office/powerpoint/2010/main" val="2220413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CEDD0B-AE13-47EB-BFB2-D454E9B04400}"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6A150B-1888-44C6-88B5-7250A0B2BDCC}" type="slidenum">
              <a:rPr lang="en-US" smtClean="0"/>
              <a:t>‹#›</a:t>
            </a:fld>
            <a:endParaRPr lang="en-US"/>
          </a:p>
        </p:txBody>
      </p:sp>
    </p:spTree>
    <p:extLst>
      <p:ext uri="{BB962C8B-B14F-4D97-AF65-F5344CB8AC3E}">
        <p14:creationId xmlns:p14="http://schemas.microsoft.com/office/powerpoint/2010/main" val="3120832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26CEDD0B-AE13-47EB-BFB2-D454E9B04400}"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A150B-1888-44C6-88B5-7250A0B2BDCC}" type="slidenum">
              <a:rPr lang="en-US" smtClean="0"/>
              <a:t>‹#›</a:t>
            </a:fld>
            <a:endParaRPr lang="en-US"/>
          </a:p>
        </p:txBody>
      </p:sp>
    </p:spTree>
    <p:extLst>
      <p:ext uri="{BB962C8B-B14F-4D97-AF65-F5344CB8AC3E}">
        <p14:creationId xmlns:p14="http://schemas.microsoft.com/office/powerpoint/2010/main" val="2164335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26CEDD0B-AE13-47EB-BFB2-D454E9B04400}" type="datetimeFigureOut">
              <a:rPr lang="en-US" smtClean="0"/>
              <a:t>4/27/2023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6A150B-1888-44C6-88B5-7250A0B2BDCC}" type="slidenum">
              <a:rPr lang="en-US" smtClean="0"/>
              <a:t>‹#›</a:t>
            </a:fld>
            <a:endParaRPr lang="en-US"/>
          </a:p>
        </p:txBody>
      </p:sp>
    </p:spTree>
    <p:extLst>
      <p:ext uri="{BB962C8B-B14F-4D97-AF65-F5344CB8AC3E}">
        <p14:creationId xmlns:p14="http://schemas.microsoft.com/office/powerpoint/2010/main" val="1985656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EDD0B-AE13-47EB-BFB2-D454E9B04400}"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A150B-1888-44C6-88B5-7250A0B2BDCC}" type="slidenum">
              <a:rPr lang="en-US" smtClean="0"/>
              <a:t>‹#›</a:t>
            </a:fld>
            <a:endParaRPr lang="en-US"/>
          </a:p>
        </p:txBody>
      </p:sp>
    </p:spTree>
    <p:extLst>
      <p:ext uri="{BB962C8B-B14F-4D97-AF65-F5344CB8AC3E}">
        <p14:creationId xmlns:p14="http://schemas.microsoft.com/office/powerpoint/2010/main" val="1282372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EDD0B-AE13-47EB-BFB2-D454E9B04400}"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A150B-1888-44C6-88B5-7250A0B2BDCC}" type="slidenum">
              <a:rPr lang="en-US" smtClean="0"/>
              <a:t>‹#›</a:t>
            </a:fld>
            <a:endParaRPr lang="en-US"/>
          </a:p>
        </p:txBody>
      </p:sp>
    </p:spTree>
    <p:extLst>
      <p:ext uri="{BB962C8B-B14F-4D97-AF65-F5344CB8AC3E}">
        <p14:creationId xmlns:p14="http://schemas.microsoft.com/office/powerpoint/2010/main" val="1803754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EDD0B-AE13-47EB-BFB2-D454E9B04400}"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A150B-1888-44C6-88B5-7250A0B2BDCC}" type="slidenum">
              <a:rPr lang="en-US" smtClean="0"/>
              <a:t>‹#›</a:t>
            </a:fld>
            <a:endParaRPr lang="en-US"/>
          </a:p>
        </p:txBody>
      </p:sp>
    </p:spTree>
    <p:extLst>
      <p:ext uri="{BB962C8B-B14F-4D97-AF65-F5344CB8AC3E}">
        <p14:creationId xmlns:p14="http://schemas.microsoft.com/office/powerpoint/2010/main" val="315293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CEDD0B-AE13-47EB-BFB2-D454E9B04400}"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A150B-1888-44C6-88B5-7250A0B2BDCC}" type="slidenum">
              <a:rPr lang="en-US" smtClean="0"/>
              <a:t>‹#›</a:t>
            </a:fld>
            <a:endParaRPr lang="en-US"/>
          </a:p>
        </p:txBody>
      </p:sp>
    </p:spTree>
    <p:extLst>
      <p:ext uri="{BB962C8B-B14F-4D97-AF65-F5344CB8AC3E}">
        <p14:creationId xmlns:p14="http://schemas.microsoft.com/office/powerpoint/2010/main" val="3415399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CEDD0B-AE13-47EB-BFB2-D454E9B04400}"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6A150B-1888-44C6-88B5-7250A0B2BDCC}" type="slidenum">
              <a:rPr lang="en-US" smtClean="0"/>
              <a:t>‹#›</a:t>
            </a:fld>
            <a:endParaRPr lang="en-US"/>
          </a:p>
        </p:txBody>
      </p:sp>
    </p:spTree>
    <p:extLst>
      <p:ext uri="{BB962C8B-B14F-4D97-AF65-F5344CB8AC3E}">
        <p14:creationId xmlns:p14="http://schemas.microsoft.com/office/powerpoint/2010/main" val="25622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CEDD0B-AE13-47EB-BFB2-D454E9B04400}" type="datetimeFigureOut">
              <a:rPr lang="en-US" smtClean="0"/>
              <a:t>4/27/2023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6A150B-1888-44C6-88B5-7250A0B2BDCC}" type="slidenum">
              <a:rPr lang="en-US" smtClean="0"/>
              <a:t>‹#›</a:t>
            </a:fld>
            <a:endParaRPr lang="en-US"/>
          </a:p>
        </p:txBody>
      </p:sp>
    </p:spTree>
    <p:extLst>
      <p:ext uri="{BB962C8B-B14F-4D97-AF65-F5344CB8AC3E}">
        <p14:creationId xmlns:p14="http://schemas.microsoft.com/office/powerpoint/2010/main" val="1032858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CEDD0B-AE13-47EB-BFB2-D454E9B04400}" type="datetimeFigureOut">
              <a:rPr lang="en-US" smtClean="0"/>
              <a:t>4/27/2023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6A150B-1888-44C6-88B5-7250A0B2BDCC}" type="slidenum">
              <a:rPr lang="en-US" smtClean="0"/>
              <a:t>‹#›</a:t>
            </a:fld>
            <a:endParaRPr lang="en-US"/>
          </a:p>
        </p:txBody>
      </p:sp>
    </p:spTree>
    <p:extLst>
      <p:ext uri="{BB962C8B-B14F-4D97-AF65-F5344CB8AC3E}">
        <p14:creationId xmlns:p14="http://schemas.microsoft.com/office/powerpoint/2010/main" val="240740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EDD0B-AE13-47EB-BFB2-D454E9B04400}" type="datetimeFigureOut">
              <a:rPr lang="en-US" smtClean="0"/>
              <a:t>4/27/2023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6A150B-1888-44C6-88B5-7250A0B2BDCC}" type="slidenum">
              <a:rPr lang="en-US" smtClean="0"/>
              <a:t>‹#›</a:t>
            </a:fld>
            <a:endParaRPr lang="en-US"/>
          </a:p>
        </p:txBody>
      </p:sp>
    </p:spTree>
    <p:extLst>
      <p:ext uri="{BB962C8B-B14F-4D97-AF65-F5344CB8AC3E}">
        <p14:creationId xmlns:p14="http://schemas.microsoft.com/office/powerpoint/2010/main" val="3371090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CEDD0B-AE13-47EB-BFB2-D454E9B04400}"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6A150B-1888-44C6-88B5-7250A0B2BDCC}" type="slidenum">
              <a:rPr lang="en-US" smtClean="0"/>
              <a:t>‹#›</a:t>
            </a:fld>
            <a:endParaRPr lang="en-US"/>
          </a:p>
        </p:txBody>
      </p:sp>
    </p:spTree>
    <p:extLst>
      <p:ext uri="{BB962C8B-B14F-4D97-AF65-F5344CB8AC3E}">
        <p14:creationId xmlns:p14="http://schemas.microsoft.com/office/powerpoint/2010/main" val="1236483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26CEDD0B-AE13-47EB-BFB2-D454E9B04400}" type="datetimeFigureOut">
              <a:rPr lang="en-US" smtClean="0"/>
              <a:t>4/27/2023</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356A150B-1888-44C6-88B5-7250A0B2BDCC}" type="slidenum">
              <a:rPr lang="en-US" smtClean="0"/>
              <a:t>‹#›</a:t>
            </a:fld>
            <a:endParaRPr lang="en-US"/>
          </a:p>
        </p:txBody>
      </p:sp>
    </p:spTree>
    <p:extLst>
      <p:ext uri="{BB962C8B-B14F-4D97-AF65-F5344CB8AC3E}">
        <p14:creationId xmlns:p14="http://schemas.microsoft.com/office/powerpoint/2010/main" val="3025577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26CEDD0B-AE13-47EB-BFB2-D454E9B04400}" type="datetimeFigureOut">
              <a:rPr lang="en-US" smtClean="0"/>
              <a:t>4/27/2023</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356A150B-1888-44C6-88B5-7250A0B2BDCC}" type="slidenum">
              <a:rPr lang="en-US" smtClean="0"/>
              <a:t>‹#›</a:t>
            </a:fld>
            <a:endParaRPr lang="en-US"/>
          </a:p>
        </p:txBody>
      </p:sp>
    </p:spTree>
    <p:extLst>
      <p:ext uri="{BB962C8B-B14F-4D97-AF65-F5344CB8AC3E}">
        <p14:creationId xmlns:p14="http://schemas.microsoft.com/office/powerpoint/2010/main" val="3104852999"/>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open.spotify.com/track/2CF8WoBEJvKngwivXPCEfB?si=4899a8cf673a49a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ACBD6-4477-186A-4C5A-1D39C419AA8A}"/>
              </a:ext>
            </a:extLst>
          </p:cNvPr>
          <p:cNvSpPr>
            <a:spLocks noGrp="1"/>
          </p:cNvSpPr>
          <p:nvPr>
            <p:ph type="ctrTitle"/>
          </p:nvPr>
        </p:nvSpPr>
        <p:spPr/>
        <p:txBody>
          <a:bodyPr/>
          <a:lstStyle/>
          <a:p>
            <a:r>
              <a:rPr lang="en-US" dirty="0"/>
              <a:t>The Franciscan Charism</a:t>
            </a:r>
          </a:p>
        </p:txBody>
      </p:sp>
      <p:sp>
        <p:nvSpPr>
          <p:cNvPr id="3" name="Subtitle 2">
            <a:extLst>
              <a:ext uri="{FF2B5EF4-FFF2-40B4-BE49-F238E27FC236}">
                <a16:creationId xmlns:a16="http://schemas.microsoft.com/office/drawing/2014/main" id="{ACC6D103-E47D-5013-1626-806481E85A13}"/>
              </a:ext>
            </a:extLst>
          </p:cNvPr>
          <p:cNvSpPr>
            <a:spLocks noGrp="1"/>
          </p:cNvSpPr>
          <p:nvPr>
            <p:ph type="subTitle" idx="1"/>
          </p:nvPr>
        </p:nvSpPr>
        <p:spPr>
          <a:xfrm>
            <a:off x="810001" y="5280846"/>
            <a:ext cx="10572000" cy="1062804"/>
          </a:xfrm>
        </p:spPr>
        <p:txBody>
          <a:bodyPr>
            <a:normAutofit/>
          </a:bodyPr>
          <a:lstStyle/>
          <a:p>
            <a:r>
              <a:rPr lang="en-US" sz="2400" dirty="0"/>
              <a:t>Joint Committee on Franciscan Unity</a:t>
            </a:r>
          </a:p>
          <a:p>
            <a:r>
              <a:rPr lang="en-US" sz="2400" dirty="0"/>
              <a:t>Saturday, April 22, 2023</a:t>
            </a:r>
          </a:p>
        </p:txBody>
      </p:sp>
    </p:spTree>
    <p:extLst>
      <p:ext uri="{BB962C8B-B14F-4D97-AF65-F5344CB8AC3E}">
        <p14:creationId xmlns:p14="http://schemas.microsoft.com/office/powerpoint/2010/main" val="2107377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Humility, Love, and Joy</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800" dirty="0"/>
              <a:t>Humility, love and joy are the three notes that mark the lives of Tertiaries. </a:t>
            </a:r>
          </a:p>
          <a:p>
            <a:pPr>
              <a:buFont typeface="Wingdings" panose="05000000000000000000" pitchFamily="2" charset="2"/>
              <a:buChar char="§"/>
            </a:pPr>
            <a:r>
              <a:rPr lang="en-US" sz="2800" dirty="0"/>
              <a:t>When these characteristics are evident throughout the Order, its work will be fruitful. </a:t>
            </a:r>
          </a:p>
          <a:p>
            <a:pPr>
              <a:buFont typeface="Wingdings" panose="05000000000000000000" pitchFamily="2" charset="2"/>
              <a:buChar char="§"/>
            </a:pPr>
            <a:r>
              <a:rPr lang="en-US" sz="2800" dirty="0"/>
              <a:t>Without them all that it attempts will be in vain.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Poverty</a:t>
            </a:r>
          </a:p>
        </p:txBody>
      </p:sp>
      <p:sp>
        <p:nvSpPr>
          <p:cNvPr id="3" name="Content Placeholder 2"/>
          <p:cNvSpPr>
            <a:spLocks noGrp="1"/>
          </p:cNvSpPr>
          <p:nvPr>
            <p:ph idx="1"/>
          </p:nvPr>
        </p:nvSpPr>
        <p:spPr/>
        <p:txBody>
          <a:bodyPr/>
          <a:lstStyle/>
          <a:p>
            <a:pPr marL="0" indent="0">
              <a:buNone/>
            </a:pPr>
            <a:r>
              <a:rPr lang="en-US" sz="2800" dirty="0"/>
              <a:t>1. Absolute Poverty</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Poverty</a:t>
            </a:r>
          </a:p>
        </p:txBody>
      </p:sp>
      <p:sp>
        <p:nvSpPr>
          <p:cNvPr id="3" name="Content Placeholder 2"/>
          <p:cNvSpPr>
            <a:spLocks noGrp="1"/>
          </p:cNvSpPr>
          <p:nvPr>
            <p:ph idx="1"/>
          </p:nvPr>
        </p:nvSpPr>
        <p:spPr/>
        <p:txBody>
          <a:bodyPr>
            <a:normAutofit/>
          </a:bodyPr>
          <a:lstStyle/>
          <a:p>
            <a:pPr marL="0" indent="0">
              <a:buNone/>
            </a:pPr>
            <a:r>
              <a:rPr lang="en-US" sz="2800" dirty="0"/>
              <a:t>1.  Absolute Poverty</a:t>
            </a:r>
          </a:p>
          <a:p>
            <a:pPr marL="0" indent="0">
              <a:buNone/>
            </a:pPr>
            <a:endParaRPr lang="en-US" sz="2800" dirty="0"/>
          </a:p>
          <a:p>
            <a:pPr marL="0" indent="0">
              <a:buNone/>
            </a:pPr>
            <a:r>
              <a:rPr lang="en-US" sz="2800" dirty="0"/>
              <a:t>2.  Relative Poverty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Poverty	</a:t>
            </a:r>
          </a:p>
        </p:txBody>
      </p:sp>
      <p:sp>
        <p:nvSpPr>
          <p:cNvPr id="3" name="Content Placeholder 2"/>
          <p:cNvSpPr>
            <a:spLocks noGrp="1"/>
          </p:cNvSpPr>
          <p:nvPr>
            <p:ph idx="1"/>
          </p:nvPr>
        </p:nvSpPr>
        <p:spPr/>
        <p:txBody>
          <a:bodyPr>
            <a:normAutofit/>
          </a:bodyPr>
          <a:lstStyle/>
          <a:p>
            <a:pPr marL="0" indent="0">
              <a:buNone/>
            </a:pPr>
            <a:r>
              <a:rPr lang="en-US" sz="2800" dirty="0"/>
              <a:t>1.  Absolute Poverty</a:t>
            </a:r>
          </a:p>
          <a:p>
            <a:pPr marL="0" indent="0">
              <a:buNone/>
            </a:pPr>
            <a:endParaRPr lang="en-US" sz="2800" dirty="0"/>
          </a:p>
          <a:p>
            <a:pPr marL="0" indent="0">
              <a:buNone/>
            </a:pPr>
            <a:r>
              <a:rPr lang="en-US" sz="2800" dirty="0"/>
              <a:t>2.  Relative Poverty</a:t>
            </a:r>
          </a:p>
          <a:p>
            <a:pPr marL="0" indent="0">
              <a:buNone/>
            </a:pPr>
            <a:endParaRPr lang="en-US" sz="2800" dirty="0"/>
          </a:p>
          <a:p>
            <a:pPr marL="0" indent="0">
              <a:buNone/>
            </a:pPr>
            <a:r>
              <a:rPr lang="en-US" sz="2800" dirty="0"/>
              <a:t>3.  Jesus Poverty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Humility</a:t>
            </a:r>
          </a:p>
        </p:txBody>
      </p:sp>
      <p:sp>
        <p:nvSpPr>
          <p:cNvPr id="3" name="Content Placeholder 2"/>
          <p:cNvSpPr>
            <a:spLocks noGrp="1"/>
          </p:cNvSpPr>
          <p:nvPr>
            <p:ph idx="1"/>
          </p:nvPr>
        </p:nvSpPr>
        <p:spPr/>
        <p:txBody>
          <a:bodyPr/>
          <a:lstStyle/>
          <a:p>
            <a:pPr>
              <a:buNone/>
            </a:pPr>
            <a:r>
              <a:rPr lang="en-US" sz="2800" dirty="0"/>
              <a:t>We always keep before us the example of Christ, who emptied himself, taking the form of a servant, and who, on the last night of his life, humbly washed his disciples’ feet. </a:t>
            </a:r>
          </a:p>
          <a:p>
            <a:pPr>
              <a:buNone/>
            </a:pPr>
            <a:r>
              <a:rPr lang="en-US" sz="2800" dirty="0"/>
              <a:t>We likewise seek to serve one another with humi</a:t>
            </a:r>
            <a:r>
              <a:rPr lang="en-US" dirty="0"/>
              <a:t>lity.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Humility : : : : : : : : : : : : : : : Poverty</a:t>
            </a:r>
          </a:p>
        </p:txBody>
      </p:sp>
      <p:pic>
        <p:nvPicPr>
          <p:cNvPr id="4" name="Content Placeholder 3" descr="Francis and Lady Poverty.jpeg"/>
          <p:cNvPicPr>
            <a:picLocks noGrp="1" noChangeAspect="1"/>
          </p:cNvPicPr>
          <p:nvPr>
            <p:ph idx="1"/>
          </p:nvPr>
        </p:nvPicPr>
        <p:blipFill>
          <a:blip r:embed="rId2"/>
          <a:srcRect l="-20871" r="-20871"/>
          <a:stretch>
            <a:fillRect/>
          </a:stretch>
        </p:blipFill>
        <p:spPr>
          <a:xfrm>
            <a:off x="6378345" y="2981812"/>
            <a:ext cx="6234984" cy="3429000"/>
          </a:xfrm>
        </p:spPr>
      </p:pic>
      <p:sp>
        <p:nvSpPr>
          <p:cNvPr id="6" name="TextBox 5"/>
          <p:cNvSpPr txBox="1"/>
          <p:nvPr/>
        </p:nvSpPr>
        <p:spPr>
          <a:xfrm>
            <a:off x="400433" y="3086825"/>
            <a:ext cx="6493484" cy="3323987"/>
          </a:xfrm>
          <a:prstGeom prst="rect">
            <a:avLst/>
          </a:prstGeom>
          <a:noFill/>
        </p:spPr>
        <p:txBody>
          <a:bodyPr wrap="square" rtlCol="0">
            <a:spAutoFit/>
          </a:bodyPr>
          <a:lstStyle/>
          <a:p>
            <a:r>
              <a:rPr lang="en-US" sz="3000" dirty="0"/>
              <a:t>Humility confesses that we have nothing that we have not received and admits the fact of our insufficiency and our dependence upon God. </a:t>
            </a:r>
          </a:p>
          <a:p>
            <a:endParaRPr lang="en-US" sz="3000" dirty="0"/>
          </a:p>
          <a:p>
            <a:r>
              <a:rPr lang="en-US" sz="3000" dirty="0"/>
              <a:t>It is the basis of all Christian virtues.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Worms</a:t>
            </a:r>
          </a:p>
        </p:txBody>
      </p:sp>
      <p:pic>
        <p:nvPicPr>
          <p:cNvPr id="4" name="Content Placeholder 3" descr="images.jpeg"/>
          <p:cNvPicPr>
            <a:picLocks noGrp="1" noChangeAspect="1"/>
          </p:cNvPicPr>
          <p:nvPr>
            <p:ph idx="1"/>
          </p:nvPr>
        </p:nvPicPr>
        <p:blipFill>
          <a:blip r:embed="rId2"/>
          <a:srcRect l="-10500" r="-10500"/>
          <a:stretch>
            <a:fillRect/>
          </a:stretch>
        </p:blip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Joy</a:t>
            </a:r>
          </a:p>
        </p:txBody>
      </p:sp>
      <p:pic>
        <p:nvPicPr>
          <p:cNvPr id="10" name="Content Placeholder 9" descr="Perfect Joy.png"/>
          <p:cNvPicPr>
            <a:picLocks noGrp="1" noChangeAspect="1"/>
          </p:cNvPicPr>
          <p:nvPr>
            <p:ph idx="1"/>
          </p:nvPr>
        </p:nvPicPr>
        <p:blipFill>
          <a:blip r:embed="rId2"/>
          <a:srcRect l="-40915" r="-40915"/>
          <a:stretch>
            <a:fillRect/>
          </a:stretch>
        </p:blipFill>
        <p:spPr>
          <a:xfrm>
            <a:off x="4944978" y="2238335"/>
            <a:ext cx="8851717" cy="5100052"/>
          </a:xfrm>
        </p:spPr>
      </p:pic>
      <p:sp>
        <p:nvSpPr>
          <p:cNvPr id="3" name="Content Placeholder 2">
            <a:extLst>
              <a:ext uri="{FF2B5EF4-FFF2-40B4-BE49-F238E27FC236}">
                <a16:creationId xmlns:a16="http://schemas.microsoft.com/office/drawing/2014/main" id="{2D69EF52-A9A7-508F-182F-AF32D6279F0F}"/>
              </a:ext>
            </a:extLst>
          </p:cNvPr>
          <p:cNvSpPr txBox="1">
            <a:spLocks/>
          </p:cNvSpPr>
          <p:nvPr/>
        </p:nvSpPr>
        <p:spPr>
          <a:xfrm>
            <a:off x="397042" y="2238335"/>
            <a:ext cx="6460958" cy="4172478"/>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None/>
            </a:pPr>
            <a:r>
              <a:rPr lang="en-US" sz="2400" dirty="0"/>
              <a:t>This joy is a divine gift, coming from union with God in Christ. It is still there even in times of darkness and difficulty, giving cheerful courage in the face of disappointment, and an inward serenity and confidence through sickness and suffering. Those who possess it can rejoice in weakness, insults, hardships, and persecutions for Christ’s sake; for when we are weak, then we are strong.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Love</a:t>
            </a:r>
          </a:p>
        </p:txBody>
      </p:sp>
      <p:sp>
        <p:nvSpPr>
          <p:cNvPr id="3" name="Content Placeholder 2"/>
          <p:cNvSpPr>
            <a:spLocks noGrp="1"/>
          </p:cNvSpPr>
          <p:nvPr>
            <p:ph idx="1"/>
          </p:nvPr>
        </p:nvSpPr>
        <p:spPr/>
        <p:txBody>
          <a:bodyPr>
            <a:normAutofit/>
          </a:bodyPr>
          <a:lstStyle/>
          <a:p>
            <a:pPr>
              <a:buNone/>
            </a:pPr>
            <a:r>
              <a:rPr lang="en-US" sz="2400" dirty="0"/>
              <a:t>Jesus said, ‘I give you a new commandment, that you love one another. Just as I have loved you, you also should love one another. By this everyone will know that you are my disciples, if you have love for one another.’ (John 13.34-35)</a:t>
            </a:r>
          </a:p>
          <a:p>
            <a:pPr>
              <a:buNone/>
            </a:pPr>
            <a:r>
              <a:rPr lang="en-US" sz="2400" dirty="0"/>
              <a:t>LOVE is the distinguishing feature of all true disciples of Christ who wish to dedicate themselves to him as his servants.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Bearing Witness </a:t>
            </a:r>
            <a:br>
              <a:rPr lang="en-US" dirty="0"/>
            </a:br>
            <a:r>
              <a:rPr lang="en-US" dirty="0"/>
              <a:t>for the Sake of Creation</a:t>
            </a:r>
          </a:p>
        </p:txBody>
      </p:sp>
      <p:pic>
        <p:nvPicPr>
          <p:cNvPr id="4" name="Content Placeholder 3" descr="Untitled-design-2020-04-21T174621.880.png.jp2"/>
          <p:cNvPicPr>
            <a:picLocks noGrp="1" noChangeAspect="1"/>
          </p:cNvPicPr>
          <p:nvPr>
            <p:ph idx="1"/>
          </p:nvPr>
        </p:nvPicPr>
        <p:blipFill>
          <a:blip r:embed="rId2"/>
          <a:srcRect l="-1140" r="-1140"/>
          <a:stretch>
            <a:fillRect/>
          </a:stretch>
        </p:blip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A9F21-0E17-778E-B6B0-51369F459B39}"/>
              </a:ext>
            </a:extLst>
          </p:cNvPr>
          <p:cNvSpPr>
            <a:spLocks noGrp="1"/>
          </p:cNvSpPr>
          <p:nvPr>
            <p:ph type="title"/>
          </p:nvPr>
        </p:nvSpPr>
        <p:spPr/>
        <p:txBody>
          <a:bodyPr/>
          <a:lstStyle/>
          <a:p>
            <a:r>
              <a:rPr lang="en-US" dirty="0"/>
              <a:t>Welcome</a:t>
            </a:r>
          </a:p>
        </p:txBody>
      </p:sp>
      <p:sp>
        <p:nvSpPr>
          <p:cNvPr id="4" name="Text Placeholder 3">
            <a:extLst>
              <a:ext uri="{FF2B5EF4-FFF2-40B4-BE49-F238E27FC236}">
                <a16:creationId xmlns:a16="http://schemas.microsoft.com/office/drawing/2014/main" id="{6C97FDB1-DF63-3110-974A-5570D52952E7}"/>
              </a:ext>
            </a:extLst>
          </p:cNvPr>
          <p:cNvSpPr>
            <a:spLocks noGrp="1"/>
          </p:cNvSpPr>
          <p:nvPr>
            <p:ph type="body" idx="1"/>
          </p:nvPr>
        </p:nvSpPr>
        <p:spPr>
          <a:xfrm>
            <a:off x="810000" y="5281201"/>
            <a:ext cx="10561418" cy="1251946"/>
          </a:xfrm>
        </p:spPr>
        <p:txBody>
          <a:bodyPr/>
          <a:lstStyle/>
          <a:p>
            <a:r>
              <a:rPr lang="en-US" sz="2800" dirty="0"/>
              <a:t>Andrew Chavanak, n/OLF</a:t>
            </a:r>
          </a:p>
          <a:p>
            <a:r>
              <a:rPr lang="en-US" sz="2800" dirty="0"/>
              <a:t>Co-Convener, Joint Committee on Franciscan Unity</a:t>
            </a:r>
          </a:p>
        </p:txBody>
      </p:sp>
    </p:spTree>
    <p:extLst>
      <p:ext uri="{BB962C8B-B14F-4D97-AF65-F5344CB8AC3E}">
        <p14:creationId xmlns:p14="http://schemas.microsoft.com/office/powerpoint/2010/main" val="819028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35C56B-204F-5035-7375-3E0DC7501931}"/>
              </a:ext>
            </a:extLst>
          </p:cNvPr>
          <p:cNvSpPr>
            <a:spLocks noGrp="1"/>
          </p:cNvSpPr>
          <p:nvPr>
            <p:ph type="title"/>
          </p:nvPr>
        </p:nvSpPr>
        <p:spPr/>
        <p:txBody>
          <a:bodyPr/>
          <a:lstStyle/>
          <a:p>
            <a:r>
              <a:rPr lang="en-US" dirty="0"/>
              <a:t>Following in the Footsteps of Francis and Clare</a:t>
            </a:r>
          </a:p>
        </p:txBody>
      </p:sp>
      <p:sp>
        <p:nvSpPr>
          <p:cNvPr id="5" name="Text Placeholder 4">
            <a:extLst>
              <a:ext uri="{FF2B5EF4-FFF2-40B4-BE49-F238E27FC236}">
                <a16:creationId xmlns:a16="http://schemas.microsoft.com/office/drawing/2014/main" id="{5C4E32BB-3CA6-BEDD-AA5F-2ACE66CB0757}"/>
              </a:ext>
            </a:extLst>
          </p:cNvPr>
          <p:cNvSpPr>
            <a:spLocks noGrp="1"/>
          </p:cNvSpPr>
          <p:nvPr>
            <p:ph type="body" idx="1"/>
          </p:nvPr>
        </p:nvSpPr>
        <p:spPr>
          <a:xfrm>
            <a:off x="810000" y="5281201"/>
            <a:ext cx="10561418" cy="692879"/>
          </a:xfrm>
        </p:spPr>
        <p:txBody>
          <a:bodyPr/>
          <a:lstStyle/>
          <a:p>
            <a:r>
              <a:rPr lang="en-US" sz="3600" dirty="0"/>
              <a:t>Marie Bianca, OFS</a:t>
            </a:r>
          </a:p>
        </p:txBody>
      </p:sp>
    </p:spTree>
    <p:extLst>
      <p:ext uri="{BB962C8B-B14F-4D97-AF65-F5344CB8AC3E}">
        <p14:creationId xmlns:p14="http://schemas.microsoft.com/office/powerpoint/2010/main" val="3412283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3C815-5295-7627-124B-F1BB057A6352}"/>
              </a:ext>
            </a:extLst>
          </p:cNvPr>
          <p:cNvSpPr>
            <a:spLocks noGrp="1"/>
          </p:cNvSpPr>
          <p:nvPr>
            <p:ph type="title"/>
          </p:nvPr>
        </p:nvSpPr>
        <p:spPr/>
        <p:txBody>
          <a:bodyPr/>
          <a:lstStyle/>
          <a:p>
            <a:r>
              <a:rPr lang="en-US" dirty="0"/>
              <a:t>Characteristics of the Franciscan Life</a:t>
            </a:r>
          </a:p>
        </p:txBody>
      </p:sp>
      <p:sp>
        <p:nvSpPr>
          <p:cNvPr id="3" name="Content Placeholder 2">
            <a:extLst>
              <a:ext uri="{FF2B5EF4-FFF2-40B4-BE49-F238E27FC236}">
                <a16:creationId xmlns:a16="http://schemas.microsoft.com/office/drawing/2014/main" id="{350C6B54-7FCA-FA31-C9D0-DAD6E5A36C66}"/>
              </a:ext>
            </a:extLst>
          </p:cNvPr>
          <p:cNvSpPr>
            <a:spLocks noGrp="1"/>
          </p:cNvSpPr>
          <p:nvPr>
            <p:ph idx="1"/>
          </p:nvPr>
        </p:nvSpPr>
        <p:spPr>
          <a:xfrm>
            <a:off x="818712" y="2222287"/>
            <a:ext cx="10554574" cy="4188525"/>
          </a:xfrm>
        </p:spPr>
        <p:txBody>
          <a:bodyPr>
            <a:normAutofit/>
          </a:bodyPr>
          <a:lstStyle/>
          <a:p>
            <a:pPr>
              <a:buFont typeface="Wingdings" panose="05000000000000000000" pitchFamily="2" charset="2"/>
              <a:buChar char="§"/>
            </a:pPr>
            <a:r>
              <a:rPr lang="en-US" sz="2400" dirty="0"/>
              <a:t>An intense Eucharistic spirituality or self-emptying </a:t>
            </a:r>
            <a:r>
              <a:rPr lang="en-US" sz="2400" i="1" dirty="0"/>
              <a:t>kenosis</a:t>
            </a:r>
          </a:p>
          <a:p>
            <a:pPr>
              <a:buFont typeface="Wingdings" panose="05000000000000000000" pitchFamily="2" charset="2"/>
              <a:buChar char="§"/>
            </a:pPr>
            <a:r>
              <a:rPr lang="en-US" sz="2400" dirty="0"/>
              <a:t>Fraternal communion and mutual equality</a:t>
            </a:r>
          </a:p>
          <a:p>
            <a:pPr>
              <a:buFont typeface="Wingdings" panose="05000000000000000000" pitchFamily="2" charset="2"/>
              <a:buChar char="§"/>
            </a:pPr>
            <a:r>
              <a:rPr lang="en-US" sz="2400" dirty="0"/>
              <a:t>Simplicity</a:t>
            </a:r>
          </a:p>
          <a:p>
            <a:pPr>
              <a:buFont typeface="Wingdings" panose="05000000000000000000" pitchFamily="2" charset="2"/>
              <a:buChar char="§"/>
            </a:pPr>
            <a:r>
              <a:rPr lang="en-US" sz="2400" dirty="0"/>
              <a:t>Love of poverty</a:t>
            </a:r>
          </a:p>
          <a:p>
            <a:pPr>
              <a:buFont typeface="Wingdings" panose="05000000000000000000" pitchFamily="2" charset="2"/>
              <a:buChar char="§"/>
            </a:pPr>
            <a:r>
              <a:rPr lang="en-US" sz="2400" dirty="0"/>
              <a:t>Humility</a:t>
            </a:r>
          </a:p>
          <a:p>
            <a:pPr>
              <a:buFont typeface="Wingdings" panose="05000000000000000000" pitchFamily="2" charset="2"/>
              <a:buChar char="§"/>
            </a:pPr>
            <a:r>
              <a:rPr lang="en-US" sz="2400" dirty="0"/>
              <a:t>A genuine sense of “minority” or “littleness”</a:t>
            </a:r>
          </a:p>
          <a:p>
            <a:pPr>
              <a:buFont typeface="Wingdings" panose="05000000000000000000" pitchFamily="2" charset="2"/>
              <a:buChar char="§"/>
            </a:pPr>
            <a:r>
              <a:rPr lang="en-US" sz="2400" dirty="0"/>
              <a:t>A complete, active abandonment to God, demonstrated by obedience to the Church</a:t>
            </a:r>
          </a:p>
        </p:txBody>
      </p:sp>
    </p:spTree>
    <p:extLst>
      <p:ext uri="{BB962C8B-B14F-4D97-AF65-F5344CB8AC3E}">
        <p14:creationId xmlns:p14="http://schemas.microsoft.com/office/powerpoint/2010/main" val="2487927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678C-A8FE-DAF8-5D53-75535234D8F4}"/>
              </a:ext>
            </a:extLst>
          </p:cNvPr>
          <p:cNvSpPr>
            <a:spLocks noGrp="1"/>
          </p:cNvSpPr>
          <p:nvPr>
            <p:ph type="title"/>
          </p:nvPr>
        </p:nvSpPr>
        <p:spPr>
          <a:xfrm>
            <a:off x="810000" y="513977"/>
            <a:ext cx="10571998" cy="970450"/>
          </a:xfrm>
        </p:spPr>
        <p:txBody>
          <a:bodyPr/>
          <a:lstStyle/>
          <a:p>
            <a:r>
              <a:rPr lang="en-US" dirty="0"/>
              <a:t>Eucharistic Spirituality</a:t>
            </a:r>
            <a:br>
              <a:rPr lang="en-US" dirty="0"/>
            </a:br>
            <a:r>
              <a:rPr lang="en-US" dirty="0"/>
              <a:t>(Self-Emptying </a:t>
            </a:r>
            <a:r>
              <a:rPr lang="en-US" i="1" dirty="0"/>
              <a:t>Kenosis</a:t>
            </a:r>
            <a:r>
              <a:rPr lang="en-US" dirty="0"/>
              <a:t>)</a:t>
            </a:r>
            <a:endParaRPr lang="en-US" i="1" dirty="0"/>
          </a:p>
        </p:txBody>
      </p:sp>
      <p:pic>
        <p:nvPicPr>
          <p:cNvPr id="4" name="Content Placeholder 4">
            <a:extLst>
              <a:ext uri="{FF2B5EF4-FFF2-40B4-BE49-F238E27FC236}">
                <a16:creationId xmlns:a16="http://schemas.microsoft.com/office/drawing/2014/main" id="{4F62CCCE-D35C-91CA-A7B9-BE6E47B832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3239" y="2164080"/>
            <a:ext cx="6580865" cy="4409179"/>
          </a:xfrm>
        </p:spPr>
      </p:pic>
    </p:spTree>
    <p:extLst>
      <p:ext uri="{BB962C8B-B14F-4D97-AF65-F5344CB8AC3E}">
        <p14:creationId xmlns:p14="http://schemas.microsoft.com/office/powerpoint/2010/main" val="544581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98B6-BB28-20F2-4BFF-4E3FB4E03B45}"/>
              </a:ext>
            </a:extLst>
          </p:cNvPr>
          <p:cNvSpPr>
            <a:spLocks noGrp="1"/>
          </p:cNvSpPr>
          <p:nvPr>
            <p:ph type="title"/>
          </p:nvPr>
        </p:nvSpPr>
        <p:spPr/>
        <p:txBody>
          <a:bodyPr/>
          <a:lstStyle/>
          <a:p>
            <a:r>
              <a:rPr lang="en-US" dirty="0"/>
              <a:t>Fraternal Communion &amp; Mutual Equality</a:t>
            </a:r>
          </a:p>
        </p:txBody>
      </p:sp>
      <p:pic>
        <p:nvPicPr>
          <p:cNvPr id="5" name="Content Placeholder 4">
            <a:extLst>
              <a:ext uri="{FF2B5EF4-FFF2-40B4-BE49-F238E27FC236}">
                <a16:creationId xmlns:a16="http://schemas.microsoft.com/office/drawing/2014/main" id="{20198E8B-B8F3-DE87-2FF2-9E95FE2A00F8}"/>
              </a:ext>
            </a:extLst>
          </p:cNvPr>
          <p:cNvPicPr>
            <a:picLocks noGrp="1" noChangeAspect="1"/>
          </p:cNvPicPr>
          <p:nvPr>
            <p:ph idx="1"/>
          </p:nvPr>
        </p:nvPicPr>
        <p:blipFill>
          <a:blip r:embed="rId2"/>
          <a:stretch>
            <a:fillRect/>
          </a:stretch>
        </p:blipFill>
        <p:spPr>
          <a:xfrm>
            <a:off x="694159" y="2222500"/>
            <a:ext cx="10201581" cy="4188312"/>
          </a:xfrm>
        </p:spPr>
      </p:pic>
    </p:spTree>
    <p:extLst>
      <p:ext uri="{BB962C8B-B14F-4D97-AF65-F5344CB8AC3E}">
        <p14:creationId xmlns:p14="http://schemas.microsoft.com/office/powerpoint/2010/main" val="1324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11426-DA2F-70AF-8E1F-D0354B364FD6}"/>
              </a:ext>
            </a:extLst>
          </p:cNvPr>
          <p:cNvSpPr>
            <a:spLocks noGrp="1"/>
          </p:cNvSpPr>
          <p:nvPr>
            <p:ph type="title"/>
          </p:nvPr>
        </p:nvSpPr>
        <p:spPr/>
        <p:txBody>
          <a:bodyPr/>
          <a:lstStyle/>
          <a:p>
            <a:r>
              <a:rPr lang="en-US" dirty="0"/>
              <a:t>Simplicity</a:t>
            </a:r>
          </a:p>
        </p:txBody>
      </p:sp>
      <p:pic>
        <p:nvPicPr>
          <p:cNvPr id="4" name="Content Placeholder 3">
            <a:extLst>
              <a:ext uri="{FF2B5EF4-FFF2-40B4-BE49-F238E27FC236}">
                <a16:creationId xmlns:a16="http://schemas.microsoft.com/office/drawing/2014/main" id="{46A7B8DD-8051-E322-1EDB-25DA24279F2A}"/>
              </a:ext>
            </a:extLst>
          </p:cNvPr>
          <p:cNvPicPr>
            <a:picLocks noGrp="1" noChangeAspect="1"/>
          </p:cNvPicPr>
          <p:nvPr>
            <p:ph idx="1"/>
          </p:nvPr>
        </p:nvPicPr>
        <p:blipFill>
          <a:blip r:embed="rId2"/>
          <a:stretch>
            <a:fillRect/>
          </a:stretch>
        </p:blipFill>
        <p:spPr>
          <a:xfrm>
            <a:off x="5867400" y="2207260"/>
            <a:ext cx="4378801" cy="4378801"/>
          </a:xfrm>
          <a:prstGeom prst="rect">
            <a:avLst/>
          </a:prstGeom>
        </p:spPr>
      </p:pic>
    </p:spTree>
    <p:extLst>
      <p:ext uri="{BB962C8B-B14F-4D97-AF65-F5344CB8AC3E}">
        <p14:creationId xmlns:p14="http://schemas.microsoft.com/office/powerpoint/2010/main" val="155094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0DEC5-BBDE-ABEB-64D7-8D78F9A7791E}"/>
              </a:ext>
            </a:extLst>
          </p:cNvPr>
          <p:cNvSpPr>
            <a:spLocks noGrp="1"/>
          </p:cNvSpPr>
          <p:nvPr>
            <p:ph type="title"/>
          </p:nvPr>
        </p:nvSpPr>
        <p:spPr/>
        <p:txBody>
          <a:bodyPr/>
          <a:lstStyle/>
          <a:p>
            <a:r>
              <a:rPr lang="en-US" dirty="0"/>
              <a:t>Love of Poverty</a:t>
            </a:r>
          </a:p>
        </p:txBody>
      </p:sp>
      <p:pic>
        <p:nvPicPr>
          <p:cNvPr id="4" name="Content Placeholder 3">
            <a:extLst>
              <a:ext uri="{FF2B5EF4-FFF2-40B4-BE49-F238E27FC236}">
                <a16:creationId xmlns:a16="http://schemas.microsoft.com/office/drawing/2014/main" id="{BC9F10CF-3F8A-2EB9-2ADC-10DCF4106246}"/>
              </a:ext>
            </a:extLst>
          </p:cNvPr>
          <p:cNvPicPr>
            <a:picLocks noGrp="1" noChangeAspect="1"/>
          </p:cNvPicPr>
          <p:nvPr>
            <p:ph idx="1"/>
          </p:nvPr>
        </p:nvPicPr>
        <p:blipFill>
          <a:blip r:embed="rId2"/>
          <a:stretch>
            <a:fillRect/>
          </a:stretch>
        </p:blipFill>
        <p:spPr>
          <a:xfrm>
            <a:off x="4218618" y="2240280"/>
            <a:ext cx="7650975" cy="4307692"/>
          </a:xfrm>
          <a:prstGeom prst="rect">
            <a:avLst/>
          </a:prstGeom>
        </p:spPr>
      </p:pic>
    </p:spTree>
    <p:extLst>
      <p:ext uri="{BB962C8B-B14F-4D97-AF65-F5344CB8AC3E}">
        <p14:creationId xmlns:p14="http://schemas.microsoft.com/office/powerpoint/2010/main" val="1762488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D0AB0-BEAC-954E-B6A8-CB72C7184886}"/>
              </a:ext>
            </a:extLst>
          </p:cNvPr>
          <p:cNvSpPr>
            <a:spLocks noGrp="1"/>
          </p:cNvSpPr>
          <p:nvPr>
            <p:ph type="title"/>
          </p:nvPr>
        </p:nvSpPr>
        <p:spPr/>
        <p:txBody>
          <a:bodyPr/>
          <a:lstStyle/>
          <a:p>
            <a:r>
              <a:rPr lang="en-US" dirty="0"/>
              <a:t>Humility</a:t>
            </a:r>
          </a:p>
        </p:txBody>
      </p:sp>
      <p:pic>
        <p:nvPicPr>
          <p:cNvPr id="4" name="Content Placeholder 3">
            <a:extLst>
              <a:ext uri="{FF2B5EF4-FFF2-40B4-BE49-F238E27FC236}">
                <a16:creationId xmlns:a16="http://schemas.microsoft.com/office/drawing/2014/main" id="{EBB9F105-2282-EDFD-385A-635AA834694F}"/>
              </a:ext>
            </a:extLst>
          </p:cNvPr>
          <p:cNvPicPr>
            <a:picLocks noGrp="1" noChangeAspect="1"/>
          </p:cNvPicPr>
          <p:nvPr>
            <p:ph idx="1"/>
          </p:nvPr>
        </p:nvPicPr>
        <p:blipFill>
          <a:blip r:embed="rId2"/>
          <a:stretch>
            <a:fillRect/>
          </a:stretch>
        </p:blipFill>
        <p:spPr>
          <a:xfrm>
            <a:off x="4661158" y="2176779"/>
            <a:ext cx="6720840" cy="4454307"/>
          </a:xfrm>
          <a:prstGeom prst="rect">
            <a:avLst/>
          </a:prstGeom>
        </p:spPr>
      </p:pic>
    </p:spTree>
    <p:extLst>
      <p:ext uri="{BB962C8B-B14F-4D97-AF65-F5344CB8AC3E}">
        <p14:creationId xmlns:p14="http://schemas.microsoft.com/office/powerpoint/2010/main" val="535755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5281-3813-575D-C0DA-9FE062D9FE53}"/>
              </a:ext>
            </a:extLst>
          </p:cNvPr>
          <p:cNvSpPr>
            <a:spLocks noGrp="1"/>
          </p:cNvSpPr>
          <p:nvPr>
            <p:ph type="title"/>
          </p:nvPr>
        </p:nvSpPr>
        <p:spPr>
          <a:xfrm>
            <a:off x="810000" y="513977"/>
            <a:ext cx="10571998" cy="970450"/>
          </a:xfrm>
        </p:spPr>
        <p:txBody>
          <a:bodyPr/>
          <a:lstStyle/>
          <a:p>
            <a:r>
              <a:rPr lang="en-US" dirty="0"/>
              <a:t>Seeking to Serve the Lord – </a:t>
            </a:r>
            <a:br>
              <a:rPr lang="en-US" dirty="0"/>
            </a:br>
            <a:r>
              <a:rPr lang="en-US" dirty="0"/>
              <a:t>A Sense of “Minority”</a:t>
            </a:r>
          </a:p>
        </p:txBody>
      </p:sp>
      <p:pic>
        <p:nvPicPr>
          <p:cNvPr id="4" name="Content Placeholder 3">
            <a:extLst>
              <a:ext uri="{FF2B5EF4-FFF2-40B4-BE49-F238E27FC236}">
                <a16:creationId xmlns:a16="http://schemas.microsoft.com/office/drawing/2014/main" id="{9596AB39-5AAC-2DB7-1239-6C51091E9D5E}"/>
              </a:ext>
            </a:extLst>
          </p:cNvPr>
          <p:cNvPicPr>
            <a:picLocks noGrp="1" noChangeAspect="1"/>
          </p:cNvPicPr>
          <p:nvPr>
            <p:ph idx="1"/>
          </p:nvPr>
        </p:nvPicPr>
        <p:blipFill>
          <a:blip r:embed="rId2"/>
          <a:stretch>
            <a:fillRect/>
          </a:stretch>
        </p:blipFill>
        <p:spPr>
          <a:xfrm>
            <a:off x="4078394" y="2207260"/>
            <a:ext cx="7780302" cy="4376420"/>
          </a:xfrm>
          <a:prstGeom prst="rect">
            <a:avLst/>
          </a:prstGeom>
        </p:spPr>
      </p:pic>
    </p:spTree>
    <p:extLst>
      <p:ext uri="{BB962C8B-B14F-4D97-AF65-F5344CB8AC3E}">
        <p14:creationId xmlns:p14="http://schemas.microsoft.com/office/powerpoint/2010/main" val="3800884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321F8-F7A5-7E0C-1B34-F9B05DD8536F}"/>
              </a:ext>
            </a:extLst>
          </p:cNvPr>
          <p:cNvSpPr>
            <a:spLocks noGrp="1"/>
          </p:cNvSpPr>
          <p:nvPr>
            <p:ph type="title"/>
          </p:nvPr>
        </p:nvSpPr>
        <p:spPr>
          <a:xfrm>
            <a:off x="810000" y="513977"/>
            <a:ext cx="10571998" cy="970450"/>
          </a:xfrm>
        </p:spPr>
        <p:txBody>
          <a:bodyPr/>
          <a:lstStyle/>
          <a:p>
            <a:r>
              <a:rPr lang="en-US" dirty="0"/>
              <a:t>Abandonment to God,</a:t>
            </a:r>
            <a:br>
              <a:rPr lang="en-US" dirty="0"/>
            </a:br>
            <a:r>
              <a:rPr lang="en-US" dirty="0"/>
              <a:t>Obedience to the Church</a:t>
            </a:r>
          </a:p>
        </p:txBody>
      </p:sp>
      <p:pic>
        <p:nvPicPr>
          <p:cNvPr id="8" name="Content Placeholder 7">
            <a:extLst>
              <a:ext uri="{FF2B5EF4-FFF2-40B4-BE49-F238E27FC236}">
                <a16:creationId xmlns:a16="http://schemas.microsoft.com/office/drawing/2014/main" id="{70F3864D-053D-7ECF-13F8-7B582BE78D50}"/>
              </a:ext>
            </a:extLst>
          </p:cNvPr>
          <p:cNvPicPr>
            <a:picLocks noGrp="1" noChangeAspect="1"/>
          </p:cNvPicPr>
          <p:nvPr>
            <p:ph idx="1"/>
          </p:nvPr>
        </p:nvPicPr>
        <p:blipFill>
          <a:blip r:embed="rId2"/>
          <a:stretch>
            <a:fillRect/>
          </a:stretch>
        </p:blipFill>
        <p:spPr>
          <a:xfrm>
            <a:off x="6096000" y="2131060"/>
            <a:ext cx="5816978" cy="4458169"/>
          </a:xfrm>
          <a:prstGeom prst="rect">
            <a:avLst/>
          </a:prstGeom>
        </p:spPr>
      </p:pic>
    </p:spTree>
    <p:extLst>
      <p:ext uri="{BB962C8B-B14F-4D97-AF65-F5344CB8AC3E}">
        <p14:creationId xmlns:p14="http://schemas.microsoft.com/office/powerpoint/2010/main" val="1022319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871" y="152400"/>
            <a:ext cx="6469142" cy="4697370"/>
          </a:xfrm>
          <a:prstGeom prst="rect">
            <a:avLst/>
          </a:prstGeom>
        </p:spPr>
      </p:pic>
      <p:sp>
        <p:nvSpPr>
          <p:cNvPr id="6" name="TextBox 5"/>
          <p:cNvSpPr txBox="1"/>
          <p:nvPr/>
        </p:nvSpPr>
        <p:spPr>
          <a:xfrm>
            <a:off x="2286001" y="1219200"/>
            <a:ext cx="184731" cy="369332"/>
          </a:xfrm>
          <a:prstGeom prst="rect">
            <a:avLst/>
          </a:prstGeom>
          <a:noFill/>
        </p:spPr>
        <p:txBody>
          <a:bodyPr wrap="none" rtlCol="0">
            <a:spAutoFit/>
          </a:bodyPr>
          <a:lstStyle/>
          <a:p>
            <a:pPr algn="ctr"/>
            <a:endParaRPr lang="en-US" dirty="0"/>
          </a:p>
        </p:txBody>
      </p:sp>
      <p:sp>
        <p:nvSpPr>
          <p:cNvPr id="8" name="Title 7">
            <a:extLst>
              <a:ext uri="{FF2B5EF4-FFF2-40B4-BE49-F238E27FC236}">
                <a16:creationId xmlns:a16="http://schemas.microsoft.com/office/drawing/2014/main" id="{6AB6A445-0E79-BC00-4C62-054979CCBDCF}"/>
              </a:ext>
            </a:extLst>
          </p:cNvPr>
          <p:cNvSpPr>
            <a:spLocks noGrp="1"/>
          </p:cNvSpPr>
          <p:nvPr>
            <p:ph type="title"/>
          </p:nvPr>
        </p:nvSpPr>
        <p:spPr>
          <a:xfrm>
            <a:off x="6649054" y="3228570"/>
            <a:ext cx="4722364" cy="1468800"/>
          </a:xfrm>
        </p:spPr>
        <p:txBody>
          <a:bodyPr/>
          <a:lstStyle/>
          <a:p>
            <a:r>
              <a:rPr lang="en-US" dirty="0"/>
              <a:t>The Charism of St Francis as Expressed by the Order of Ecumenical Franciscans</a:t>
            </a:r>
          </a:p>
        </p:txBody>
      </p:sp>
      <p:sp>
        <p:nvSpPr>
          <p:cNvPr id="9" name="Text Placeholder 8">
            <a:extLst>
              <a:ext uri="{FF2B5EF4-FFF2-40B4-BE49-F238E27FC236}">
                <a16:creationId xmlns:a16="http://schemas.microsoft.com/office/drawing/2014/main" id="{0530CB66-E218-6D54-80F2-E410460C1DDA}"/>
              </a:ext>
            </a:extLst>
          </p:cNvPr>
          <p:cNvSpPr>
            <a:spLocks noGrp="1"/>
          </p:cNvSpPr>
          <p:nvPr>
            <p:ph type="body" idx="1"/>
          </p:nvPr>
        </p:nvSpPr>
        <p:spPr>
          <a:xfrm>
            <a:off x="810000" y="5281201"/>
            <a:ext cx="10561418" cy="635369"/>
          </a:xfrm>
        </p:spPr>
        <p:txBody>
          <a:bodyPr/>
          <a:lstStyle/>
          <a:p>
            <a:r>
              <a:rPr lang="en-US" sz="3600" dirty="0"/>
              <a:t>Ron </a:t>
            </a:r>
            <a:r>
              <a:rPr lang="en-US" sz="3600" dirty="0" err="1"/>
              <a:t>Nuss</a:t>
            </a:r>
            <a:r>
              <a:rPr lang="en-US" sz="3600" dirty="0"/>
              <a:t>-Warren, OEF</a:t>
            </a:r>
          </a:p>
        </p:txBody>
      </p:sp>
    </p:spTree>
    <p:extLst>
      <p:ext uri="{BB962C8B-B14F-4D97-AF65-F5344CB8AC3E}">
        <p14:creationId xmlns:p14="http://schemas.microsoft.com/office/powerpoint/2010/main" val="3597994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AF5-1527-EDB0-A2EF-F624C389C875}"/>
              </a:ext>
            </a:extLst>
          </p:cNvPr>
          <p:cNvSpPr>
            <a:spLocks noGrp="1"/>
          </p:cNvSpPr>
          <p:nvPr>
            <p:ph type="title"/>
          </p:nvPr>
        </p:nvSpPr>
        <p:spPr/>
        <p:txBody>
          <a:bodyPr/>
          <a:lstStyle/>
          <a:p>
            <a:r>
              <a:rPr lang="en-US" dirty="0"/>
              <a:t>A Brief History of the Joint Committee</a:t>
            </a:r>
          </a:p>
        </p:txBody>
      </p:sp>
      <p:sp>
        <p:nvSpPr>
          <p:cNvPr id="3" name="Content Placeholder 2">
            <a:extLst>
              <a:ext uri="{FF2B5EF4-FFF2-40B4-BE49-F238E27FC236}">
                <a16:creationId xmlns:a16="http://schemas.microsoft.com/office/drawing/2014/main" id="{1936CA57-2FEE-D706-4F1C-FFE1D2CF1388}"/>
              </a:ext>
            </a:extLst>
          </p:cNvPr>
          <p:cNvSpPr>
            <a:spLocks noGrp="1"/>
          </p:cNvSpPr>
          <p:nvPr>
            <p:ph idx="1"/>
          </p:nvPr>
        </p:nvSpPr>
        <p:spPr/>
        <p:txBody>
          <a:bodyPr>
            <a:normAutofit/>
          </a:bodyPr>
          <a:lstStyle/>
          <a:p>
            <a:r>
              <a:rPr lang="en-US" sz="2400" dirty="0"/>
              <a:t>Initial ecumenical meeting held in 2002, hosted by Ecumenical Commission of the Secular Franciscan Order (OFS)</a:t>
            </a:r>
          </a:p>
          <a:p>
            <a:r>
              <a:rPr lang="en-US" sz="2400" dirty="0"/>
              <a:t>Formed in 2004 with adoption of mission statement and organizing principles</a:t>
            </a:r>
          </a:p>
          <a:p>
            <a:r>
              <a:rPr lang="en-US" sz="2400" dirty="0"/>
              <a:t>Elements of Franciscan Unity adopted in 2005</a:t>
            </a:r>
          </a:p>
          <a:p>
            <a:r>
              <a:rPr lang="en-US" sz="2400" dirty="0"/>
              <a:t>Annual conferences held in various locations until 2020 (COVID-19), with in-person conferences resuming in fall 2021</a:t>
            </a:r>
          </a:p>
        </p:txBody>
      </p:sp>
    </p:spTree>
    <p:extLst>
      <p:ext uri="{BB962C8B-B14F-4D97-AF65-F5344CB8AC3E}">
        <p14:creationId xmlns:p14="http://schemas.microsoft.com/office/powerpoint/2010/main" val="4001833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pic>
        <p:nvPicPr>
          <p:cNvPr id="1026" name="Picture 2" descr="C:\Users\Acer\Pictures\argentina\sept.3012 12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83462" y="593805"/>
            <a:ext cx="9084538" cy="954107"/>
          </a:xfrm>
          <a:prstGeom prst="rect">
            <a:avLst/>
          </a:prstGeom>
          <a:noFill/>
        </p:spPr>
        <p:txBody>
          <a:bodyPr wrap="none" rtlCol="0">
            <a:spAutoFit/>
          </a:bodyPr>
          <a:lstStyle/>
          <a:p>
            <a:r>
              <a:rPr lang="en-US" sz="2800" b="1" dirty="0"/>
              <a:t>“A radical embrace of the evangelical counsels of </a:t>
            </a:r>
          </a:p>
          <a:p>
            <a:pPr algn="ctr"/>
            <a:r>
              <a:rPr lang="en-US" sz="2800" b="1" dirty="0"/>
              <a:t>Poverty, Chastity and Obedience”</a:t>
            </a:r>
          </a:p>
        </p:txBody>
      </p:sp>
    </p:spTree>
    <p:extLst>
      <p:ext uri="{BB962C8B-B14F-4D97-AF65-F5344CB8AC3E}">
        <p14:creationId xmlns:p14="http://schemas.microsoft.com/office/powerpoint/2010/main" val="3269599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pic>
        <p:nvPicPr>
          <p:cNvPr id="2050" name="Picture 2" descr="C:\Users\Acer\Pictures\arne\20131012_124525.jpg"/>
          <p:cNvPicPr>
            <a:picLocks noChangeAspect="1" noChangeArrowheads="1"/>
          </p:cNvPicPr>
          <p:nvPr/>
        </p:nvPicPr>
        <p:blipFill rotWithShape="1">
          <a:blip r:embed="rId2">
            <a:extLst>
              <a:ext uri="{28A0092B-C50C-407E-A947-70E740481C1C}">
                <a14:useLocalDpi xmlns:a14="http://schemas.microsoft.com/office/drawing/2010/main" val="0"/>
              </a:ext>
            </a:extLst>
          </a:blip>
          <a:srcRect l="20622" r="42"/>
          <a:stretch/>
        </p:blipFill>
        <p:spPr bwMode="auto">
          <a:xfrm>
            <a:off x="1524000" y="1"/>
            <a:ext cx="9254836" cy="68797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17596" y="1163782"/>
            <a:ext cx="1662635" cy="584775"/>
          </a:xfrm>
          <a:prstGeom prst="rect">
            <a:avLst/>
          </a:prstGeom>
          <a:noFill/>
        </p:spPr>
        <p:txBody>
          <a:bodyPr wrap="none" rtlCol="0">
            <a:spAutoFit/>
          </a:bodyPr>
          <a:lstStyle/>
          <a:p>
            <a:r>
              <a:rPr lang="en-US" sz="3200" b="1" dirty="0"/>
              <a:t>Poverty</a:t>
            </a:r>
          </a:p>
        </p:txBody>
      </p:sp>
    </p:spTree>
    <p:extLst>
      <p:ext uri="{BB962C8B-B14F-4D97-AF65-F5344CB8AC3E}">
        <p14:creationId xmlns:p14="http://schemas.microsoft.com/office/powerpoint/2010/main" val="2887577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pic>
        <p:nvPicPr>
          <p:cNvPr id="3074" name="Picture 2" descr="C:\Users\Acer\Pictures\iris 2014\100_27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4601" y="5105401"/>
            <a:ext cx="2337499" cy="584775"/>
          </a:xfrm>
          <a:prstGeom prst="rect">
            <a:avLst/>
          </a:prstGeom>
          <a:noFill/>
        </p:spPr>
        <p:txBody>
          <a:bodyPr wrap="none" rtlCol="0">
            <a:spAutoFit/>
          </a:bodyPr>
          <a:lstStyle/>
          <a:p>
            <a:r>
              <a:rPr lang="en-US" sz="3200" b="1" dirty="0">
                <a:solidFill>
                  <a:schemeClr val="bg1"/>
                </a:solidFill>
              </a:rPr>
              <a:t>Generosity</a:t>
            </a:r>
          </a:p>
        </p:txBody>
      </p:sp>
    </p:spTree>
    <p:extLst>
      <p:ext uri="{BB962C8B-B14F-4D97-AF65-F5344CB8AC3E}">
        <p14:creationId xmlns:p14="http://schemas.microsoft.com/office/powerpoint/2010/main" val="3999773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pic>
        <p:nvPicPr>
          <p:cNvPr id="4098" name="Picture 2" descr="C:\Users\Acer\Pictures\argentina 2014\100_23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09801" y="457201"/>
            <a:ext cx="1787669" cy="584775"/>
          </a:xfrm>
          <a:prstGeom prst="rect">
            <a:avLst/>
          </a:prstGeom>
          <a:noFill/>
        </p:spPr>
        <p:txBody>
          <a:bodyPr wrap="none" rtlCol="0">
            <a:spAutoFit/>
          </a:bodyPr>
          <a:lstStyle/>
          <a:p>
            <a:r>
              <a:rPr lang="en-US" sz="3200" b="1" dirty="0"/>
              <a:t>Chastity</a:t>
            </a:r>
          </a:p>
        </p:txBody>
      </p:sp>
    </p:spTree>
    <p:extLst>
      <p:ext uri="{BB962C8B-B14F-4D97-AF65-F5344CB8AC3E}">
        <p14:creationId xmlns:p14="http://schemas.microsoft.com/office/powerpoint/2010/main" val="3738272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pic>
        <p:nvPicPr>
          <p:cNvPr id="5122" name="Picture 2" descr="C:\Users\Acer\Pictures\argentina 2014\100_26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88332" y="4800601"/>
            <a:ext cx="7829387" cy="646331"/>
          </a:xfrm>
          <a:prstGeom prst="rect">
            <a:avLst/>
          </a:prstGeom>
          <a:noFill/>
        </p:spPr>
        <p:txBody>
          <a:bodyPr wrap="none" rtlCol="0">
            <a:spAutoFit/>
          </a:bodyPr>
          <a:lstStyle/>
          <a:p>
            <a:r>
              <a:rPr lang="en-US" sz="3600" b="1" dirty="0"/>
              <a:t>Respect for all of God’s handiwork</a:t>
            </a:r>
          </a:p>
        </p:txBody>
      </p:sp>
    </p:spTree>
    <p:extLst>
      <p:ext uri="{BB962C8B-B14F-4D97-AF65-F5344CB8AC3E}">
        <p14:creationId xmlns:p14="http://schemas.microsoft.com/office/powerpoint/2010/main" val="2528298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pic>
        <p:nvPicPr>
          <p:cNvPr id="1026" name="Picture 2" descr="C:\Users\Acer\Pictures\2010-05-01 001\argentina 2015\100_29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92974" y="4950584"/>
            <a:ext cx="2749471" cy="646331"/>
          </a:xfrm>
          <a:prstGeom prst="rect">
            <a:avLst/>
          </a:prstGeom>
          <a:noFill/>
        </p:spPr>
        <p:txBody>
          <a:bodyPr wrap="none" rtlCol="0">
            <a:spAutoFit/>
          </a:bodyPr>
          <a:lstStyle/>
          <a:p>
            <a:r>
              <a:rPr lang="en-US" sz="3600" b="1" dirty="0"/>
              <a:t>Obedience</a:t>
            </a:r>
          </a:p>
        </p:txBody>
      </p:sp>
    </p:spTree>
    <p:extLst>
      <p:ext uri="{BB962C8B-B14F-4D97-AF65-F5344CB8AC3E}">
        <p14:creationId xmlns:p14="http://schemas.microsoft.com/office/powerpoint/2010/main" val="2500242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pic>
        <p:nvPicPr>
          <p:cNvPr id="2050" name="Picture 2" descr="C:\Users\Acer\Pictures\2010-05-01 001\argentina 2015\100_29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3200" y="-38100"/>
            <a:ext cx="9194800" cy="6896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25314" y="533400"/>
            <a:ext cx="8890575" cy="1323439"/>
          </a:xfrm>
          <a:prstGeom prst="rect">
            <a:avLst/>
          </a:prstGeom>
          <a:noFill/>
        </p:spPr>
        <p:txBody>
          <a:bodyPr wrap="none" rtlCol="0">
            <a:spAutoFit/>
          </a:bodyPr>
          <a:lstStyle/>
          <a:p>
            <a:pPr algn="ctr"/>
            <a:r>
              <a:rPr lang="en-US" sz="4000" b="1" dirty="0"/>
              <a:t>Respect, love, awe and tenderness</a:t>
            </a:r>
          </a:p>
          <a:p>
            <a:pPr algn="ctr"/>
            <a:r>
              <a:rPr lang="en-US" sz="4000" b="1" dirty="0"/>
              <a:t>rebuild the church</a:t>
            </a:r>
          </a:p>
        </p:txBody>
      </p:sp>
    </p:spTree>
    <p:extLst>
      <p:ext uri="{BB962C8B-B14F-4D97-AF65-F5344CB8AC3E}">
        <p14:creationId xmlns:p14="http://schemas.microsoft.com/office/powerpoint/2010/main" val="1937003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pic>
        <p:nvPicPr>
          <p:cNvPr id="3074" name="Picture 2" descr="C:\Users\Acer\Pictures\2016-06-16\12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6066"/>
          <a:stretch/>
        </p:blipFill>
        <p:spPr bwMode="auto">
          <a:xfrm>
            <a:off x="1524000" y="-304800"/>
            <a:ext cx="9144000" cy="71420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46552" y="20782"/>
            <a:ext cx="6498895" cy="646331"/>
          </a:xfrm>
          <a:prstGeom prst="rect">
            <a:avLst/>
          </a:prstGeom>
          <a:noFill/>
        </p:spPr>
        <p:txBody>
          <a:bodyPr wrap="none" rtlCol="0">
            <a:spAutoFit/>
          </a:bodyPr>
          <a:lstStyle/>
          <a:p>
            <a:r>
              <a:rPr lang="en-US" sz="3600" b="1" dirty="0"/>
              <a:t>The walk of daily conversion</a:t>
            </a:r>
          </a:p>
        </p:txBody>
      </p:sp>
    </p:spTree>
    <p:extLst>
      <p:ext uri="{BB962C8B-B14F-4D97-AF65-F5344CB8AC3E}">
        <p14:creationId xmlns:p14="http://schemas.microsoft.com/office/powerpoint/2010/main" val="3522841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pic>
        <p:nvPicPr>
          <p:cNvPr id="4098" name="Picture 2" descr="C:\Users\Acer\Pictures\eclipse 2017\78 copy - diamond and flares_8x10 for Ron_edite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2860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1" y="609600"/>
            <a:ext cx="3231975" cy="646331"/>
          </a:xfrm>
          <a:prstGeom prst="rect">
            <a:avLst/>
          </a:prstGeom>
          <a:noFill/>
        </p:spPr>
        <p:txBody>
          <a:bodyPr wrap="none" rtlCol="0">
            <a:spAutoFit/>
          </a:bodyPr>
          <a:lstStyle/>
          <a:p>
            <a:r>
              <a:rPr lang="en-US" sz="3600" b="1" dirty="0"/>
              <a:t>The </a:t>
            </a:r>
            <a:r>
              <a:rPr lang="en-US" sz="3600" b="1" dirty="0" err="1"/>
              <a:t>Soulspark</a:t>
            </a:r>
            <a:endParaRPr lang="en-US" sz="3600" b="1" dirty="0"/>
          </a:p>
        </p:txBody>
      </p:sp>
    </p:spTree>
    <p:extLst>
      <p:ext uri="{BB962C8B-B14F-4D97-AF65-F5344CB8AC3E}">
        <p14:creationId xmlns:p14="http://schemas.microsoft.com/office/powerpoint/2010/main" val="1976245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for Breakout Groups</a:t>
            </a:r>
          </a:p>
        </p:txBody>
      </p:sp>
      <p:sp>
        <p:nvSpPr>
          <p:cNvPr id="3" name="Content Placeholder 2"/>
          <p:cNvSpPr>
            <a:spLocks noGrp="1"/>
          </p:cNvSpPr>
          <p:nvPr>
            <p:ph idx="1"/>
          </p:nvPr>
        </p:nvSpPr>
        <p:spPr/>
        <p:txBody>
          <a:bodyPr>
            <a:normAutofit/>
          </a:bodyPr>
          <a:lstStyle/>
          <a:p>
            <a:pPr>
              <a:buNone/>
            </a:pPr>
            <a:r>
              <a:rPr lang="en-US" sz="2800" b="1" dirty="0"/>
              <a:t>As we from our four Orders connect, what can we share with each other that illuminates poverty/humility, love and joy that will help us be effective witnesses and examples in creative ways to this hurting world we live in?</a:t>
            </a:r>
            <a:endParaRPr lang="en-US" sz="2800" dirty="0"/>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 Statement</a:t>
            </a:r>
          </a:p>
        </p:txBody>
      </p:sp>
      <p:sp>
        <p:nvSpPr>
          <p:cNvPr id="3" name="Content Placeholder 2"/>
          <p:cNvSpPr>
            <a:spLocks noGrp="1"/>
          </p:cNvSpPr>
          <p:nvPr>
            <p:ph idx="1"/>
          </p:nvPr>
        </p:nvSpPr>
        <p:spPr>
          <a:xfrm>
            <a:off x="241195" y="2045369"/>
            <a:ext cx="6621378" cy="4365444"/>
          </a:xfrm>
        </p:spPr>
        <p:txBody>
          <a:bodyPr>
            <a:normAutofit fontScale="92500"/>
          </a:bodyPr>
          <a:lstStyle/>
          <a:p>
            <a:r>
              <a:rPr lang="en-US" sz="2800" dirty="0"/>
              <a:t>For the sake of creation, we are called to bear witness to the essential unity of the church, the Body of Christ, by working towards Franciscan unity in all of its expressions. </a:t>
            </a:r>
          </a:p>
          <a:p>
            <a:r>
              <a:rPr lang="en-US" sz="2800" dirty="0"/>
              <a:t>We will achieve this through dialogue and collaboration among the Orders which follow Christ in the traditions of Francis and Clare. </a:t>
            </a:r>
          </a:p>
        </p:txBody>
      </p:sp>
      <p:pic>
        <p:nvPicPr>
          <p:cNvPr id="4" name="Content Placeholder 3" descr="Giotto - Francis Preaching to the Birds.jpg">
            <a:extLst>
              <a:ext uri="{FF2B5EF4-FFF2-40B4-BE49-F238E27FC236}">
                <a16:creationId xmlns:a16="http://schemas.microsoft.com/office/drawing/2014/main" id="{F9F96BF7-7E6C-6F87-5255-3187826BD158}"/>
              </a:ext>
            </a:extLst>
          </p:cNvPr>
          <p:cNvPicPr>
            <a:picLocks noChangeAspect="1"/>
          </p:cNvPicPr>
          <p:nvPr/>
        </p:nvPicPr>
        <p:blipFill>
          <a:blip r:embed="rId2"/>
          <a:srcRect l="-18801" r="-18801"/>
          <a:stretch>
            <a:fillRect/>
          </a:stretch>
        </p:blipFill>
        <p:spPr>
          <a:xfrm>
            <a:off x="6095999" y="2545701"/>
            <a:ext cx="6621378" cy="3636511"/>
          </a:xfrm>
          <a:prstGeom prst="rect">
            <a:avLst/>
          </a:prstGeom>
          <a:effectLst>
            <a:outerShdw blurRad="50800" dir="14400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AF5-1527-EDB0-A2EF-F624C389C875}"/>
              </a:ext>
            </a:extLst>
          </p:cNvPr>
          <p:cNvSpPr>
            <a:spLocks noGrp="1"/>
          </p:cNvSpPr>
          <p:nvPr>
            <p:ph type="title"/>
          </p:nvPr>
        </p:nvSpPr>
        <p:spPr/>
        <p:txBody>
          <a:bodyPr/>
          <a:lstStyle/>
          <a:p>
            <a:r>
              <a:rPr lang="en" dirty="0"/>
              <a:t>Agape Feast Liturgy</a:t>
            </a:r>
            <a:endParaRPr lang="en-US" dirty="0"/>
          </a:p>
        </p:txBody>
      </p:sp>
      <p:sp>
        <p:nvSpPr>
          <p:cNvPr id="3" name="Content Placeholder 2">
            <a:extLst>
              <a:ext uri="{FF2B5EF4-FFF2-40B4-BE49-F238E27FC236}">
                <a16:creationId xmlns:a16="http://schemas.microsoft.com/office/drawing/2014/main" id="{1936CA57-2FEE-D706-4F1C-FFE1D2CF1388}"/>
              </a:ext>
            </a:extLst>
          </p:cNvPr>
          <p:cNvSpPr>
            <a:spLocks noGrp="1"/>
          </p:cNvSpPr>
          <p:nvPr>
            <p:ph idx="1"/>
          </p:nvPr>
        </p:nvSpPr>
        <p:spPr/>
        <p:txBody>
          <a:bodyPr>
            <a:normAutofit/>
          </a:bodyPr>
          <a:lstStyle/>
          <a:p>
            <a:pPr marL="0" lvl="0" indent="0" algn="l" rtl="0">
              <a:spcBef>
                <a:spcPts val="0"/>
              </a:spcBef>
              <a:spcAft>
                <a:spcPts val="0"/>
              </a:spcAft>
              <a:buNone/>
            </a:pPr>
            <a:r>
              <a:rPr lang="en-US" sz="2400" dirty="0"/>
              <a:t>Joint Committee on Franciscan Unity</a:t>
            </a:r>
          </a:p>
          <a:p>
            <a:pPr marL="0" lvl="0" indent="0" algn="l" rtl="0">
              <a:spcBef>
                <a:spcPts val="0"/>
              </a:spcBef>
              <a:spcAft>
                <a:spcPts val="0"/>
              </a:spcAft>
              <a:buNone/>
            </a:pPr>
            <a:r>
              <a:rPr lang="en-US" sz="2400" dirty="0"/>
              <a:t>Saturday, April 22, 2023</a:t>
            </a:r>
          </a:p>
          <a:p>
            <a:endParaRPr lang="en-US" sz="2400" dirty="0"/>
          </a:p>
        </p:txBody>
      </p:sp>
    </p:spTree>
    <p:extLst>
      <p:ext uri="{BB962C8B-B14F-4D97-AF65-F5344CB8AC3E}">
        <p14:creationId xmlns:p14="http://schemas.microsoft.com/office/powerpoint/2010/main" val="1857019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55758-8230-30F5-6C4D-F5FC235B9596}"/>
              </a:ext>
            </a:extLst>
          </p:cNvPr>
          <p:cNvSpPr>
            <a:spLocks noGrp="1"/>
          </p:cNvSpPr>
          <p:nvPr>
            <p:ph type="title"/>
          </p:nvPr>
        </p:nvSpPr>
        <p:spPr/>
        <p:txBody>
          <a:bodyPr/>
          <a:lstStyle/>
          <a:p>
            <a:r>
              <a:rPr lang="en" sz="4000" dirty="0">
                <a:solidFill>
                  <a:srgbClr val="FFFFFF"/>
                </a:solidFill>
              </a:rPr>
              <a:t>A Note on the Liturgy</a:t>
            </a:r>
            <a:endParaRPr lang="en-US" dirty="0"/>
          </a:p>
        </p:txBody>
      </p:sp>
      <p:sp>
        <p:nvSpPr>
          <p:cNvPr id="3" name="Content Placeholder 2">
            <a:extLst>
              <a:ext uri="{FF2B5EF4-FFF2-40B4-BE49-F238E27FC236}">
                <a16:creationId xmlns:a16="http://schemas.microsoft.com/office/drawing/2014/main" id="{795024AC-40AB-8230-817B-C04F281DD204}"/>
              </a:ext>
            </a:extLst>
          </p:cNvPr>
          <p:cNvSpPr>
            <a:spLocks noGrp="1"/>
          </p:cNvSpPr>
          <p:nvPr>
            <p:ph idx="1"/>
          </p:nvPr>
        </p:nvSpPr>
        <p:spPr/>
        <p:txBody>
          <a:bodyPr/>
          <a:lstStyle/>
          <a:p>
            <a:r>
              <a:rPr lang="en-US" sz="2400" i="1" dirty="0">
                <a:solidFill>
                  <a:srgbClr val="FFFFFF"/>
                </a:solidFill>
                <a:latin typeface="Arial"/>
                <a:ea typeface="Arial"/>
                <a:cs typeface="Arial"/>
                <a:sym typeface="Arial"/>
              </a:rPr>
              <a:t>This liturgy is specifically intended for use by Franciscans from different orders and different communions who wish to share a “virtual common table”. The Agape Feast can be used as a stand-alone liturgy or it can be used at the beginning or end of a shared “virtual meal”, or interspersed with an order of worship. The liturgy is adapted from the Iona Abbey Worship Book. </a:t>
            </a:r>
          </a:p>
          <a:p>
            <a:endParaRPr lang="en-US" dirty="0"/>
          </a:p>
        </p:txBody>
      </p:sp>
    </p:spTree>
    <p:extLst>
      <p:ext uri="{BB962C8B-B14F-4D97-AF65-F5344CB8AC3E}">
        <p14:creationId xmlns:p14="http://schemas.microsoft.com/office/powerpoint/2010/main" val="2969268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D531B-5F20-DD13-9E85-ED9FEAB2D998}"/>
              </a:ext>
            </a:extLst>
          </p:cNvPr>
          <p:cNvSpPr>
            <a:spLocks noGrp="1"/>
          </p:cNvSpPr>
          <p:nvPr>
            <p:ph type="title"/>
          </p:nvPr>
        </p:nvSpPr>
        <p:spPr/>
        <p:txBody>
          <a:bodyPr/>
          <a:lstStyle/>
          <a:p>
            <a:r>
              <a:rPr lang="en" dirty="0">
                <a:solidFill>
                  <a:srgbClr val="FFFFFF"/>
                </a:solidFill>
              </a:rPr>
              <a:t>Welcome</a:t>
            </a:r>
            <a:endParaRPr lang="en-US" dirty="0"/>
          </a:p>
        </p:txBody>
      </p:sp>
      <p:sp>
        <p:nvSpPr>
          <p:cNvPr id="3" name="Content Placeholder 2">
            <a:extLst>
              <a:ext uri="{FF2B5EF4-FFF2-40B4-BE49-F238E27FC236}">
                <a16:creationId xmlns:a16="http://schemas.microsoft.com/office/drawing/2014/main" id="{92F63465-53F0-93F3-6C8B-6F182ADF8455}"/>
              </a:ext>
            </a:extLst>
          </p:cNvPr>
          <p:cNvSpPr>
            <a:spLocks noGrp="1"/>
          </p:cNvSpPr>
          <p:nvPr>
            <p:ph idx="1"/>
          </p:nvPr>
        </p:nvSpPr>
        <p:spPr/>
        <p:txBody>
          <a:bodyPr/>
          <a:lstStyle/>
          <a:p>
            <a:r>
              <a:rPr lang="en-US" sz="2400" dirty="0">
                <a:solidFill>
                  <a:srgbClr val="FFFFFF"/>
                </a:solidFill>
              </a:rPr>
              <a:t>As Franciscans, we come from different traditions to follow the journey of Francis and Clare. We come as different people to serve One God, who calls us to unity as the family of God. </a:t>
            </a:r>
          </a:p>
          <a:p>
            <a:endParaRPr lang="en-US" dirty="0"/>
          </a:p>
        </p:txBody>
      </p:sp>
    </p:spTree>
    <p:extLst>
      <p:ext uri="{BB962C8B-B14F-4D97-AF65-F5344CB8AC3E}">
        <p14:creationId xmlns:p14="http://schemas.microsoft.com/office/powerpoint/2010/main" val="4137685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37464-E73A-C8BD-20C1-78BA38FCCE89}"/>
              </a:ext>
            </a:extLst>
          </p:cNvPr>
          <p:cNvSpPr>
            <a:spLocks noGrp="1"/>
          </p:cNvSpPr>
          <p:nvPr>
            <p:ph type="title"/>
          </p:nvPr>
        </p:nvSpPr>
        <p:spPr/>
        <p:txBody>
          <a:bodyPr/>
          <a:lstStyle/>
          <a:p>
            <a:r>
              <a:rPr lang="en" dirty="0">
                <a:solidFill>
                  <a:srgbClr val="FFFFFF"/>
                </a:solidFill>
              </a:rPr>
              <a:t>Call to the Feast</a:t>
            </a:r>
            <a:endParaRPr lang="en-US" dirty="0"/>
          </a:p>
        </p:txBody>
      </p:sp>
      <p:sp>
        <p:nvSpPr>
          <p:cNvPr id="3" name="Content Placeholder 2">
            <a:extLst>
              <a:ext uri="{FF2B5EF4-FFF2-40B4-BE49-F238E27FC236}">
                <a16:creationId xmlns:a16="http://schemas.microsoft.com/office/drawing/2014/main" id="{64097D0A-6E82-93C8-3FC3-12F6CB4DDCC6}"/>
              </a:ext>
            </a:extLst>
          </p:cNvPr>
          <p:cNvSpPr>
            <a:spLocks noGrp="1"/>
          </p:cNvSpPr>
          <p:nvPr>
            <p:ph idx="1"/>
          </p:nvPr>
        </p:nvSpPr>
        <p:spPr/>
        <p:txBody>
          <a:bodyPr/>
          <a:lstStyle/>
          <a:p>
            <a:pPr marL="0" lvl="0" indent="0" algn="l" rtl="0">
              <a:spcBef>
                <a:spcPts val="0"/>
              </a:spcBef>
              <a:spcAft>
                <a:spcPts val="0"/>
              </a:spcAft>
              <a:buNone/>
            </a:pPr>
            <a:r>
              <a:rPr lang="en-US" sz="2800" b="1" dirty="0">
                <a:solidFill>
                  <a:srgbClr val="FFFFFF"/>
                </a:solidFill>
              </a:rPr>
              <a:t>Andrew: </a:t>
            </a:r>
            <a:r>
              <a:rPr lang="en-US" sz="2800" dirty="0">
                <a:solidFill>
                  <a:srgbClr val="FFFFFF"/>
                </a:solidFill>
              </a:rPr>
              <a:t>Out of darkness came light,</a:t>
            </a:r>
          </a:p>
          <a:p>
            <a:pPr marL="0" lvl="0" indent="0" algn="l" rtl="0">
              <a:spcBef>
                <a:spcPts val="1600"/>
              </a:spcBef>
              <a:spcAft>
                <a:spcPts val="0"/>
              </a:spcAft>
              <a:buNone/>
            </a:pPr>
            <a:r>
              <a:rPr lang="en-US" sz="2800" b="1" dirty="0">
                <a:solidFill>
                  <a:srgbClr val="FFFFFF"/>
                </a:solidFill>
              </a:rPr>
              <a:t>Ron L.:</a:t>
            </a:r>
            <a:r>
              <a:rPr lang="en-US" sz="2800" dirty="0">
                <a:solidFill>
                  <a:srgbClr val="FFFFFF"/>
                </a:solidFill>
              </a:rPr>
              <a:t> and the power of God was revealed</a:t>
            </a:r>
          </a:p>
          <a:p>
            <a:pPr marL="0" lvl="0" indent="0" algn="l" rtl="0">
              <a:spcBef>
                <a:spcPts val="1600"/>
              </a:spcBef>
              <a:spcAft>
                <a:spcPts val="0"/>
              </a:spcAft>
              <a:buNone/>
            </a:pPr>
            <a:r>
              <a:rPr lang="en-US" sz="2800" b="1" dirty="0">
                <a:solidFill>
                  <a:srgbClr val="FFFFFF"/>
                </a:solidFill>
              </a:rPr>
              <a:t>Andrew:</a:t>
            </a:r>
            <a:r>
              <a:rPr lang="en-US" sz="2800" dirty="0">
                <a:solidFill>
                  <a:srgbClr val="FFFFFF"/>
                </a:solidFill>
              </a:rPr>
              <a:t> in the running wave and the flowing air,</a:t>
            </a:r>
          </a:p>
          <a:p>
            <a:pPr marL="0" lvl="0" indent="0" algn="l" rtl="0">
              <a:spcBef>
                <a:spcPts val="1600"/>
              </a:spcBef>
              <a:spcAft>
                <a:spcPts val="1600"/>
              </a:spcAft>
              <a:buNone/>
            </a:pPr>
            <a:r>
              <a:rPr lang="en-US" sz="2800" b="1" dirty="0">
                <a:solidFill>
                  <a:srgbClr val="FFFFFF"/>
                </a:solidFill>
              </a:rPr>
              <a:t>Ron L.:</a:t>
            </a:r>
            <a:r>
              <a:rPr lang="en-US" sz="2800" dirty="0">
                <a:solidFill>
                  <a:srgbClr val="FFFFFF"/>
                </a:solidFill>
              </a:rPr>
              <a:t> in the quiet earth and the shining stars.</a:t>
            </a:r>
          </a:p>
          <a:p>
            <a:endParaRPr lang="en-US" dirty="0"/>
          </a:p>
        </p:txBody>
      </p:sp>
    </p:spTree>
    <p:extLst>
      <p:ext uri="{BB962C8B-B14F-4D97-AF65-F5344CB8AC3E}">
        <p14:creationId xmlns:p14="http://schemas.microsoft.com/office/powerpoint/2010/main" val="2855349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06DD-51D7-D8FE-D380-349956F502FA}"/>
              </a:ext>
            </a:extLst>
          </p:cNvPr>
          <p:cNvSpPr>
            <a:spLocks noGrp="1"/>
          </p:cNvSpPr>
          <p:nvPr>
            <p:ph type="title"/>
          </p:nvPr>
        </p:nvSpPr>
        <p:spPr/>
        <p:txBody>
          <a:bodyPr/>
          <a:lstStyle/>
          <a:p>
            <a:r>
              <a:rPr lang="en">
                <a:solidFill>
                  <a:srgbClr val="FFFFFF"/>
                </a:solidFill>
              </a:rPr>
              <a:t>Call to the Feast (continued)</a:t>
            </a:r>
            <a:endParaRPr lang="en-US"/>
          </a:p>
        </p:txBody>
      </p:sp>
      <p:sp>
        <p:nvSpPr>
          <p:cNvPr id="3" name="Content Placeholder 2">
            <a:extLst>
              <a:ext uri="{FF2B5EF4-FFF2-40B4-BE49-F238E27FC236}">
                <a16:creationId xmlns:a16="http://schemas.microsoft.com/office/drawing/2014/main" id="{4F157B07-C301-010E-E1A8-697385F3B09F}"/>
              </a:ext>
            </a:extLst>
          </p:cNvPr>
          <p:cNvSpPr>
            <a:spLocks noGrp="1"/>
          </p:cNvSpPr>
          <p:nvPr>
            <p:ph idx="1"/>
          </p:nvPr>
        </p:nvSpPr>
        <p:spPr/>
        <p:txBody>
          <a:bodyPr/>
          <a:lstStyle/>
          <a:p>
            <a:pPr marL="0" lvl="0" indent="0" algn="l" rtl="0">
              <a:spcBef>
                <a:spcPts val="0"/>
              </a:spcBef>
              <a:spcAft>
                <a:spcPts val="0"/>
              </a:spcAft>
              <a:buNone/>
            </a:pPr>
            <a:r>
              <a:rPr lang="en-US" sz="2800" b="1" dirty="0">
                <a:solidFill>
                  <a:srgbClr val="FFFFFF"/>
                </a:solidFill>
              </a:rPr>
              <a:t>Andrew:</a:t>
            </a:r>
            <a:r>
              <a:rPr lang="en-US" sz="2800" dirty="0">
                <a:solidFill>
                  <a:srgbClr val="FFFFFF"/>
                </a:solidFill>
              </a:rPr>
              <a:t> Out of the dust came life,</a:t>
            </a:r>
          </a:p>
          <a:p>
            <a:pPr marL="0" lvl="0" indent="0" algn="l" rtl="0">
              <a:spcBef>
                <a:spcPts val="1600"/>
              </a:spcBef>
              <a:spcAft>
                <a:spcPts val="0"/>
              </a:spcAft>
              <a:buNone/>
            </a:pPr>
            <a:r>
              <a:rPr lang="en-US" sz="2800" b="1" dirty="0">
                <a:solidFill>
                  <a:srgbClr val="FFFFFF"/>
                </a:solidFill>
              </a:rPr>
              <a:t>Ron L.:</a:t>
            </a:r>
            <a:r>
              <a:rPr lang="en-US" sz="2800" dirty="0">
                <a:solidFill>
                  <a:srgbClr val="FFFFFF"/>
                </a:solidFill>
              </a:rPr>
              <a:t> and the image of God was revealed</a:t>
            </a:r>
          </a:p>
          <a:p>
            <a:pPr marL="0" lvl="0" indent="0" algn="l" rtl="0">
              <a:spcBef>
                <a:spcPts val="1600"/>
              </a:spcBef>
              <a:spcAft>
                <a:spcPts val="0"/>
              </a:spcAft>
              <a:buNone/>
            </a:pPr>
            <a:r>
              <a:rPr lang="en-US" sz="2800" b="1" dirty="0">
                <a:solidFill>
                  <a:srgbClr val="FFFFFF"/>
                </a:solidFill>
              </a:rPr>
              <a:t>Andrew:</a:t>
            </a:r>
            <a:r>
              <a:rPr lang="en-US" sz="2800" dirty="0">
                <a:solidFill>
                  <a:srgbClr val="FFFFFF"/>
                </a:solidFill>
              </a:rPr>
              <a:t> in the human face and the gentle heart,</a:t>
            </a:r>
          </a:p>
          <a:p>
            <a:pPr marL="1106424" lvl="0" indent="-1106424" algn="l" rtl="0">
              <a:spcBef>
                <a:spcPts val="1600"/>
              </a:spcBef>
              <a:spcAft>
                <a:spcPts val="1600"/>
              </a:spcAft>
              <a:buNone/>
            </a:pPr>
            <a:r>
              <a:rPr lang="en-US" sz="2800" b="1" dirty="0">
                <a:solidFill>
                  <a:srgbClr val="FFFFFF"/>
                </a:solidFill>
              </a:rPr>
              <a:t>Ron L.:</a:t>
            </a:r>
            <a:r>
              <a:rPr lang="en-US" sz="2800" dirty="0">
                <a:solidFill>
                  <a:srgbClr val="FFFFFF"/>
                </a:solidFill>
              </a:rPr>
              <a:t> in the warmth of flesh and the depth of soul.</a:t>
            </a:r>
          </a:p>
          <a:p>
            <a:endParaRPr lang="en-US" dirty="0"/>
          </a:p>
        </p:txBody>
      </p:sp>
    </p:spTree>
    <p:extLst>
      <p:ext uri="{BB962C8B-B14F-4D97-AF65-F5344CB8AC3E}">
        <p14:creationId xmlns:p14="http://schemas.microsoft.com/office/powerpoint/2010/main" val="3123956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0462-F627-5376-B96F-F9695F9F0CC2}"/>
              </a:ext>
            </a:extLst>
          </p:cNvPr>
          <p:cNvSpPr>
            <a:spLocks noGrp="1"/>
          </p:cNvSpPr>
          <p:nvPr>
            <p:ph type="title"/>
          </p:nvPr>
        </p:nvSpPr>
        <p:spPr/>
        <p:txBody>
          <a:bodyPr/>
          <a:lstStyle/>
          <a:p>
            <a:r>
              <a:rPr lang="en" dirty="0">
                <a:solidFill>
                  <a:srgbClr val="FFFFFF"/>
                </a:solidFill>
              </a:rPr>
              <a:t>Call to the Feast (continued)</a:t>
            </a:r>
            <a:endParaRPr lang="en-US" dirty="0"/>
          </a:p>
        </p:txBody>
      </p:sp>
      <p:sp>
        <p:nvSpPr>
          <p:cNvPr id="3" name="Content Placeholder 2">
            <a:extLst>
              <a:ext uri="{FF2B5EF4-FFF2-40B4-BE49-F238E27FC236}">
                <a16:creationId xmlns:a16="http://schemas.microsoft.com/office/drawing/2014/main" id="{284BB4B1-4914-61EF-AD73-4F21BA56802E}"/>
              </a:ext>
            </a:extLst>
          </p:cNvPr>
          <p:cNvSpPr>
            <a:spLocks noGrp="1"/>
          </p:cNvSpPr>
          <p:nvPr>
            <p:ph idx="1"/>
          </p:nvPr>
        </p:nvSpPr>
        <p:spPr/>
        <p:txBody>
          <a:bodyPr/>
          <a:lstStyle/>
          <a:p>
            <a:pPr marL="0" lvl="0" indent="0" algn="l" rtl="0">
              <a:spcBef>
                <a:spcPts val="0"/>
              </a:spcBef>
              <a:spcAft>
                <a:spcPts val="0"/>
              </a:spcAft>
              <a:buNone/>
            </a:pPr>
            <a:r>
              <a:rPr lang="en-US" sz="2800" b="1" dirty="0">
                <a:solidFill>
                  <a:srgbClr val="FFFFFF"/>
                </a:solidFill>
              </a:rPr>
              <a:t>Andrew: </a:t>
            </a:r>
            <a:r>
              <a:rPr lang="en-US" sz="2800" dirty="0">
                <a:solidFill>
                  <a:srgbClr val="FFFFFF"/>
                </a:solidFill>
              </a:rPr>
              <a:t>Out of justice came freedom</a:t>
            </a:r>
          </a:p>
          <a:p>
            <a:pPr marL="0" lvl="0" indent="0" algn="l" rtl="0">
              <a:spcBef>
                <a:spcPts val="1600"/>
              </a:spcBef>
              <a:spcAft>
                <a:spcPts val="0"/>
              </a:spcAft>
              <a:buNone/>
            </a:pPr>
            <a:r>
              <a:rPr lang="en-US" sz="2800" b="1" dirty="0">
                <a:solidFill>
                  <a:srgbClr val="FFFFFF"/>
                </a:solidFill>
              </a:rPr>
              <a:t>Ron L.: </a:t>
            </a:r>
            <a:r>
              <a:rPr lang="en-US" sz="2800" dirty="0">
                <a:solidFill>
                  <a:srgbClr val="FFFFFF"/>
                </a:solidFill>
              </a:rPr>
              <a:t>and the wisdom of God was revealed</a:t>
            </a:r>
          </a:p>
          <a:p>
            <a:pPr marL="0" lvl="0" indent="0" algn="l" rtl="0">
              <a:spcBef>
                <a:spcPts val="1600"/>
              </a:spcBef>
              <a:spcAft>
                <a:spcPts val="0"/>
              </a:spcAft>
              <a:buNone/>
            </a:pPr>
            <a:r>
              <a:rPr lang="en-US" sz="2800" b="1" dirty="0">
                <a:solidFill>
                  <a:srgbClr val="FFFFFF"/>
                </a:solidFill>
              </a:rPr>
              <a:t>Andrew:</a:t>
            </a:r>
            <a:r>
              <a:rPr lang="en-US" sz="2800" dirty="0">
                <a:solidFill>
                  <a:srgbClr val="FFFFFF"/>
                </a:solidFill>
              </a:rPr>
              <a:t> in the need to grow and the will to love,</a:t>
            </a:r>
          </a:p>
          <a:p>
            <a:pPr marL="1106424" lvl="0" indent="-1106424" algn="l" rtl="0">
              <a:spcBef>
                <a:spcPts val="1600"/>
              </a:spcBef>
              <a:spcAft>
                <a:spcPts val="1600"/>
              </a:spcAft>
              <a:buNone/>
            </a:pPr>
            <a:r>
              <a:rPr lang="en-US" sz="2800" b="1" dirty="0">
                <a:solidFill>
                  <a:srgbClr val="FFFFFF"/>
                </a:solidFill>
              </a:rPr>
              <a:t>Ron L.:</a:t>
            </a:r>
            <a:r>
              <a:rPr lang="en-US" sz="2800" dirty="0">
                <a:solidFill>
                  <a:srgbClr val="FFFFFF"/>
                </a:solidFill>
              </a:rPr>
              <a:t> in the chance to know and the power to choose.</a:t>
            </a:r>
          </a:p>
          <a:p>
            <a:endParaRPr lang="en-US" dirty="0"/>
          </a:p>
        </p:txBody>
      </p:sp>
    </p:spTree>
    <p:extLst>
      <p:ext uri="{BB962C8B-B14F-4D97-AF65-F5344CB8AC3E}">
        <p14:creationId xmlns:p14="http://schemas.microsoft.com/office/powerpoint/2010/main" val="1468012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94DB8-A814-D408-641C-F8084990BEB8}"/>
              </a:ext>
            </a:extLst>
          </p:cNvPr>
          <p:cNvSpPr>
            <a:spLocks noGrp="1"/>
          </p:cNvSpPr>
          <p:nvPr>
            <p:ph type="title"/>
          </p:nvPr>
        </p:nvSpPr>
        <p:spPr/>
        <p:txBody>
          <a:bodyPr/>
          <a:lstStyle/>
          <a:p>
            <a:r>
              <a:rPr lang="en" dirty="0">
                <a:solidFill>
                  <a:srgbClr val="FFFFFF"/>
                </a:solidFill>
              </a:rPr>
              <a:t>Call to the Feast (continued)</a:t>
            </a:r>
            <a:endParaRPr lang="en-US" dirty="0"/>
          </a:p>
        </p:txBody>
      </p:sp>
      <p:sp>
        <p:nvSpPr>
          <p:cNvPr id="3" name="Content Placeholder 2">
            <a:extLst>
              <a:ext uri="{FF2B5EF4-FFF2-40B4-BE49-F238E27FC236}">
                <a16:creationId xmlns:a16="http://schemas.microsoft.com/office/drawing/2014/main" id="{E354E03D-FDAA-EB85-47FE-7A6618A4C2CE}"/>
              </a:ext>
            </a:extLst>
          </p:cNvPr>
          <p:cNvSpPr>
            <a:spLocks noGrp="1"/>
          </p:cNvSpPr>
          <p:nvPr>
            <p:ph idx="1"/>
          </p:nvPr>
        </p:nvSpPr>
        <p:spPr/>
        <p:txBody>
          <a:bodyPr/>
          <a:lstStyle/>
          <a:p>
            <a:pPr marL="0" lvl="0" indent="0" algn="l" rtl="0">
              <a:spcBef>
                <a:spcPts val="0"/>
              </a:spcBef>
              <a:spcAft>
                <a:spcPts val="0"/>
              </a:spcAft>
              <a:buNone/>
            </a:pPr>
            <a:r>
              <a:rPr lang="en-US" sz="2800" b="1" dirty="0">
                <a:solidFill>
                  <a:srgbClr val="FFFFFF"/>
                </a:solidFill>
              </a:rPr>
              <a:t>Andrew: </a:t>
            </a:r>
            <a:r>
              <a:rPr lang="en-US" sz="2800" dirty="0">
                <a:solidFill>
                  <a:srgbClr val="FFFFFF"/>
                </a:solidFill>
              </a:rPr>
              <a:t>And God looked at the creation,</a:t>
            </a:r>
          </a:p>
          <a:p>
            <a:pPr marL="0" lvl="0" indent="0" algn="l" rtl="0">
              <a:spcBef>
                <a:spcPts val="1600"/>
              </a:spcBef>
              <a:spcAft>
                <a:spcPts val="0"/>
              </a:spcAft>
              <a:buNone/>
            </a:pPr>
            <a:r>
              <a:rPr lang="en-US" sz="2800" b="1" dirty="0">
                <a:solidFill>
                  <a:srgbClr val="FFFFFF"/>
                </a:solidFill>
              </a:rPr>
              <a:t>Ron L.: </a:t>
            </a:r>
            <a:r>
              <a:rPr lang="en-US" sz="2800" dirty="0">
                <a:solidFill>
                  <a:srgbClr val="FFFFFF"/>
                </a:solidFill>
              </a:rPr>
              <a:t>And behold, it was very good.</a:t>
            </a:r>
          </a:p>
          <a:p>
            <a:endParaRPr lang="en-US" dirty="0"/>
          </a:p>
        </p:txBody>
      </p:sp>
    </p:spTree>
    <p:extLst>
      <p:ext uri="{BB962C8B-B14F-4D97-AF65-F5344CB8AC3E}">
        <p14:creationId xmlns:p14="http://schemas.microsoft.com/office/powerpoint/2010/main" val="402829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4E63-0C47-93AC-A622-5CFD0715DF01}"/>
              </a:ext>
            </a:extLst>
          </p:cNvPr>
          <p:cNvSpPr>
            <a:spLocks noGrp="1"/>
          </p:cNvSpPr>
          <p:nvPr>
            <p:ph type="title"/>
          </p:nvPr>
        </p:nvSpPr>
        <p:spPr/>
        <p:txBody>
          <a:bodyPr/>
          <a:lstStyle/>
          <a:p>
            <a:r>
              <a:rPr lang="en" dirty="0">
                <a:solidFill>
                  <a:srgbClr val="FFFFFF"/>
                </a:solidFill>
              </a:rPr>
              <a:t>Psalm 116:12-19 (Marie)</a:t>
            </a:r>
            <a:endParaRPr lang="en-US" dirty="0"/>
          </a:p>
        </p:txBody>
      </p:sp>
      <p:sp>
        <p:nvSpPr>
          <p:cNvPr id="3" name="Content Placeholder 2">
            <a:extLst>
              <a:ext uri="{FF2B5EF4-FFF2-40B4-BE49-F238E27FC236}">
                <a16:creationId xmlns:a16="http://schemas.microsoft.com/office/drawing/2014/main" id="{9BD3514A-8BFA-969F-6BF4-3F89C144740C}"/>
              </a:ext>
            </a:extLst>
          </p:cNvPr>
          <p:cNvSpPr>
            <a:spLocks noGrp="1"/>
          </p:cNvSpPr>
          <p:nvPr>
            <p:ph idx="1"/>
          </p:nvPr>
        </p:nvSpPr>
        <p:spPr/>
        <p:txBody>
          <a:bodyPr/>
          <a:lstStyle/>
          <a:p>
            <a:pPr marL="0" lvl="0" indent="0" algn="l" rtl="0">
              <a:lnSpc>
                <a:spcPct val="100000"/>
              </a:lnSpc>
              <a:spcBef>
                <a:spcPts val="0"/>
              </a:spcBef>
              <a:spcAft>
                <a:spcPts val="0"/>
              </a:spcAft>
              <a:buClr>
                <a:schemeClr val="dk2"/>
              </a:buClr>
              <a:buSzPts val="1100"/>
              <a:buFont typeface="Arial"/>
              <a:buNone/>
            </a:pPr>
            <a:r>
              <a:rPr lang="en-US" sz="2400" dirty="0">
                <a:solidFill>
                  <a:srgbClr val="FFFFFF"/>
                </a:solidFill>
              </a:rPr>
              <a:t>How shall I repay the LORD</a:t>
            </a:r>
          </a:p>
          <a:p>
            <a:pPr marL="0" lvl="0" indent="0" algn="l" rtl="0">
              <a:lnSpc>
                <a:spcPct val="100000"/>
              </a:lnSpc>
              <a:spcBef>
                <a:spcPts val="0"/>
              </a:spcBef>
              <a:spcAft>
                <a:spcPts val="0"/>
              </a:spcAft>
              <a:buClr>
                <a:schemeClr val="dk2"/>
              </a:buClr>
              <a:buSzPts val="1100"/>
              <a:buFont typeface="Arial"/>
              <a:buNone/>
            </a:pPr>
            <a:r>
              <a:rPr lang="en-US" sz="2400" dirty="0">
                <a:solidFill>
                  <a:srgbClr val="FFFFFF"/>
                </a:solidFill>
              </a:rPr>
              <a:t>  for all the good things God has done for me?</a:t>
            </a:r>
          </a:p>
          <a:p>
            <a:pPr marL="0" lvl="0" indent="0" algn="l" rtl="0">
              <a:lnSpc>
                <a:spcPct val="100000"/>
              </a:lnSpc>
              <a:spcBef>
                <a:spcPts val="0"/>
              </a:spcBef>
              <a:spcAft>
                <a:spcPts val="0"/>
              </a:spcAft>
              <a:buClr>
                <a:schemeClr val="dk2"/>
              </a:buClr>
              <a:buSzPts val="1100"/>
              <a:buFont typeface="Arial"/>
              <a:buNone/>
            </a:pPr>
            <a:r>
              <a:rPr lang="en-US" sz="2400" dirty="0">
                <a:solidFill>
                  <a:srgbClr val="FFFFFF"/>
                </a:solidFill>
              </a:rPr>
              <a:t>I will lift the cup of salvation</a:t>
            </a:r>
          </a:p>
          <a:p>
            <a:pPr marL="0" lvl="0" indent="0" algn="l" rtl="0">
              <a:lnSpc>
                <a:spcPct val="100000"/>
              </a:lnSpc>
              <a:spcBef>
                <a:spcPts val="0"/>
              </a:spcBef>
              <a:spcAft>
                <a:spcPts val="0"/>
              </a:spcAft>
              <a:buClr>
                <a:schemeClr val="dk2"/>
              </a:buClr>
              <a:buSzPts val="1100"/>
              <a:buFont typeface="Arial"/>
              <a:buNone/>
            </a:pPr>
            <a:r>
              <a:rPr lang="en-US" sz="2400" dirty="0">
                <a:solidFill>
                  <a:srgbClr val="FFFFFF"/>
                </a:solidFill>
              </a:rPr>
              <a:t>  and call on the name of the LORD.</a:t>
            </a:r>
          </a:p>
          <a:p>
            <a:pPr marL="0" lvl="0" indent="0" algn="l" rtl="0">
              <a:lnSpc>
                <a:spcPct val="100000"/>
              </a:lnSpc>
              <a:spcBef>
                <a:spcPts val="0"/>
              </a:spcBef>
              <a:spcAft>
                <a:spcPts val="0"/>
              </a:spcAft>
              <a:buClr>
                <a:schemeClr val="dk2"/>
              </a:buClr>
              <a:buSzPts val="1100"/>
              <a:buFont typeface="Arial"/>
              <a:buNone/>
            </a:pPr>
            <a:r>
              <a:rPr lang="en-US" sz="2400" dirty="0">
                <a:solidFill>
                  <a:srgbClr val="FFFFFF"/>
                </a:solidFill>
              </a:rPr>
              <a:t>I will fulfill my vows to the LORD</a:t>
            </a:r>
          </a:p>
          <a:p>
            <a:pPr marL="0" lvl="0" indent="0" algn="l" rtl="0">
              <a:lnSpc>
                <a:spcPct val="100000"/>
              </a:lnSpc>
              <a:spcBef>
                <a:spcPts val="0"/>
              </a:spcBef>
              <a:spcAft>
                <a:spcPts val="0"/>
              </a:spcAft>
              <a:buClr>
                <a:schemeClr val="dk2"/>
              </a:buClr>
              <a:buSzPts val="1100"/>
              <a:buFont typeface="Arial"/>
              <a:buNone/>
            </a:pPr>
            <a:r>
              <a:rPr lang="en-US" sz="2400" dirty="0">
                <a:solidFill>
                  <a:srgbClr val="FFFFFF"/>
                </a:solidFill>
              </a:rPr>
              <a:t>  in the presence of all God’s people.</a:t>
            </a:r>
          </a:p>
          <a:p>
            <a:pPr marL="0" lvl="0" indent="0" algn="l" rtl="0">
              <a:lnSpc>
                <a:spcPct val="100000"/>
              </a:lnSpc>
              <a:spcBef>
                <a:spcPts val="0"/>
              </a:spcBef>
              <a:spcAft>
                <a:spcPts val="0"/>
              </a:spcAft>
              <a:buClr>
                <a:schemeClr val="dk2"/>
              </a:buClr>
              <a:buSzPts val="1100"/>
              <a:buFont typeface="Arial"/>
              <a:buNone/>
            </a:pPr>
            <a:r>
              <a:rPr lang="en-US" sz="2400" dirty="0">
                <a:solidFill>
                  <a:srgbClr val="FFFFFF"/>
                </a:solidFill>
              </a:rPr>
              <a:t>Precious in your sight, O LORD,</a:t>
            </a:r>
          </a:p>
          <a:p>
            <a:pPr marL="0" lvl="0" indent="0" algn="l" rtl="0">
              <a:lnSpc>
                <a:spcPct val="100000"/>
              </a:lnSpc>
              <a:spcBef>
                <a:spcPts val="0"/>
              </a:spcBef>
              <a:spcAft>
                <a:spcPts val="0"/>
              </a:spcAft>
              <a:buClr>
                <a:schemeClr val="dk2"/>
              </a:buClr>
              <a:buSzPts val="1100"/>
              <a:buFont typeface="Arial"/>
              <a:buNone/>
            </a:pPr>
            <a:r>
              <a:rPr lang="en-US" sz="2400" dirty="0">
                <a:solidFill>
                  <a:srgbClr val="FFFFFF"/>
                </a:solidFill>
              </a:rPr>
              <a:t>  is the death of your servants.</a:t>
            </a:r>
          </a:p>
          <a:p>
            <a:endParaRPr lang="en-US" dirty="0"/>
          </a:p>
        </p:txBody>
      </p:sp>
    </p:spTree>
    <p:extLst>
      <p:ext uri="{BB962C8B-B14F-4D97-AF65-F5344CB8AC3E}">
        <p14:creationId xmlns:p14="http://schemas.microsoft.com/office/powerpoint/2010/main" val="885495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C2A88-2D1A-5F7E-B21A-C5F186852F3A}"/>
              </a:ext>
            </a:extLst>
          </p:cNvPr>
          <p:cNvSpPr>
            <a:spLocks noGrp="1"/>
          </p:cNvSpPr>
          <p:nvPr>
            <p:ph type="title"/>
          </p:nvPr>
        </p:nvSpPr>
        <p:spPr/>
        <p:txBody>
          <a:bodyPr/>
          <a:lstStyle/>
          <a:p>
            <a:r>
              <a:rPr lang="en" dirty="0">
                <a:solidFill>
                  <a:srgbClr val="FFFFFF"/>
                </a:solidFill>
              </a:rPr>
              <a:t>Psalm 116:12-19 (Continued)</a:t>
            </a:r>
            <a:endParaRPr lang="en-US" dirty="0"/>
          </a:p>
        </p:txBody>
      </p:sp>
      <p:sp>
        <p:nvSpPr>
          <p:cNvPr id="3" name="Content Placeholder 2">
            <a:extLst>
              <a:ext uri="{FF2B5EF4-FFF2-40B4-BE49-F238E27FC236}">
                <a16:creationId xmlns:a16="http://schemas.microsoft.com/office/drawing/2014/main" id="{12E663D9-E9F1-6B77-D822-8649C88A9042}"/>
              </a:ext>
            </a:extLst>
          </p:cNvPr>
          <p:cNvSpPr>
            <a:spLocks noGrp="1"/>
          </p:cNvSpPr>
          <p:nvPr>
            <p:ph idx="1"/>
          </p:nvPr>
        </p:nvSpPr>
        <p:spPr/>
        <p:txBody>
          <a:bodyPr/>
          <a:lstStyle/>
          <a:p>
            <a:pPr marL="0" lvl="0" indent="0" algn="l" rtl="0">
              <a:lnSpc>
                <a:spcPct val="100000"/>
              </a:lnSpc>
              <a:spcBef>
                <a:spcPts val="0"/>
              </a:spcBef>
              <a:spcAft>
                <a:spcPts val="0"/>
              </a:spcAft>
              <a:buClr>
                <a:schemeClr val="dk2"/>
              </a:buClr>
              <a:buSzPts val="1100"/>
              <a:buFont typeface="Arial"/>
              <a:buNone/>
            </a:pPr>
            <a:r>
              <a:rPr lang="en-US" sz="2400" dirty="0">
                <a:solidFill>
                  <a:srgbClr val="FFFFFF"/>
                </a:solidFill>
              </a:rPr>
              <a:t>O LORD, truly I am your servant;</a:t>
            </a:r>
          </a:p>
          <a:p>
            <a:pPr marL="0" lvl="0" indent="0" algn="l" rtl="0">
              <a:lnSpc>
                <a:spcPct val="100000"/>
              </a:lnSpc>
              <a:spcBef>
                <a:spcPts val="0"/>
              </a:spcBef>
              <a:spcAft>
                <a:spcPts val="0"/>
              </a:spcAft>
              <a:buClr>
                <a:schemeClr val="dk2"/>
              </a:buClr>
              <a:buSzPts val="1100"/>
              <a:buFont typeface="Arial"/>
              <a:buNone/>
            </a:pPr>
            <a:r>
              <a:rPr lang="en-US" sz="2400" dirty="0">
                <a:solidFill>
                  <a:srgbClr val="FFFFFF"/>
                </a:solidFill>
              </a:rPr>
              <a:t>  I am your servant, the child of your handmaid; 	you have freed me from my bonds.</a:t>
            </a:r>
          </a:p>
          <a:p>
            <a:pPr marL="0" lvl="0" indent="0" algn="l" rtl="0">
              <a:lnSpc>
                <a:spcPct val="100000"/>
              </a:lnSpc>
              <a:spcBef>
                <a:spcPts val="0"/>
              </a:spcBef>
              <a:spcAft>
                <a:spcPts val="0"/>
              </a:spcAft>
              <a:buClr>
                <a:schemeClr val="dk2"/>
              </a:buClr>
              <a:buSzPts val="1100"/>
              <a:buFont typeface="Arial"/>
              <a:buNone/>
            </a:pPr>
            <a:r>
              <a:rPr lang="en-US" sz="2400" dirty="0">
                <a:solidFill>
                  <a:srgbClr val="FFFFFF"/>
                </a:solidFill>
              </a:rPr>
              <a:t>I will offer you the sacrifice of thanksgiving</a:t>
            </a:r>
          </a:p>
          <a:p>
            <a:pPr marL="0" indent="0">
              <a:lnSpc>
                <a:spcPct val="100000"/>
              </a:lnSpc>
              <a:buSzPts val="1100"/>
              <a:buNone/>
            </a:pPr>
            <a:r>
              <a:rPr lang="en-US" sz="2400" dirty="0">
                <a:solidFill>
                  <a:srgbClr val="FFFFFF"/>
                </a:solidFill>
              </a:rPr>
              <a:t>  and call upon the name of the LORD.</a:t>
            </a:r>
          </a:p>
          <a:p>
            <a:pPr marL="0" lvl="0" indent="0" algn="l" rtl="0">
              <a:lnSpc>
                <a:spcPct val="100000"/>
              </a:lnSpc>
              <a:spcBef>
                <a:spcPts val="0"/>
              </a:spcBef>
              <a:spcAft>
                <a:spcPts val="0"/>
              </a:spcAft>
              <a:buClr>
                <a:schemeClr val="dk2"/>
              </a:buClr>
              <a:buSzPts val="1100"/>
              <a:buFont typeface="Arial"/>
              <a:buNone/>
            </a:pPr>
            <a:r>
              <a:rPr lang="en-US" sz="2400" dirty="0">
                <a:solidFill>
                  <a:srgbClr val="FFFFFF"/>
                </a:solidFill>
              </a:rPr>
              <a:t>I will fulfill my vows to the LORD</a:t>
            </a:r>
          </a:p>
          <a:p>
            <a:pPr marL="0" lvl="0" indent="0" algn="l" rtl="0">
              <a:lnSpc>
                <a:spcPct val="100000"/>
              </a:lnSpc>
              <a:spcBef>
                <a:spcPts val="0"/>
              </a:spcBef>
              <a:spcAft>
                <a:spcPts val="0"/>
              </a:spcAft>
              <a:buClr>
                <a:schemeClr val="dk2"/>
              </a:buClr>
              <a:buSzPts val="1100"/>
              <a:buFont typeface="Arial"/>
              <a:buNone/>
            </a:pPr>
            <a:r>
              <a:rPr lang="en-US" sz="2400" dirty="0">
                <a:solidFill>
                  <a:srgbClr val="FFFFFF"/>
                </a:solidFill>
              </a:rPr>
              <a:t>  in the presence of all God’s people,</a:t>
            </a:r>
          </a:p>
          <a:p>
            <a:pPr marL="0" lvl="0" indent="0" algn="l" rtl="0">
              <a:lnSpc>
                <a:spcPct val="100000"/>
              </a:lnSpc>
              <a:spcBef>
                <a:spcPts val="0"/>
              </a:spcBef>
              <a:spcAft>
                <a:spcPts val="0"/>
              </a:spcAft>
              <a:buClr>
                <a:schemeClr val="dk2"/>
              </a:buClr>
              <a:buSzPts val="1100"/>
              <a:buFont typeface="Arial"/>
              <a:buNone/>
            </a:pPr>
            <a:r>
              <a:rPr lang="en-US" sz="2400" dirty="0">
                <a:solidFill>
                  <a:srgbClr val="FFFFFF"/>
                </a:solidFill>
              </a:rPr>
              <a:t>in the courts of the LORD’s house,</a:t>
            </a:r>
          </a:p>
          <a:p>
            <a:pPr marL="0" lvl="0" indent="0" algn="l" rtl="0">
              <a:lnSpc>
                <a:spcPct val="100000"/>
              </a:lnSpc>
              <a:spcBef>
                <a:spcPts val="0"/>
              </a:spcBef>
              <a:spcAft>
                <a:spcPts val="0"/>
              </a:spcAft>
              <a:buClr>
                <a:schemeClr val="dk2"/>
              </a:buClr>
              <a:buSzPts val="1100"/>
              <a:buFont typeface="Arial"/>
              <a:buNone/>
            </a:pPr>
            <a:r>
              <a:rPr lang="en-US" sz="2400" dirty="0">
                <a:solidFill>
                  <a:srgbClr val="FFFFFF"/>
                </a:solidFill>
              </a:rPr>
              <a:t>  in the midst of you, O Jerusalem. Hallelujah! </a:t>
            </a:r>
          </a:p>
          <a:p>
            <a:endParaRPr lang="en-US" dirty="0"/>
          </a:p>
        </p:txBody>
      </p:sp>
    </p:spTree>
    <p:extLst>
      <p:ext uri="{BB962C8B-B14F-4D97-AF65-F5344CB8AC3E}">
        <p14:creationId xmlns:p14="http://schemas.microsoft.com/office/powerpoint/2010/main" val="2898741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FE794C-83D1-0E46-D1E7-938D31B1F52E}"/>
              </a:ext>
            </a:extLst>
          </p:cNvPr>
          <p:cNvSpPr>
            <a:spLocks noGrp="1"/>
          </p:cNvSpPr>
          <p:nvPr>
            <p:ph idx="1"/>
          </p:nvPr>
        </p:nvSpPr>
        <p:spPr/>
        <p:txBody>
          <a:bodyPr>
            <a:normAutofit/>
          </a:bodyPr>
          <a:lstStyle/>
          <a:p>
            <a:pPr marL="0" indent="0">
              <a:buNone/>
            </a:pPr>
            <a:r>
              <a:rPr lang="en" sz="4400" dirty="0"/>
              <a:t>Pause for reflection.</a:t>
            </a:r>
            <a:endParaRPr lang="en-US" sz="4400" dirty="0"/>
          </a:p>
        </p:txBody>
      </p:sp>
    </p:spTree>
    <p:extLst>
      <p:ext uri="{BB962C8B-B14F-4D97-AF65-F5344CB8AC3E}">
        <p14:creationId xmlns:p14="http://schemas.microsoft.com/office/powerpoint/2010/main" val="244788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AF5-1527-EDB0-A2EF-F624C389C875}"/>
              </a:ext>
            </a:extLst>
          </p:cNvPr>
          <p:cNvSpPr>
            <a:spLocks noGrp="1"/>
          </p:cNvSpPr>
          <p:nvPr>
            <p:ph type="title"/>
          </p:nvPr>
        </p:nvSpPr>
        <p:spPr/>
        <p:txBody>
          <a:bodyPr/>
          <a:lstStyle/>
          <a:p>
            <a:r>
              <a:rPr lang="en-US" dirty="0"/>
              <a:t>The Elements of Franciscan Unity</a:t>
            </a:r>
          </a:p>
        </p:txBody>
      </p:sp>
      <p:sp>
        <p:nvSpPr>
          <p:cNvPr id="3" name="Content Placeholder 2">
            <a:extLst>
              <a:ext uri="{FF2B5EF4-FFF2-40B4-BE49-F238E27FC236}">
                <a16:creationId xmlns:a16="http://schemas.microsoft.com/office/drawing/2014/main" id="{1936CA57-2FEE-D706-4F1C-FFE1D2CF1388}"/>
              </a:ext>
            </a:extLst>
          </p:cNvPr>
          <p:cNvSpPr>
            <a:spLocks noGrp="1"/>
          </p:cNvSpPr>
          <p:nvPr>
            <p:ph idx="1"/>
          </p:nvPr>
        </p:nvSpPr>
        <p:spPr/>
        <p:txBody>
          <a:bodyPr>
            <a:normAutofit/>
          </a:bodyPr>
          <a:lstStyle/>
          <a:p>
            <a:r>
              <a:rPr lang="en-US" sz="2800" dirty="0"/>
              <a:t>Baptism</a:t>
            </a:r>
          </a:p>
          <a:p>
            <a:r>
              <a:rPr lang="en-US" sz="2800" dirty="0"/>
              <a:t>Vocation</a:t>
            </a:r>
          </a:p>
          <a:p>
            <a:r>
              <a:rPr lang="en-US" sz="2800" dirty="0"/>
              <a:t>Charism</a:t>
            </a:r>
          </a:p>
          <a:p>
            <a:r>
              <a:rPr lang="en-US" sz="2800" dirty="0"/>
              <a:t>Christ-Centeredness</a:t>
            </a:r>
          </a:p>
          <a:p>
            <a:r>
              <a:rPr lang="en-US" sz="2800" dirty="0"/>
              <a:t>Prophetic Voice</a:t>
            </a:r>
          </a:p>
        </p:txBody>
      </p:sp>
    </p:spTree>
    <p:extLst>
      <p:ext uri="{BB962C8B-B14F-4D97-AF65-F5344CB8AC3E}">
        <p14:creationId xmlns:p14="http://schemas.microsoft.com/office/powerpoint/2010/main" val="27352085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10A4-EF11-C9A2-934E-22331553E688}"/>
              </a:ext>
            </a:extLst>
          </p:cNvPr>
          <p:cNvSpPr>
            <a:spLocks noGrp="1"/>
          </p:cNvSpPr>
          <p:nvPr>
            <p:ph type="title"/>
          </p:nvPr>
        </p:nvSpPr>
        <p:spPr/>
        <p:txBody>
          <a:bodyPr/>
          <a:lstStyle/>
          <a:p>
            <a:r>
              <a:rPr lang="en" sz="4000" dirty="0">
                <a:solidFill>
                  <a:srgbClr val="FFFFFF"/>
                </a:solidFill>
              </a:rPr>
              <a:t>Introduction to Prayer of Adoration (Andrew)</a:t>
            </a:r>
            <a:endParaRPr lang="en-US" dirty="0"/>
          </a:p>
        </p:txBody>
      </p:sp>
      <p:sp>
        <p:nvSpPr>
          <p:cNvPr id="3" name="Content Placeholder 2">
            <a:extLst>
              <a:ext uri="{FF2B5EF4-FFF2-40B4-BE49-F238E27FC236}">
                <a16:creationId xmlns:a16="http://schemas.microsoft.com/office/drawing/2014/main" id="{CECA54DD-66EE-7A20-05C3-63652E3654FC}"/>
              </a:ext>
            </a:extLst>
          </p:cNvPr>
          <p:cNvSpPr>
            <a:spLocks noGrp="1"/>
          </p:cNvSpPr>
          <p:nvPr>
            <p:ph idx="1"/>
          </p:nvPr>
        </p:nvSpPr>
        <p:spPr/>
        <p:txBody>
          <a:bodyPr/>
          <a:lstStyle/>
          <a:p>
            <a:pPr marL="0" lvl="0" indent="0" algn="l" rtl="0">
              <a:spcBef>
                <a:spcPts val="0"/>
              </a:spcBef>
              <a:spcAft>
                <a:spcPts val="0"/>
              </a:spcAft>
              <a:buNone/>
            </a:pPr>
            <a:r>
              <a:rPr lang="en-US" sz="2800" dirty="0">
                <a:solidFill>
                  <a:srgbClr val="FFFFFF"/>
                </a:solidFill>
              </a:rPr>
              <a:t>I will keep on thanking God </a:t>
            </a:r>
          </a:p>
          <a:p>
            <a:pPr marL="0" lvl="0" indent="0" algn="l" rtl="0">
              <a:spcBef>
                <a:spcPts val="1600"/>
              </a:spcBef>
              <a:spcAft>
                <a:spcPts val="0"/>
              </a:spcAft>
              <a:buNone/>
            </a:pPr>
            <a:r>
              <a:rPr lang="en-US" sz="2800" dirty="0">
                <a:solidFill>
                  <a:srgbClr val="FFFFFF"/>
                </a:solidFill>
              </a:rPr>
              <a:t>with constant words of prayer.</a:t>
            </a:r>
          </a:p>
          <a:p>
            <a:pPr marL="0" lvl="0" indent="0" algn="l" rtl="0">
              <a:spcBef>
                <a:spcPts val="1600"/>
              </a:spcBef>
              <a:spcAft>
                <a:spcPts val="0"/>
              </a:spcAft>
              <a:buNone/>
            </a:pPr>
            <a:r>
              <a:rPr lang="en-US" sz="2800" dirty="0">
                <a:solidFill>
                  <a:srgbClr val="FFFFFF"/>
                </a:solidFill>
              </a:rPr>
              <a:t>I will glory in the living God; </a:t>
            </a:r>
          </a:p>
          <a:p>
            <a:pPr marL="0" lvl="0" indent="0" algn="l" rtl="0">
              <a:spcBef>
                <a:spcPts val="1600"/>
              </a:spcBef>
              <a:spcAft>
                <a:spcPts val="1600"/>
              </a:spcAft>
              <a:buNone/>
            </a:pPr>
            <a:r>
              <a:rPr lang="en-US" sz="2800" dirty="0">
                <a:solidFill>
                  <a:srgbClr val="FFFFFF"/>
                </a:solidFill>
              </a:rPr>
              <a:t>the humble will hear and be glad.</a:t>
            </a:r>
          </a:p>
          <a:p>
            <a:endParaRPr lang="en-US" dirty="0"/>
          </a:p>
        </p:txBody>
      </p:sp>
    </p:spTree>
    <p:extLst>
      <p:ext uri="{BB962C8B-B14F-4D97-AF65-F5344CB8AC3E}">
        <p14:creationId xmlns:p14="http://schemas.microsoft.com/office/powerpoint/2010/main" val="939123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032A9-5A03-C623-7686-813BBDB05D6E}"/>
              </a:ext>
            </a:extLst>
          </p:cNvPr>
          <p:cNvSpPr>
            <a:spLocks noGrp="1"/>
          </p:cNvSpPr>
          <p:nvPr>
            <p:ph type="title"/>
          </p:nvPr>
        </p:nvSpPr>
        <p:spPr/>
        <p:txBody>
          <a:bodyPr/>
          <a:lstStyle/>
          <a:p>
            <a:r>
              <a:rPr lang="en" dirty="0">
                <a:solidFill>
                  <a:srgbClr val="FFFFFF"/>
                </a:solidFill>
              </a:rPr>
              <a:t>Prayer of Adoration (Ron N.)</a:t>
            </a:r>
            <a:endParaRPr lang="en-US" dirty="0"/>
          </a:p>
        </p:txBody>
      </p:sp>
      <p:sp>
        <p:nvSpPr>
          <p:cNvPr id="3" name="Content Placeholder 2">
            <a:extLst>
              <a:ext uri="{FF2B5EF4-FFF2-40B4-BE49-F238E27FC236}">
                <a16:creationId xmlns:a16="http://schemas.microsoft.com/office/drawing/2014/main" id="{8CF91F6C-C956-4B62-8607-A9E39699DFCE}"/>
              </a:ext>
            </a:extLst>
          </p:cNvPr>
          <p:cNvSpPr>
            <a:spLocks noGrp="1"/>
          </p:cNvSpPr>
          <p:nvPr>
            <p:ph idx="1"/>
          </p:nvPr>
        </p:nvSpPr>
        <p:spPr/>
        <p:txBody>
          <a:bodyPr/>
          <a:lstStyle/>
          <a:p>
            <a:pPr marL="0" lvl="0" indent="0" algn="l" rtl="0">
              <a:spcBef>
                <a:spcPts val="0"/>
              </a:spcBef>
              <a:spcAft>
                <a:spcPts val="0"/>
              </a:spcAft>
              <a:buNone/>
            </a:pPr>
            <a:r>
              <a:rPr lang="en-US" sz="2800" dirty="0">
                <a:solidFill>
                  <a:srgbClr val="FFFFFF"/>
                </a:solidFill>
              </a:rPr>
              <a:t>Let us pray.</a:t>
            </a:r>
          </a:p>
          <a:p>
            <a:pPr marL="0" lvl="0" indent="0" algn="l" rtl="0">
              <a:spcBef>
                <a:spcPts val="1600"/>
              </a:spcBef>
              <a:spcAft>
                <a:spcPts val="0"/>
              </a:spcAft>
              <a:buNone/>
            </a:pPr>
            <a:r>
              <a:rPr lang="en-US" sz="2800" dirty="0">
                <a:solidFill>
                  <a:srgbClr val="FFFFFF"/>
                </a:solidFill>
              </a:rPr>
              <a:t>Living God, our loving parent: you cherish your creation, and we praise you.</a:t>
            </a:r>
          </a:p>
          <a:p>
            <a:pPr marL="0" lvl="0" indent="0" algn="l" rtl="0">
              <a:spcBef>
                <a:spcPts val="1600"/>
              </a:spcBef>
              <a:spcAft>
                <a:spcPts val="1600"/>
              </a:spcAft>
              <a:buNone/>
            </a:pPr>
            <a:r>
              <a:rPr lang="en-US" sz="2800" dirty="0">
                <a:solidFill>
                  <a:srgbClr val="FFFFFF"/>
                </a:solidFill>
              </a:rPr>
              <a:t>With earth, air, water, fire: in our element as your children, we praise you.</a:t>
            </a:r>
          </a:p>
          <a:p>
            <a:endParaRPr lang="en-US" dirty="0"/>
          </a:p>
        </p:txBody>
      </p:sp>
    </p:spTree>
    <p:extLst>
      <p:ext uri="{BB962C8B-B14F-4D97-AF65-F5344CB8AC3E}">
        <p14:creationId xmlns:p14="http://schemas.microsoft.com/office/powerpoint/2010/main" val="7323212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86E5E-9740-A1D0-A802-7EF2C6998A3E}"/>
              </a:ext>
            </a:extLst>
          </p:cNvPr>
          <p:cNvSpPr>
            <a:spLocks noGrp="1"/>
          </p:cNvSpPr>
          <p:nvPr>
            <p:ph type="title"/>
          </p:nvPr>
        </p:nvSpPr>
        <p:spPr/>
        <p:txBody>
          <a:bodyPr/>
          <a:lstStyle/>
          <a:p>
            <a:r>
              <a:rPr lang="en" dirty="0">
                <a:solidFill>
                  <a:srgbClr val="FFFFFF"/>
                </a:solidFill>
              </a:rPr>
              <a:t>Prayer of Adoration (continued)</a:t>
            </a:r>
            <a:endParaRPr lang="en-US" dirty="0"/>
          </a:p>
        </p:txBody>
      </p:sp>
      <p:sp>
        <p:nvSpPr>
          <p:cNvPr id="3" name="Content Placeholder 2">
            <a:extLst>
              <a:ext uri="{FF2B5EF4-FFF2-40B4-BE49-F238E27FC236}">
                <a16:creationId xmlns:a16="http://schemas.microsoft.com/office/drawing/2014/main" id="{0C375834-1019-F4C3-B752-B6E3F4D7FC54}"/>
              </a:ext>
            </a:extLst>
          </p:cNvPr>
          <p:cNvSpPr>
            <a:spLocks noGrp="1"/>
          </p:cNvSpPr>
          <p:nvPr>
            <p:ph idx="1"/>
          </p:nvPr>
        </p:nvSpPr>
        <p:spPr/>
        <p:txBody>
          <a:bodyPr/>
          <a:lstStyle/>
          <a:p>
            <a:pPr marL="0" lvl="0" indent="0" algn="l" rtl="0">
              <a:spcBef>
                <a:spcPts val="0"/>
              </a:spcBef>
              <a:spcAft>
                <a:spcPts val="0"/>
              </a:spcAft>
              <a:buNone/>
            </a:pPr>
            <a:r>
              <a:rPr lang="en-US" sz="2400" dirty="0">
                <a:solidFill>
                  <a:srgbClr val="FFFFFF"/>
                </a:solidFill>
              </a:rPr>
              <a:t>With our lips, with our lives: in all our diversity, each one made in your image, we praise you.</a:t>
            </a:r>
          </a:p>
          <a:p>
            <a:pPr marL="0" lvl="0" indent="0" algn="l" rtl="0">
              <a:spcBef>
                <a:spcPts val="1600"/>
              </a:spcBef>
              <a:spcAft>
                <a:spcPts val="0"/>
              </a:spcAft>
              <a:buNone/>
            </a:pPr>
            <a:r>
              <a:rPr lang="en-US" sz="2400" dirty="0">
                <a:solidFill>
                  <a:srgbClr val="FFFFFF"/>
                </a:solidFill>
              </a:rPr>
              <a:t>Because, in Jesus, you came to share our human lives: our sorrow and our joy, we praise you.</a:t>
            </a:r>
          </a:p>
          <a:p>
            <a:pPr marL="0" lvl="0" indent="0" algn="l" rtl="0">
              <a:spcBef>
                <a:spcPts val="1600"/>
              </a:spcBef>
              <a:spcAft>
                <a:spcPts val="1600"/>
              </a:spcAft>
              <a:buNone/>
            </a:pPr>
            <a:r>
              <a:rPr lang="en-US" sz="2400" dirty="0">
                <a:solidFill>
                  <a:srgbClr val="FFFFFF"/>
                </a:solidFill>
              </a:rPr>
              <a:t>Because your Spirit is at work today: encouraging, enabling, surprising us, we praise you.</a:t>
            </a:r>
          </a:p>
          <a:p>
            <a:endParaRPr lang="en-US" dirty="0"/>
          </a:p>
        </p:txBody>
      </p:sp>
    </p:spTree>
    <p:extLst>
      <p:ext uri="{BB962C8B-B14F-4D97-AF65-F5344CB8AC3E}">
        <p14:creationId xmlns:p14="http://schemas.microsoft.com/office/powerpoint/2010/main" val="28375976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96C54-826D-D1B1-A238-3B60BAD3D12F}"/>
              </a:ext>
            </a:extLst>
          </p:cNvPr>
          <p:cNvSpPr>
            <a:spLocks noGrp="1"/>
          </p:cNvSpPr>
          <p:nvPr>
            <p:ph type="title"/>
          </p:nvPr>
        </p:nvSpPr>
        <p:spPr/>
        <p:txBody>
          <a:bodyPr/>
          <a:lstStyle/>
          <a:p>
            <a:r>
              <a:rPr lang="en" dirty="0">
                <a:solidFill>
                  <a:srgbClr val="FFFFFF"/>
                </a:solidFill>
              </a:rPr>
              <a:t>Prayer of Adoration (continued)</a:t>
            </a:r>
            <a:endParaRPr lang="en-US" dirty="0"/>
          </a:p>
        </p:txBody>
      </p:sp>
      <p:sp>
        <p:nvSpPr>
          <p:cNvPr id="3" name="Content Placeholder 2">
            <a:extLst>
              <a:ext uri="{FF2B5EF4-FFF2-40B4-BE49-F238E27FC236}">
                <a16:creationId xmlns:a16="http://schemas.microsoft.com/office/drawing/2014/main" id="{1C91ED7C-9EDC-FD6C-06B8-79ADA84BA3D8}"/>
              </a:ext>
            </a:extLst>
          </p:cNvPr>
          <p:cNvSpPr>
            <a:spLocks noGrp="1"/>
          </p:cNvSpPr>
          <p:nvPr>
            <p:ph idx="1"/>
          </p:nvPr>
        </p:nvSpPr>
        <p:spPr/>
        <p:txBody>
          <a:bodyPr/>
          <a:lstStyle/>
          <a:p>
            <a:pPr marL="0" lvl="0" indent="0" algn="l" rtl="0">
              <a:spcBef>
                <a:spcPts val="0"/>
              </a:spcBef>
              <a:spcAft>
                <a:spcPts val="0"/>
              </a:spcAft>
              <a:buNone/>
            </a:pPr>
            <a:r>
              <a:rPr lang="en-US" sz="1800" dirty="0">
                <a:solidFill>
                  <a:srgbClr val="FFFFFF"/>
                </a:solidFill>
              </a:rPr>
              <a:t>P</a:t>
            </a:r>
            <a:r>
              <a:rPr lang="en-US" sz="2800" dirty="0">
                <a:solidFill>
                  <a:srgbClr val="FFFFFF"/>
                </a:solidFill>
              </a:rPr>
              <a:t>oor as we are, you give us hope: Salt of the earth, you give us meaning and purpose, and we praise you.</a:t>
            </a:r>
          </a:p>
          <a:p>
            <a:pPr marL="0" lvl="0" indent="0" algn="l" rtl="0">
              <a:spcBef>
                <a:spcPts val="1600"/>
              </a:spcBef>
              <a:spcAft>
                <a:spcPts val="1600"/>
              </a:spcAft>
              <a:buNone/>
            </a:pPr>
            <a:r>
              <a:rPr lang="en-US" sz="2800" b="1" dirty="0">
                <a:solidFill>
                  <a:srgbClr val="FFFFFF"/>
                </a:solidFill>
              </a:rPr>
              <a:t>Amen.</a:t>
            </a:r>
          </a:p>
          <a:p>
            <a:endParaRPr lang="en-US" dirty="0"/>
          </a:p>
        </p:txBody>
      </p:sp>
    </p:spTree>
    <p:extLst>
      <p:ext uri="{BB962C8B-B14F-4D97-AF65-F5344CB8AC3E}">
        <p14:creationId xmlns:p14="http://schemas.microsoft.com/office/powerpoint/2010/main" val="34829654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68A8A-54E1-7CE0-DACE-3FA29CC85DB2}"/>
              </a:ext>
            </a:extLst>
          </p:cNvPr>
          <p:cNvSpPr>
            <a:spLocks noGrp="1"/>
          </p:cNvSpPr>
          <p:nvPr>
            <p:ph type="title"/>
          </p:nvPr>
        </p:nvSpPr>
        <p:spPr/>
        <p:txBody>
          <a:bodyPr/>
          <a:lstStyle/>
          <a:p>
            <a:r>
              <a:rPr lang="en" dirty="0">
                <a:solidFill>
                  <a:srgbClr val="FFFFFF"/>
                </a:solidFill>
              </a:rPr>
              <a:t>Mark 9:50 (Marie)</a:t>
            </a:r>
            <a:endParaRPr lang="en-US" dirty="0"/>
          </a:p>
        </p:txBody>
      </p:sp>
      <p:sp>
        <p:nvSpPr>
          <p:cNvPr id="3" name="Content Placeholder 2">
            <a:extLst>
              <a:ext uri="{FF2B5EF4-FFF2-40B4-BE49-F238E27FC236}">
                <a16:creationId xmlns:a16="http://schemas.microsoft.com/office/drawing/2014/main" id="{626C1ACC-DAD5-FC6B-CB61-5F61D8CD89A3}"/>
              </a:ext>
            </a:extLst>
          </p:cNvPr>
          <p:cNvSpPr>
            <a:spLocks noGrp="1"/>
          </p:cNvSpPr>
          <p:nvPr>
            <p:ph idx="1"/>
          </p:nvPr>
        </p:nvSpPr>
        <p:spPr/>
        <p:txBody>
          <a:bodyPr>
            <a:normAutofit/>
          </a:bodyPr>
          <a:lstStyle/>
          <a:p>
            <a:pPr marL="0" lvl="0" indent="0" algn="l" rtl="0">
              <a:spcBef>
                <a:spcPts val="1200"/>
              </a:spcBef>
              <a:spcAft>
                <a:spcPts val="0"/>
              </a:spcAft>
              <a:buClr>
                <a:schemeClr val="dk2"/>
              </a:buClr>
              <a:buSzPts val="1100"/>
              <a:buFont typeface="Arial"/>
              <a:buNone/>
            </a:pPr>
            <a:r>
              <a:rPr lang="en-US" sz="2800" dirty="0">
                <a:solidFill>
                  <a:srgbClr val="FFFFFF"/>
                </a:solidFill>
              </a:rPr>
              <a:t>Salt is good; but if salt has lost its saltiness,</a:t>
            </a:r>
          </a:p>
          <a:p>
            <a:pPr marL="0" lvl="0" indent="0">
              <a:spcBef>
                <a:spcPts val="1200"/>
              </a:spcBef>
              <a:buSzPts val="1100"/>
              <a:buNone/>
            </a:pPr>
            <a:r>
              <a:rPr lang="en-US" sz="2800" dirty="0">
                <a:solidFill>
                  <a:srgbClr val="FFFFFF"/>
                </a:solidFill>
              </a:rPr>
              <a:t>how can you season it? Have salt in yourselves,</a:t>
            </a:r>
          </a:p>
          <a:p>
            <a:pPr marL="0" lvl="0" indent="0">
              <a:spcBef>
                <a:spcPts val="1200"/>
              </a:spcBef>
              <a:buSzPts val="1100"/>
              <a:buNone/>
            </a:pPr>
            <a:r>
              <a:rPr lang="en-US" sz="2800" dirty="0">
                <a:solidFill>
                  <a:srgbClr val="FFFFFF"/>
                </a:solidFill>
              </a:rPr>
              <a:t>and be at peace with one another.</a:t>
            </a:r>
            <a:endParaRPr lang="en-US" sz="2800" dirty="0"/>
          </a:p>
        </p:txBody>
      </p:sp>
    </p:spTree>
    <p:extLst>
      <p:ext uri="{BB962C8B-B14F-4D97-AF65-F5344CB8AC3E}">
        <p14:creationId xmlns:p14="http://schemas.microsoft.com/office/powerpoint/2010/main" val="25617097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C18902-9F79-D5F8-0C36-240469223301}"/>
              </a:ext>
            </a:extLst>
          </p:cNvPr>
          <p:cNvSpPr>
            <a:spLocks noGrp="1"/>
          </p:cNvSpPr>
          <p:nvPr>
            <p:ph idx="1"/>
          </p:nvPr>
        </p:nvSpPr>
        <p:spPr/>
        <p:txBody>
          <a:bodyPr/>
          <a:lstStyle/>
          <a:p>
            <a:pPr marL="0" indent="0">
              <a:buNone/>
            </a:pPr>
            <a:r>
              <a:rPr lang="en" sz="3600" dirty="0"/>
              <a:t>Pause for reflection</a:t>
            </a:r>
            <a:r>
              <a:rPr lang="en" sz="1800" dirty="0"/>
              <a:t>.</a:t>
            </a:r>
            <a:endParaRPr lang="en-US" dirty="0"/>
          </a:p>
        </p:txBody>
      </p:sp>
    </p:spTree>
    <p:extLst>
      <p:ext uri="{BB962C8B-B14F-4D97-AF65-F5344CB8AC3E}">
        <p14:creationId xmlns:p14="http://schemas.microsoft.com/office/powerpoint/2010/main" val="783634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0123-199A-93B4-365E-4DC6B63147CA}"/>
              </a:ext>
            </a:extLst>
          </p:cNvPr>
          <p:cNvSpPr>
            <a:spLocks noGrp="1"/>
          </p:cNvSpPr>
          <p:nvPr>
            <p:ph type="title"/>
          </p:nvPr>
        </p:nvSpPr>
        <p:spPr/>
        <p:txBody>
          <a:bodyPr/>
          <a:lstStyle/>
          <a:p>
            <a:r>
              <a:rPr lang="en" dirty="0">
                <a:solidFill>
                  <a:srgbClr val="FFFFFF"/>
                </a:solidFill>
              </a:rPr>
              <a:t>Prayer of Confession</a:t>
            </a:r>
            <a:endParaRPr lang="en-US" dirty="0"/>
          </a:p>
        </p:txBody>
      </p:sp>
      <p:sp>
        <p:nvSpPr>
          <p:cNvPr id="3" name="Content Placeholder 2">
            <a:extLst>
              <a:ext uri="{FF2B5EF4-FFF2-40B4-BE49-F238E27FC236}">
                <a16:creationId xmlns:a16="http://schemas.microsoft.com/office/drawing/2014/main" id="{FA5493D2-7543-C760-BFAF-FF43ED5C7C70}"/>
              </a:ext>
            </a:extLst>
          </p:cNvPr>
          <p:cNvSpPr>
            <a:spLocks noGrp="1"/>
          </p:cNvSpPr>
          <p:nvPr>
            <p:ph idx="1"/>
          </p:nvPr>
        </p:nvSpPr>
        <p:spPr/>
        <p:txBody>
          <a:bodyPr/>
          <a:lstStyle/>
          <a:p>
            <a:pPr marL="0" lvl="0" indent="0" algn="l" rtl="0">
              <a:spcBef>
                <a:spcPts val="1200"/>
              </a:spcBef>
              <a:spcAft>
                <a:spcPts val="0"/>
              </a:spcAft>
              <a:buNone/>
            </a:pPr>
            <a:r>
              <a:rPr lang="en-US" sz="2800" b="1" dirty="0">
                <a:solidFill>
                  <a:srgbClr val="FFFFFF"/>
                </a:solidFill>
              </a:rPr>
              <a:t>Andrew: </a:t>
            </a:r>
            <a:r>
              <a:rPr lang="en-US" sz="2800" dirty="0">
                <a:solidFill>
                  <a:srgbClr val="FFFFFF"/>
                </a:solidFill>
              </a:rPr>
              <a:t>Salt is good, but if salt has lost its saltiness, how can you season with it?</a:t>
            </a:r>
          </a:p>
          <a:p>
            <a:pPr marL="0" lvl="0" indent="0" algn="l" rtl="0">
              <a:spcBef>
                <a:spcPts val="1200"/>
              </a:spcBef>
              <a:spcAft>
                <a:spcPts val="0"/>
              </a:spcAft>
              <a:buNone/>
            </a:pPr>
            <a:r>
              <a:rPr lang="en-US" sz="2800" b="1" dirty="0">
                <a:solidFill>
                  <a:srgbClr val="FFFFFF"/>
                </a:solidFill>
              </a:rPr>
              <a:t>Ron L.: </a:t>
            </a:r>
            <a:r>
              <a:rPr lang="en-US" sz="2800" dirty="0">
                <a:solidFill>
                  <a:srgbClr val="FFFFFF"/>
                </a:solidFill>
              </a:rPr>
              <a:t>Giving God, you blessed us with saltiness, but we became bland.</a:t>
            </a:r>
          </a:p>
          <a:p>
            <a:pPr marL="0" lvl="0" indent="0" algn="l" rtl="0">
              <a:spcBef>
                <a:spcPts val="1200"/>
              </a:spcBef>
              <a:spcAft>
                <a:spcPts val="0"/>
              </a:spcAft>
              <a:buNone/>
            </a:pPr>
            <a:r>
              <a:rPr lang="en-US" sz="2800" b="1" dirty="0">
                <a:solidFill>
                  <a:srgbClr val="FFFFFF"/>
                </a:solidFill>
              </a:rPr>
              <a:t>Marie: </a:t>
            </a:r>
            <a:r>
              <a:rPr lang="en-US" sz="2800" dirty="0">
                <a:solidFill>
                  <a:srgbClr val="FFFFFF"/>
                </a:solidFill>
              </a:rPr>
              <a:t>You trusted us with your Word, but we did not keep it.</a:t>
            </a:r>
          </a:p>
          <a:p>
            <a:endParaRPr lang="en-US" dirty="0"/>
          </a:p>
        </p:txBody>
      </p:sp>
    </p:spTree>
    <p:extLst>
      <p:ext uri="{BB962C8B-B14F-4D97-AF65-F5344CB8AC3E}">
        <p14:creationId xmlns:p14="http://schemas.microsoft.com/office/powerpoint/2010/main" val="14775702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B9BCC-241C-7C3B-479B-DD7367DCE661}"/>
              </a:ext>
            </a:extLst>
          </p:cNvPr>
          <p:cNvSpPr>
            <a:spLocks noGrp="1"/>
          </p:cNvSpPr>
          <p:nvPr>
            <p:ph type="title"/>
          </p:nvPr>
        </p:nvSpPr>
        <p:spPr>
          <a:xfrm>
            <a:off x="810000" y="365301"/>
            <a:ext cx="10571998" cy="970450"/>
          </a:xfrm>
        </p:spPr>
        <p:txBody>
          <a:bodyPr/>
          <a:lstStyle/>
          <a:p>
            <a:r>
              <a:rPr lang="en" dirty="0">
                <a:solidFill>
                  <a:srgbClr val="FFFFFF"/>
                </a:solidFill>
              </a:rPr>
              <a:t>Prayer of Confession</a:t>
            </a:r>
            <a:endParaRPr lang="en-US" dirty="0"/>
          </a:p>
        </p:txBody>
      </p:sp>
      <p:sp>
        <p:nvSpPr>
          <p:cNvPr id="3" name="Content Placeholder 2">
            <a:extLst>
              <a:ext uri="{FF2B5EF4-FFF2-40B4-BE49-F238E27FC236}">
                <a16:creationId xmlns:a16="http://schemas.microsoft.com/office/drawing/2014/main" id="{616F6430-E454-868C-5B3C-AEC6FFE10900}"/>
              </a:ext>
            </a:extLst>
          </p:cNvPr>
          <p:cNvSpPr>
            <a:spLocks noGrp="1"/>
          </p:cNvSpPr>
          <p:nvPr>
            <p:ph idx="1"/>
          </p:nvPr>
        </p:nvSpPr>
        <p:spPr/>
        <p:txBody>
          <a:bodyPr/>
          <a:lstStyle/>
          <a:p>
            <a:pPr marL="0" lvl="0" indent="0" algn="l" rtl="0">
              <a:spcBef>
                <a:spcPts val="1200"/>
              </a:spcBef>
              <a:spcAft>
                <a:spcPts val="0"/>
              </a:spcAft>
              <a:buNone/>
            </a:pPr>
            <a:r>
              <a:rPr lang="en-US" sz="3200" b="1" dirty="0">
                <a:solidFill>
                  <a:srgbClr val="FFFFFF"/>
                </a:solidFill>
              </a:rPr>
              <a:t>Ron N.: </a:t>
            </a:r>
            <a:r>
              <a:rPr lang="en-US" sz="3200" dirty="0">
                <a:solidFill>
                  <a:srgbClr val="FFFFFF"/>
                </a:solidFill>
              </a:rPr>
              <a:t>You lit a flame in our midst, but we hid it under formality, smothered it with our fears.</a:t>
            </a:r>
          </a:p>
          <a:p>
            <a:pPr marL="0" lvl="0" indent="0" algn="l" rtl="0">
              <a:spcBef>
                <a:spcPts val="1200"/>
              </a:spcBef>
              <a:spcAft>
                <a:spcPts val="0"/>
              </a:spcAft>
              <a:buNone/>
            </a:pPr>
            <a:r>
              <a:rPr lang="en-US" sz="3200" b="1" dirty="0">
                <a:solidFill>
                  <a:srgbClr val="FFFFFF"/>
                </a:solidFill>
              </a:rPr>
              <a:t>Andrew: </a:t>
            </a:r>
            <a:r>
              <a:rPr lang="en-US" sz="3200" dirty="0">
                <a:solidFill>
                  <a:srgbClr val="FFFFFF"/>
                </a:solidFill>
              </a:rPr>
              <a:t>God, in your mercy, forgive us.</a:t>
            </a:r>
          </a:p>
          <a:p>
            <a:endParaRPr lang="en-US" dirty="0"/>
          </a:p>
        </p:txBody>
      </p:sp>
    </p:spTree>
    <p:extLst>
      <p:ext uri="{BB962C8B-B14F-4D97-AF65-F5344CB8AC3E}">
        <p14:creationId xmlns:p14="http://schemas.microsoft.com/office/powerpoint/2010/main" val="4058201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0BB0D8-9CF7-D404-A617-6298962CF3FA}"/>
              </a:ext>
            </a:extLst>
          </p:cNvPr>
          <p:cNvSpPr>
            <a:spLocks noGrp="1"/>
          </p:cNvSpPr>
          <p:nvPr>
            <p:ph idx="1"/>
          </p:nvPr>
        </p:nvSpPr>
        <p:spPr/>
        <p:txBody>
          <a:bodyPr>
            <a:normAutofit/>
          </a:bodyPr>
          <a:lstStyle/>
          <a:p>
            <a:pPr marL="0" indent="0">
              <a:buNone/>
            </a:pPr>
            <a:r>
              <a:rPr lang="en" sz="3600" dirty="0"/>
              <a:t>Pause for reflection.</a:t>
            </a:r>
            <a:endParaRPr lang="en-US" sz="3600" dirty="0"/>
          </a:p>
        </p:txBody>
      </p:sp>
    </p:spTree>
    <p:extLst>
      <p:ext uri="{BB962C8B-B14F-4D97-AF65-F5344CB8AC3E}">
        <p14:creationId xmlns:p14="http://schemas.microsoft.com/office/powerpoint/2010/main" val="6607286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74504-592A-C7B6-E3A9-E50D3C18AF8D}"/>
              </a:ext>
            </a:extLst>
          </p:cNvPr>
          <p:cNvSpPr>
            <a:spLocks noGrp="1"/>
          </p:cNvSpPr>
          <p:nvPr>
            <p:ph type="title"/>
          </p:nvPr>
        </p:nvSpPr>
        <p:spPr/>
        <p:txBody>
          <a:bodyPr/>
          <a:lstStyle/>
          <a:p>
            <a:r>
              <a:rPr lang="en" sz="4000" dirty="0"/>
              <a:t>Giving Thanks for Our Time Together</a:t>
            </a:r>
            <a:endParaRPr lang="en-US" dirty="0"/>
          </a:p>
        </p:txBody>
      </p:sp>
      <p:sp>
        <p:nvSpPr>
          <p:cNvPr id="3" name="Content Placeholder 2">
            <a:extLst>
              <a:ext uri="{FF2B5EF4-FFF2-40B4-BE49-F238E27FC236}">
                <a16:creationId xmlns:a16="http://schemas.microsoft.com/office/drawing/2014/main" id="{3077EBE5-2FE1-1C79-2483-C91403F6A5C8}"/>
              </a:ext>
            </a:extLst>
          </p:cNvPr>
          <p:cNvSpPr>
            <a:spLocks noGrp="1"/>
          </p:cNvSpPr>
          <p:nvPr>
            <p:ph idx="1"/>
          </p:nvPr>
        </p:nvSpPr>
        <p:spPr/>
        <p:txBody>
          <a:bodyPr>
            <a:normAutofit/>
          </a:bodyPr>
          <a:lstStyle/>
          <a:p>
            <a:pPr marL="0" indent="0">
              <a:buNone/>
            </a:pPr>
            <a:r>
              <a:rPr lang="en" sz="3200" b="0" i="1" dirty="0">
                <a:solidFill>
                  <a:srgbClr val="FFFFFF"/>
                </a:solidFill>
                <a:latin typeface="Lato"/>
                <a:ea typeface="Lato"/>
                <a:cs typeface="Lato"/>
                <a:sym typeface="Lato"/>
              </a:rPr>
              <a:t>All are invited to speak forth a single word or a brief phrase of thanks for something that happened during our time together. A simple response may be used such as, “Generous God, we thank you.” </a:t>
            </a:r>
            <a:endParaRPr lang="en-US" sz="3200" dirty="0"/>
          </a:p>
        </p:txBody>
      </p:sp>
    </p:spTree>
    <p:extLst>
      <p:ext uri="{BB962C8B-B14F-4D97-AF65-F5344CB8AC3E}">
        <p14:creationId xmlns:p14="http://schemas.microsoft.com/office/powerpoint/2010/main" val="3028328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AF5-1527-EDB0-A2EF-F624C389C875}"/>
              </a:ext>
            </a:extLst>
          </p:cNvPr>
          <p:cNvSpPr>
            <a:spLocks noGrp="1"/>
          </p:cNvSpPr>
          <p:nvPr>
            <p:ph type="title"/>
          </p:nvPr>
        </p:nvSpPr>
        <p:spPr/>
        <p:txBody>
          <a:bodyPr/>
          <a:lstStyle/>
          <a:p>
            <a:r>
              <a:rPr lang="en-US" dirty="0"/>
              <a:t>Charism – Elements of Franciscan Unity</a:t>
            </a:r>
          </a:p>
        </p:txBody>
      </p:sp>
      <p:sp>
        <p:nvSpPr>
          <p:cNvPr id="3" name="Content Placeholder 2">
            <a:extLst>
              <a:ext uri="{FF2B5EF4-FFF2-40B4-BE49-F238E27FC236}">
                <a16:creationId xmlns:a16="http://schemas.microsoft.com/office/drawing/2014/main" id="{1936CA57-2FEE-D706-4F1C-FFE1D2CF1388}"/>
              </a:ext>
            </a:extLst>
          </p:cNvPr>
          <p:cNvSpPr>
            <a:spLocks noGrp="1"/>
          </p:cNvSpPr>
          <p:nvPr>
            <p:ph idx="1"/>
          </p:nvPr>
        </p:nvSpPr>
        <p:spPr/>
        <p:txBody>
          <a:bodyPr>
            <a:normAutofit/>
          </a:bodyPr>
          <a:lstStyle/>
          <a:p>
            <a:pPr marL="0" indent="0" algn="l">
              <a:buNone/>
            </a:pPr>
            <a:r>
              <a:rPr lang="en-US" sz="2800" b="0" i="0" u="none" strike="noStrike" baseline="0" dirty="0"/>
              <a:t>As Franciscans, we see in the life of St. Francis of Assisi these gifts of the Holy Spirit: Holy Poverty (humility), love and joy. Through our Rules and through the individual and collective work of our Orders, we seek to manifest these gifts. </a:t>
            </a:r>
          </a:p>
          <a:p>
            <a:pPr marL="0" indent="0" algn="l">
              <a:buNone/>
            </a:pPr>
            <a:r>
              <a:rPr lang="en-US" sz="2800" b="0" i="0" u="none" strike="noStrike" baseline="0" dirty="0"/>
              <a:t>In our unified emulation of Francis, we seek to express a life that witnesses to poverty, love and joy.</a:t>
            </a:r>
            <a:endParaRPr lang="en-US" sz="3600" dirty="0"/>
          </a:p>
        </p:txBody>
      </p:sp>
    </p:spTree>
    <p:extLst>
      <p:ext uri="{BB962C8B-B14F-4D97-AF65-F5344CB8AC3E}">
        <p14:creationId xmlns:p14="http://schemas.microsoft.com/office/powerpoint/2010/main" val="1746931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5B6EA-0E2B-CA63-6982-1D98176F9B40}"/>
              </a:ext>
            </a:extLst>
          </p:cNvPr>
          <p:cNvSpPr>
            <a:spLocks noGrp="1"/>
          </p:cNvSpPr>
          <p:nvPr>
            <p:ph type="title"/>
          </p:nvPr>
        </p:nvSpPr>
        <p:spPr/>
        <p:txBody>
          <a:bodyPr/>
          <a:lstStyle/>
          <a:p>
            <a:r>
              <a:rPr lang="en" dirty="0">
                <a:solidFill>
                  <a:srgbClr val="FFFFFF"/>
                </a:solidFill>
              </a:rPr>
              <a:t>Psalm 34:8 (Marie)</a:t>
            </a:r>
            <a:endParaRPr lang="en-US" dirty="0"/>
          </a:p>
        </p:txBody>
      </p:sp>
      <p:sp>
        <p:nvSpPr>
          <p:cNvPr id="3" name="Content Placeholder 2">
            <a:extLst>
              <a:ext uri="{FF2B5EF4-FFF2-40B4-BE49-F238E27FC236}">
                <a16:creationId xmlns:a16="http://schemas.microsoft.com/office/drawing/2014/main" id="{0FEA4994-6BA9-DAAC-C75B-7D260A1CF199}"/>
              </a:ext>
            </a:extLst>
          </p:cNvPr>
          <p:cNvSpPr>
            <a:spLocks noGrp="1"/>
          </p:cNvSpPr>
          <p:nvPr>
            <p:ph idx="1"/>
          </p:nvPr>
        </p:nvSpPr>
        <p:spPr/>
        <p:txBody>
          <a:bodyPr/>
          <a:lstStyle/>
          <a:p>
            <a:pPr marL="914400" lvl="0" indent="-914400" algn="l" rtl="0">
              <a:spcBef>
                <a:spcPts val="1200"/>
              </a:spcBef>
              <a:spcAft>
                <a:spcPts val="0"/>
              </a:spcAft>
              <a:buNone/>
            </a:pPr>
            <a:r>
              <a:rPr lang="en-US" sz="3200" dirty="0">
                <a:solidFill>
                  <a:srgbClr val="FFFFFF"/>
                </a:solidFill>
              </a:rPr>
              <a:t>Taste and see that the Lord is good;</a:t>
            </a:r>
          </a:p>
          <a:p>
            <a:pPr marL="914400" lvl="0" indent="-914400" algn="l" rtl="0">
              <a:spcBef>
                <a:spcPts val="1200"/>
              </a:spcBef>
              <a:spcAft>
                <a:spcPts val="0"/>
              </a:spcAft>
              <a:buNone/>
            </a:pPr>
            <a:r>
              <a:rPr lang="en-US" sz="3200" dirty="0">
                <a:solidFill>
                  <a:srgbClr val="FFFFFF"/>
                </a:solidFill>
              </a:rPr>
              <a:t>	happy are they who trust in him!</a:t>
            </a:r>
          </a:p>
          <a:p>
            <a:endParaRPr lang="en-US" dirty="0"/>
          </a:p>
        </p:txBody>
      </p:sp>
    </p:spTree>
    <p:extLst>
      <p:ext uri="{BB962C8B-B14F-4D97-AF65-F5344CB8AC3E}">
        <p14:creationId xmlns:p14="http://schemas.microsoft.com/office/powerpoint/2010/main" val="1285097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747162-27D0-7FB0-C398-F8BCCC439094}"/>
              </a:ext>
            </a:extLst>
          </p:cNvPr>
          <p:cNvSpPr>
            <a:spLocks noGrp="1"/>
          </p:cNvSpPr>
          <p:nvPr>
            <p:ph idx="1"/>
          </p:nvPr>
        </p:nvSpPr>
        <p:spPr/>
        <p:txBody>
          <a:bodyPr/>
          <a:lstStyle/>
          <a:p>
            <a:pPr marL="0" indent="0">
              <a:buNone/>
            </a:pPr>
            <a:r>
              <a:rPr lang="en" sz="3200" dirty="0"/>
              <a:t>Pause for reflection</a:t>
            </a:r>
            <a:r>
              <a:rPr lang="en" sz="1800" dirty="0"/>
              <a:t>.</a:t>
            </a:r>
            <a:endParaRPr lang="en-US" dirty="0"/>
          </a:p>
        </p:txBody>
      </p:sp>
    </p:spTree>
    <p:extLst>
      <p:ext uri="{BB962C8B-B14F-4D97-AF65-F5344CB8AC3E}">
        <p14:creationId xmlns:p14="http://schemas.microsoft.com/office/powerpoint/2010/main" val="21430402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BA3F1A-ADF8-A07B-65B3-41F5A57A754F}"/>
              </a:ext>
            </a:extLst>
          </p:cNvPr>
          <p:cNvSpPr>
            <a:spLocks noGrp="1"/>
          </p:cNvSpPr>
          <p:nvPr>
            <p:ph idx="1"/>
          </p:nvPr>
        </p:nvSpPr>
        <p:spPr/>
        <p:txBody>
          <a:bodyPr>
            <a:normAutofit/>
          </a:bodyPr>
          <a:lstStyle/>
          <a:p>
            <a:pPr marL="0" lvl="0" indent="0" algn="l" rtl="0">
              <a:spcBef>
                <a:spcPts val="0"/>
              </a:spcBef>
              <a:spcAft>
                <a:spcPts val="0"/>
              </a:spcAft>
              <a:buNone/>
            </a:pPr>
            <a:r>
              <a:rPr lang="en-US" sz="2800" dirty="0"/>
              <a:t>Introduction to Sharing the Feast (Andrew)</a:t>
            </a:r>
          </a:p>
          <a:p>
            <a:pPr marL="0" lvl="0" indent="0" algn="l" rtl="0">
              <a:lnSpc>
                <a:spcPct val="115000"/>
              </a:lnSpc>
              <a:spcBef>
                <a:spcPts val="1200"/>
              </a:spcBef>
              <a:spcAft>
                <a:spcPts val="1200"/>
              </a:spcAft>
              <a:buNone/>
            </a:pPr>
            <a:r>
              <a:rPr lang="en-US" sz="2800" b="0" dirty="0">
                <a:solidFill>
                  <a:srgbClr val="FFFFFF"/>
                </a:solidFill>
                <a:latin typeface="Lato"/>
                <a:ea typeface="Lato"/>
                <a:cs typeface="Lato"/>
                <a:sym typeface="Lato"/>
              </a:rPr>
              <a:t>Although separated by geography, we are all invited to share a common table as followers of Jesus, Francis, and Clare – a Franciscan Agape Feast. At this table we come as beloved siblings in the Holy Family of God. Taste and see that God is good. </a:t>
            </a:r>
            <a:endParaRPr lang="en-US" sz="2800" dirty="0"/>
          </a:p>
        </p:txBody>
      </p:sp>
    </p:spTree>
    <p:extLst>
      <p:ext uri="{BB962C8B-B14F-4D97-AF65-F5344CB8AC3E}">
        <p14:creationId xmlns:p14="http://schemas.microsoft.com/office/powerpoint/2010/main" val="33506971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4BD05-356A-AC66-AA4F-F39B47AC1D5A}"/>
              </a:ext>
            </a:extLst>
          </p:cNvPr>
          <p:cNvSpPr>
            <a:spLocks noGrp="1"/>
          </p:cNvSpPr>
          <p:nvPr>
            <p:ph idx="1"/>
          </p:nvPr>
        </p:nvSpPr>
        <p:spPr/>
        <p:txBody>
          <a:bodyPr>
            <a:noAutofit/>
          </a:bodyPr>
          <a:lstStyle/>
          <a:p>
            <a:pPr marL="0" lvl="0" indent="0" algn="l" rtl="0">
              <a:spcBef>
                <a:spcPts val="0"/>
              </a:spcBef>
              <a:spcAft>
                <a:spcPts val="0"/>
              </a:spcAft>
              <a:buNone/>
            </a:pPr>
            <a:r>
              <a:rPr lang="en-US" sz="2800" dirty="0"/>
              <a:t>Sharing the Feast </a:t>
            </a:r>
          </a:p>
          <a:p>
            <a:pPr marL="0" lvl="0" indent="0" algn="l" rtl="0">
              <a:lnSpc>
                <a:spcPct val="115000"/>
              </a:lnSpc>
              <a:spcBef>
                <a:spcPts val="1200"/>
              </a:spcBef>
              <a:spcAft>
                <a:spcPts val="0"/>
              </a:spcAft>
              <a:buNone/>
            </a:pPr>
            <a:r>
              <a:rPr lang="en-US" sz="2800" b="0" i="1" dirty="0">
                <a:solidFill>
                  <a:srgbClr val="FFFFFF"/>
                </a:solidFill>
                <a:latin typeface="Lato"/>
                <a:ea typeface="Lato"/>
                <a:cs typeface="Lato"/>
                <a:sym typeface="Lato"/>
              </a:rPr>
              <a:t>Each participant, having present a portion of bread (or festive bun, oatcake, or sweet bread) and a cup or glass of a fruit beverage, now partakes of both, giving thanks to God for the fellowship being shared in this gathering and the Presence of the Lord which we have experienced during our time together. </a:t>
            </a:r>
          </a:p>
          <a:p>
            <a:pPr marL="0" lvl="0" indent="0" algn="l" rtl="0">
              <a:lnSpc>
                <a:spcPct val="115000"/>
              </a:lnSpc>
              <a:spcBef>
                <a:spcPts val="1200"/>
              </a:spcBef>
              <a:spcAft>
                <a:spcPts val="1200"/>
              </a:spcAft>
              <a:buNone/>
            </a:pPr>
            <a:r>
              <a:rPr lang="en-US" sz="2800" b="0" i="1" dirty="0">
                <a:solidFill>
                  <a:srgbClr val="FFFFFF"/>
                </a:solidFill>
                <a:latin typeface="Lato"/>
                <a:ea typeface="Lato"/>
                <a:cs typeface="Lato"/>
                <a:sym typeface="Lato"/>
              </a:rPr>
              <a:t>After two minutes or so, Andrew continues with the following prayer. </a:t>
            </a:r>
            <a:endParaRPr lang="en-US" sz="2800" dirty="0"/>
          </a:p>
        </p:txBody>
      </p:sp>
    </p:spTree>
    <p:extLst>
      <p:ext uri="{BB962C8B-B14F-4D97-AF65-F5344CB8AC3E}">
        <p14:creationId xmlns:p14="http://schemas.microsoft.com/office/powerpoint/2010/main" val="8088259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2DB08-15F7-A170-B042-B247DCE96B15}"/>
              </a:ext>
            </a:extLst>
          </p:cNvPr>
          <p:cNvSpPr>
            <a:spLocks noGrp="1"/>
          </p:cNvSpPr>
          <p:nvPr>
            <p:ph type="title"/>
          </p:nvPr>
        </p:nvSpPr>
        <p:spPr/>
        <p:txBody>
          <a:bodyPr/>
          <a:lstStyle/>
          <a:p>
            <a:r>
              <a:rPr lang="en" dirty="0">
                <a:solidFill>
                  <a:srgbClr val="FFFFFF"/>
                </a:solidFill>
              </a:rPr>
              <a:t>Prayer of Thanksgiving (Andrew)</a:t>
            </a:r>
            <a:endParaRPr lang="en-US" dirty="0"/>
          </a:p>
        </p:txBody>
      </p:sp>
      <p:sp>
        <p:nvSpPr>
          <p:cNvPr id="3" name="Content Placeholder 2">
            <a:extLst>
              <a:ext uri="{FF2B5EF4-FFF2-40B4-BE49-F238E27FC236}">
                <a16:creationId xmlns:a16="http://schemas.microsoft.com/office/drawing/2014/main" id="{61C545F4-6A15-2EA1-4A2C-7B451716985E}"/>
              </a:ext>
            </a:extLst>
          </p:cNvPr>
          <p:cNvSpPr>
            <a:spLocks noGrp="1"/>
          </p:cNvSpPr>
          <p:nvPr>
            <p:ph idx="1"/>
          </p:nvPr>
        </p:nvSpPr>
        <p:spPr/>
        <p:txBody>
          <a:bodyPr/>
          <a:lstStyle/>
          <a:p>
            <a:pPr marL="0" lvl="0" indent="0" algn="l" rtl="0">
              <a:spcBef>
                <a:spcPts val="1200"/>
              </a:spcBef>
              <a:spcAft>
                <a:spcPts val="0"/>
              </a:spcAft>
              <a:buNone/>
            </a:pPr>
            <a:r>
              <a:rPr lang="en-US" sz="2800" dirty="0">
                <a:solidFill>
                  <a:srgbClr val="FFFFFF"/>
                </a:solidFill>
              </a:rPr>
              <a:t>As we share this bread, we thank you, God, for our daily bread, for the food which delights and nourishes us, and for the companionship that sustains us as Franciscans.</a:t>
            </a:r>
          </a:p>
          <a:p>
            <a:pPr marL="0" lvl="0" indent="0" algn="l" rtl="0">
              <a:spcBef>
                <a:spcPts val="1200"/>
              </a:spcBef>
              <a:spcAft>
                <a:spcPts val="0"/>
              </a:spcAft>
              <a:buNone/>
            </a:pPr>
            <a:r>
              <a:rPr lang="en-US" sz="2800" dirty="0">
                <a:solidFill>
                  <a:srgbClr val="FFFFFF"/>
                </a:solidFill>
              </a:rPr>
              <a:t>We thank you, too, for this beverage to quench our thirst, and for the Living Water with which you surprise and enrich and transform our lives.</a:t>
            </a:r>
          </a:p>
          <a:p>
            <a:endParaRPr lang="en-US" dirty="0"/>
          </a:p>
        </p:txBody>
      </p:sp>
    </p:spTree>
    <p:extLst>
      <p:ext uri="{BB962C8B-B14F-4D97-AF65-F5344CB8AC3E}">
        <p14:creationId xmlns:p14="http://schemas.microsoft.com/office/powerpoint/2010/main" val="4810730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51074-EB7A-2E5F-D64C-5B72D28FBC54}"/>
              </a:ext>
            </a:extLst>
          </p:cNvPr>
          <p:cNvSpPr>
            <a:spLocks noGrp="1"/>
          </p:cNvSpPr>
          <p:nvPr>
            <p:ph type="title"/>
          </p:nvPr>
        </p:nvSpPr>
        <p:spPr/>
        <p:txBody>
          <a:bodyPr/>
          <a:lstStyle/>
          <a:p>
            <a:r>
              <a:rPr lang="en" dirty="0">
                <a:solidFill>
                  <a:srgbClr val="FFFFFF"/>
                </a:solidFill>
              </a:rPr>
              <a:t>Prayer of Thanksgiving (Andrew)</a:t>
            </a:r>
            <a:endParaRPr lang="en-US" dirty="0"/>
          </a:p>
        </p:txBody>
      </p:sp>
      <p:sp>
        <p:nvSpPr>
          <p:cNvPr id="3" name="Content Placeholder 2">
            <a:extLst>
              <a:ext uri="{FF2B5EF4-FFF2-40B4-BE49-F238E27FC236}">
                <a16:creationId xmlns:a16="http://schemas.microsoft.com/office/drawing/2014/main" id="{0683A48A-CAF1-4C6B-E628-A2384FCBBE89}"/>
              </a:ext>
            </a:extLst>
          </p:cNvPr>
          <p:cNvSpPr>
            <a:spLocks noGrp="1"/>
          </p:cNvSpPr>
          <p:nvPr>
            <p:ph idx="1"/>
          </p:nvPr>
        </p:nvSpPr>
        <p:spPr/>
        <p:txBody>
          <a:bodyPr/>
          <a:lstStyle/>
          <a:p>
            <a:pPr marL="0" lvl="0" indent="0" algn="l" rtl="0">
              <a:spcBef>
                <a:spcPts val="1200"/>
              </a:spcBef>
              <a:spcAft>
                <a:spcPts val="0"/>
              </a:spcAft>
              <a:buNone/>
            </a:pPr>
            <a:r>
              <a:rPr lang="en-US" sz="3200" dirty="0">
                <a:solidFill>
                  <a:srgbClr val="FFFFFF"/>
                </a:solidFill>
              </a:rPr>
              <a:t>We give thanks for this feast at which all Franciscans can share a foretaste of the Holy Realm.</a:t>
            </a:r>
          </a:p>
          <a:p>
            <a:pPr marL="0" lvl="0" indent="0" algn="l" rtl="0">
              <a:spcBef>
                <a:spcPts val="1200"/>
              </a:spcBef>
              <a:spcAft>
                <a:spcPts val="0"/>
              </a:spcAft>
              <a:buNone/>
            </a:pPr>
            <a:r>
              <a:rPr lang="en-US" sz="3200" b="1" dirty="0">
                <a:solidFill>
                  <a:srgbClr val="FFFFFF"/>
                </a:solidFill>
              </a:rPr>
              <a:t>All: Amen.</a:t>
            </a:r>
          </a:p>
          <a:p>
            <a:endParaRPr lang="en-US" dirty="0"/>
          </a:p>
        </p:txBody>
      </p:sp>
    </p:spTree>
    <p:extLst>
      <p:ext uri="{BB962C8B-B14F-4D97-AF65-F5344CB8AC3E}">
        <p14:creationId xmlns:p14="http://schemas.microsoft.com/office/powerpoint/2010/main" val="14579802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0A4B8-853B-4CB7-687F-04C4B7E38791}"/>
              </a:ext>
            </a:extLst>
          </p:cNvPr>
          <p:cNvSpPr>
            <a:spLocks noGrp="1"/>
          </p:cNvSpPr>
          <p:nvPr>
            <p:ph type="title"/>
          </p:nvPr>
        </p:nvSpPr>
        <p:spPr/>
        <p:txBody>
          <a:bodyPr/>
          <a:lstStyle/>
          <a:p>
            <a:r>
              <a:rPr lang="en" dirty="0">
                <a:solidFill>
                  <a:srgbClr val="FFFFFF"/>
                </a:solidFill>
              </a:rPr>
              <a:t>The Lord’s Prayer</a:t>
            </a:r>
            <a:endParaRPr lang="en-US" dirty="0"/>
          </a:p>
        </p:txBody>
      </p:sp>
      <p:sp>
        <p:nvSpPr>
          <p:cNvPr id="3" name="Content Placeholder 2">
            <a:extLst>
              <a:ext uri="{FF2B5EF4-FFF2-40B4-BE49-F238E27FC236}">
                <a16:creationId xmlns:a16="http://schemas.microsoft.com/office/drawing/2014/main" id="{D75B3E65-A810-54BF-C931-67C0EFD86727}"/>
              </a:ext>
            </a:extLst>
          </p:cNvPr>
          <p:cNvSpPr>
            <a:spLocks noGrp="1"/>
          </p:cNvSpPr>
          <p:nvPr>
            <p:ph idx="1"/>
          </p:nvPr>
        </p:nvSpPr>
        <p:spPr/>
        <p:txBody>
          <a:bodyPr/>
          <a:lstStyle/>
          <a:p>
            <a:pPr marL="0" lvl="0" indent="0" algn="l" rtl="0">
              <a:spcBef>
                <a:spcPts val="1200"/>
              </a:spcBef>
              <a:spcAft>
                <a:spcPts val="0"/>
              </a:spcAft>
              <a:buNone/>
            </a:pPr>
            <a:r>
              <a:rPr lang="en-US" sz="3200" b="1" dirty="0">
                <a:solidFill>
                  <a:srgbClr val="FFFFFF"/>
                </a:solidFill>
              </a:rPr>
              <a:t>Andrew: </a:t>
            </a:r>
            <a:r>
              <a:rPr lang="en-US" sz="3200" dirty="0">
                <a:solidFill>
                  <a:srgbClr val="FFFFFF"/>
                </a:solidFill>
              </a:rPr>
              <a:t>Gathered into one by the Holy Spirit, let us pray as Jesus taught us, using the words that are closest to each of our hearts:</a:t>
            </a:r>
            <a:endParaRPr lang="en-US" sz="3200" b="1" dirty="0">
              <a:solidFill>
                <a:srgbClr val="FFFFFF"/>
              </a:solidFill>
            </a:endParaRPr>
          </a:p>
          <a:p>
            <a:pPr marL="0" lvl="0" indent="0" algn="l" rtl="0">
              <a:spcBef>
                <a:spcPts val="1200"/>
              </a:spcBef>
              <a:spcAft>
                <a:spcPts val="1200"/>
              </a:spcAft>
              <a:buNone/>
            </a:pPr>
            <a:r>
              <a:rPr lang="en-US" sz="3200" b="1" dirty="0">
                <a:solidFill>
                  <a:srgbClr val="FFFFFF"/>
                </a:solidFill>
              </a:rPr>
              <a:t>All:</a:t>
            </a:r>
            <a:r>
              <a:rPr lang="en-US" sz="3200" dirty="0">
                <a:solidFill>
                  <a:srgbClr val="FFFFFF"/>
                </a:solidFill>
              </a:rPr>
              <a:t> ___________________</a:t>
            </a:r>
          </a:p>
          <a:p>
            <a:endParaRPr lang="en-US" dirty="0"/>
          </a:p>
        </p:txBody>
      </p:sp>
    </p:spTree>
    <p:extLst>
      <p:ext uri="{BB962C8B-B14F-4D97-AF65-F5344CB8AC3E}">
        <p14:creationId xmlns:p14="http://schemas.microsoft.com/office/powerpoint/2010/main" val="9978797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1FC70-619B-87F0-194B-77882073A1FA}"/>
              </a:ext>
            </a:extLst>
          </p:cNvPr>
          <p:cNvSpPr>
            <a:spLocks noGrp="1"/>
          </p:cNvSpPr>
          <p:nvPr>
            <p:ph type="title"/>
          </p:nvPr>
        </p:nvSpPr>
        <p:spPr/>
        <p:txBody>
          <a:bodyPr/>
          <a:lstStyle/>
          <a:p>
            <a:r>
              <a:rPr lang="en" dirty="0">
                <a:solidFill>
                  <a:srgbClr val="FFFFFF"/>
                </a:solidFill>
              </a:rPr>
              <a:t>A Prayer of Blessing (Ron L.)</a:t>
            </a:r>
            <a:endParaRPr lang="en-US" dirty="0"/>
          </a:p>
        </p:txBody>
      </p:sp>
      <p:sp>
        <p:nvSpPr>
          <p:cNvPr id="3" name="Content Placeholder 2">
            <a:extLst>
              <a:ext uri="{FF2B5EF4-FFF2-40B4-BE49-F238E27FC236}">
                <a16:creationId xmlns:a16="http://schemas.microsoft.com/office/drawing/2014/main" id="{52086584-9772-CBDF-BF39-A7DF14BF9DB0}"/>
              </a:ext>
            </a:extLst>
          </p:cNvPr>
          <p:cNvSpPr>
            <a:spLocks noGrp="1"/>
          </p:cNvSpPr>
          <p:nvPr>
            <p:ph idx="1"/>
          </p:nvPr>
        </p:nvSpPr>
        <p:spPr/>
        <p:txBody>
          <a:bodyPr/>
          <a:lstStyle/>
          <a:p>
            <a:pPr marL="0" lvl="0" indent="0" algn="l" rtl="0">
              <a:spcBef>
                <a:spcPts val="1200"/>
              </a:spcBef>
              <a:spcAft>
                <a:spcPts val="0"/>
              </a:spcAft>
              <a:buNone/>
            </a:pPr>
            <a:r>
              <a:rPr lang="en-US" sz="2800" dirty="0">
                <a:solidFill>
                  <a:srgbClr val="FFFFFF"/>
                </a:solidFill>
              </a:rPr>
              <a:t>Giving God, bless all whom you have gathered in this time and space. May we be aware of your presence and of each other at every meal and in all our sharing.</a:t>
            </a:r>
          </a:p>
          <a:p>
            <a:pPr marL="0" lvl="0" indent="0" algn="l" rtl="0">
              <a:spcBef>
                <a:spcPts val="1200"/>
              </a:spcBef>
              <a:spcAft>
                <a:spcPts val="1200"/>
              </a:spcAft>
              <a:buNone/>
            </a:pPr>
            <a:r>
              <a:rPr lang="en-US" sz="2800" b="1" dirty="0">
                <a:solidFill>
                  <a:srgbClr val="FFFFFF"/>
                </a:solidFill>
              </a:rPr>
              <a:t>All: Amen.</a:t>
            </a:r>
          </a:p>
          <a:p>
            <a:endParaRPr lang="en-US" dirty="0"/>
          </a:p>
        </p:txBody>
      </p:sp>
    </p:spTree>
    <p:extLst>
      <p:ext uri="{BB962C8B-B14F-4D97-AF65-F5344CB8AC3E}">
        <p14:creationId xmlns:p14="http://schemas.microsoft.com/office/powerpoint/2010/main" val="622459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091C24-99E9-5756-2438-32B3A8C35558}"/>
              </a:ext>
            </a:extLst>
          </p:cNvPr>
          <p:cNvSpPr>
            <a:spLocks noGrp="1"/>
          </p:cNvSpPr>
          <p:nvPr>
            <p:ph idx="1"/>
          </p:nvPr>
        </p:nvSpPr>
        <p:spPr/>
        <p:txBody>
          <a:bodyPr>
            <a:normAutofit/>
          </a:bodyPr>
          <a:lstStyle/>
          <a:p>
            <a:pPr marL="0" lvl="0" indent="0" algn="l" rtl="0">
              <a:spcBef>
                <a:spcPts val="0"/>
              </a:spcBef>
              <a:spcAft>
                <a:spcPts val="0"/>
              </a:spcAft>
              <a:buNone/>
            </a:pPr>
            <a:r>
              <a:rPr lang="en-US" sz="2400" dirty="0"/>
              <a:t>Passing the Peace</a:t>
            </a:r>
          </a:p>
          <a:p>
            <a:pPr marL="0" lvl="0" indent="0" algn="l" rtl="0">
              <a:lnSpc>
                <a:spcPct val="115000"/>
              </a:lnSpc>
              <a:spcBef>
                <a:spcPts val="1200"/>
              </a:spcBef>
              <a:spcAft>
                <a:spcPts val="0"/>
              </a:spcAft>
              <a:buNone/>
            </a:pPr>
            <a:r>
              <a:rPr lang="en-US" sz="2400" b="0" dirty="0">
                <a:solidFill>
                  <a:srgbClr val="FFFFFF"/>
                </a:solidFill>
                <a:latin typeface="Lato"/>
                <a:ea typeface="Lato"/>
                <a:cs typeface="Lato"/>
                <a:sym typeface="Lato"/>
              </a:rPr>
              <a:t>Andrew, </a:t>
            </a:r>
            <a:r>
              <a:rPr lang="en-US" sz="2400" b="0" i="1" dirty="0">
                <a:solidFill>
                  <a:srgbClr val="FFFFFF"/>
                </a:solidFill>
                <a:latin typeface="Lato"/>
                <a:ea typeface="Lato"/>
                <a:cs typeface="Lato"/>
                <a:sym typeface="Lato"/>
              </a:rPr>
              <a:t>with hands clasped in a sign of reverence, bows towards the participants on the screen, offering the sign of peace </a:t>
            </a:r>
            <a:r>
              <a:rPr lang="en-US" sz="2400" b="0" dirty="0">
                <a:solidFill>
                  <a:srgbClr val="FFFFFF"/>
                </a:solidFill>
                <a:latin typeface="Lato"/>
                <a:ea typeface="Lato"/>
                <a:cs typeface="Lato"/>
                <a:sym typeface="Lato"/>
              </a:rPr>
              <a:t>“May Peace and All Good be with you” or “Pace e Bene”</a:t>
            </a:r>
          </a:p>
          <a:p>
            <a:pPr marL="0" lvl="0" indent="0" algn="l" rtl="0">
              <a:lnSpc>
                <a:spcPct val="115000"/>
              </a:lnSpc>
              <a:spcBef>
                <a:spcPts val="1200"/>
              </a:spcBef>
              <a:spcAft>
                <a:spcPts val="1200"/>
              </a:spcAft>
              <a:buNone/>
            </a:pPr>
            <a:r>
              <a:rPr lang="en-US" sz="2400" b="0" i="1" dirty="0">
                <a:solidFill>
                  <a:srgbClr val="FFFFFF"/>
                </a:solidFill>
                <a:latin typeface="Lato"/>
                <a:ea typeface="Lato"/>
                <a:cs typeface="Lato"/>
                <a:sym typeface="Lato"/>
              </a:rPr>
              <a:t>In response, participants, with hands clasped in a sign of reverence, bow towards those on the screen offering the same sign and statement of peace. </a:t>
            </a:r>
            <a:endParaRPr lang="en-US" sz="2400" dirty="0"/>
          </a:p>
        </p:txBody>
      </p:sp>
    </p:spTree>
    <p:extLst>
      <p:ext uri="{BB962C8B-B14F-4D97-AF65-F5344CB8AC3E}">
        <p14:creationId xmlns:p14="http://schemas.microsoft.com/office/powerpoint/2010/main" val="9853750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EB0F80-4CDC-493F-ED34-6085ECE292A0}"/>
              </a:ext>
            </a:extLst>
          </p:cNvPr>
          <p:cNvSpPr>
            <a:spLocks noGrp="1"/>
          </p:cNvSpPr>
          <p:nvPr>
            <p:ph idx="1"/>
          </p:nvPr>
        </p:nvSpPr>
        <p:spPr/>
        <p:txBody>
          <a:bodyPr/>
          <a:lstStyle/>
          <a:p>
            <a:pPr marL="0" lvl="0" indent="0" algn="l" rtl="0">
              <a:spcBef>
                <a:spcPts val="0"/>
              </a:spcBef>
              <a:spcAft>
                <a:spcPts val="0"/>
              </a:spcAft>
              <a:buNone/>
            </a:pPr>
            <a:r>
              <a:rPr lang="en-US" sz="2400" u="sng" dirty="0">
                <a:solidFill>
                  <a:schemeClr val="hlink"/>
                </a:solidFill>
                <a:hlinkClick r:id="rId2"/>
              </a:rPr>
              <a:t>Prayer for Peace</a:t>
            </a:r>
            <a:endParaRPr lang="en-US" sz="2400" dirty="0"/>
          </a:p>
          <a:p>
            <a:pPr marL="0" lvl="0" indent="0" algn="l" rtl="0">
              <a:spcBef>
                <a:spcPts val="0"/>
              </a:spcBef>
              <a:spcAft>
                <a:spcPts val="0"/>
              </a:spcAft>
              <a:buNone/>
            </a:pPr>
            <a:r>
              <a:rPr lang="en-US" sz="2400" b="0" i="1" dirty="0"/>
              <a:t>Brother E. Louis Canter, OEF</a:t>
            </a:r>
          </a:p>
          <a:p>
            <a:pPr marL="0" lvl="0" indent="0" algn="l" rtl="0">
              <a:spcBef>
                <a:spcPts val="0"/>
              </a:spcBef>
              <a:spcAft>
                <a:spcPts val="0"/>
              </a:spcAft>
              <a:buNone/>
            </a:pPr>
            <a:endParaRPr lang="en-US" sz="2400" b="0" dirty="0"/>
          </a:p>
          <a:p>
            <a:pPr marL="0" lvl="0" indent="0" algn="l" rtl="0">
              <a:spcBef>
                <a:spcPts val="0"/>
              </a:spcBef>
              <a:spcAft>
                <a:spcPts val="0"/>
              </a:spcAft>
              <a:buNone/>
            </a:pPr>
            <a:r>
              <a:rPr lang="en-US" sz="2400" b="0" dirty="0"/>
              <a:t>God, give us peace in our hearts, </a:t>
            </a:r>
          </a:p>
          <a:p>
            <a:pPr marL="0" lvl="0" indent="0" algn="l" rtl="0">
              <a:spcBef>
                <a:spcPts val="0"/>
              </a:spcBef>
              <a:spcAft>
                <a:spcPts val="0"/>
              </a:spcAft>
              <a:buNone/>
            </a:pPr>
            <a:r>
              <a:rPr lang="en-US" sz="2400" b="0" dirty="0"/>
              <a:t>in our families, in our church, </a:t>
            </a:r>
          </a:p>
          <a:p>
            <a:pPr marL="0" lvl="0" indent="0" algn="l" rtl="0">
              <a:spcBef>
                <a:spcPts val="0"/>
              </a:spcBef>
              <a:spcAft>
                <a:spcPts val="0"/>
              </a:spcAft>
              <a:buNone/>
            </a:pPr>
            <a:r>
              <a:rPr lang="en-US" sz="2400" b="0" dirty="0"/>
              <a:t>in our communities, in our world, this day.</a:t>
            </a:r>
          </a:p>
          <a:p>
            <a:pPr marL="0" lvl="0" indent="0" algn="l" rtl="0">
              <a:spcBef>
                <a:spcPts val="0"/>
              </a:spcBef>
              <a:spcAft>
                <a:spcPts val="0"/>
              </a:spcAft>
              <a:buNone/>
            </a:pPr>
            <a:endParaRPr lang="en-US" sz="2400" b="0" dirty="0"/>
          </a:p>
          <a:p>
            <a:pPr marL="0" lvl="0" indent="0" algn="l" rtl="0">
              <a:spcBef>
                <a:spcPts val="0"/>
              </a:spcBef>
              <a:spcAft>
                <a:spcPts val="0"/>
              </a:spcAft>
              <a:buNone/>
            </a:pPr>
            <a:r>
              <a:rPr lang="en-US" sz="2400" b="0" dirty="0"/>
              <a:t>Help me to be an instrument of peace today,</a:t>
            </a:r>
          </a:p>
          <a:p>
            <a:pPr marL="0" lvl="0" indent="0" algn="l" rtl="0">
              <a:spcBef>
                <a:spcPts val="0"/>
              </a:spcBef>
              <a:spcAft>
                <a:spcPts val="0"/>
              </a:spcAft>
              <a:buNone/>
            </a:pPr>
            <a:r>
              <a:rPr lang="en-US" sz="2400" b="0" dirty="0"/>
              <a:t>so that your love and mercy is understood and lived. Amen</a:t>
            </a:r>
            <a:r>
              <a:rPr lang="en-US" sz="1800" b="0" dirty="0"/>
              <a:t>.</a:t>
            </a:r>
            <a:endParaRPr lang="en-US" dirty="0"/>
          </a:p>
        </p:txBody>
      </p:sp>
    </p:spTree>
    <p:extLst>
      <p:ext uri="{BB962C8B-B14F-4D97-AF65-F5344CB8AC3E}">
        <p14:creationId xmlns:p14="http://schemas.microsoft.com/office/powerpoint/2010/main" val="3700661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14896" y="2815389"/>
            <a:ext cx="10976051" cy="3922295"/>
          </a:xfrm>
        </p:spPr>
        <p:txBody>
          <a:bodyPr>
            <a:normAutofit/>
          </a:bodyPr>
          <a:lstStyle/>
          <a:p>
            <a:pPr>
              <a:spcAft>
                <a:spcPts val="1200"/>
              </a:spcAft>
              <a:buFont typeface="Wingdings" panose="05000000000000000000" pitchFamily="2" charset="2"/>
              <a:buChar char="§"/>
            </a:pPr>
            <a:r>
              <a:rPr lang="en-US" sz="2800" dirty="0"/>
              <a:t>Secular Franciscan Order [Roman Catholic] (OFS)</a:t>
            </a:r>
          </a:p>
          <a:p>
            <a:pPr>
              <a:spcAft>
                <a:spcPts val="1200"/>
              </a:spcAft>
              <a:buFont typeface="Wingdings" panose="05000000000000000000" pitchFamily="2" charset="2"/>
              <a:buChar char="§"/>
            </a:pPr>
            <a:r>
              <a:rPr lang="en-US" sz="2800" dirty="0"/>
              <a:t>Order of Ecumenical Franciscans (OEF)</a:t>
            </a:r>
          </a:p>
          <a:p>
            <a:pPr>
              <a:spcAft>
                <a:spcPts val="1200"/>
              </a:spcAft>
              <a:buFont typeface="Wingdings" panose="05000000000000000000" pitchFamily="2" charset="2"/>
              <a:buChar char="§"/>
            </a:pPr>
            <a:r>
              <a:rPr lang="en-US" sz="2800" dirty="0"/>
              <a:t>Third Order, Society of St. Francis [Episcopal/Anglican] (TSSF)</a:t>
            </a:r>
          </a:p>
          <a:p>
            <a:pPr>
              <a:spcAft>
                <a:spcPts val="1200"/>
              </a:spcAft>
              <a:buFont typeface="Wingdings" panose="05000000000000000000" pitchFamily="2" charset="2"/>
              <a:buChar char="§"/>
            </a:pPr>
            <a:r>
              <a:rPr lang="en-US" sz="2800" dirty="0"/>
              <a:t>Order of Lutheran Franciscans [ELCA] (OLF)</a:t>
            </a:r>
            <a:endParaRPr lang="en-US" sz="1400" dirty="0"/>
          </a:p>
        </p:txBody>
      </p:sp>
      <p:pic>
        <p:nvPicPr>
          <p:cNvPr id="4" name="Picture 3" descr="trees.jpg"/>
          <p:cNvPicPr>
            <a:picLocks noChangeAspect="1"/>
          </p:cNvPicPr>
          <p:nvPr/>
        </p:nvPicPr>
        <p:blipFill>
          <a:blip r:embed="rId2"/>
          <a:srcRect t="5992" b="69907"/>
          <a:stretch>
            <a:fillRect/>
          </a:stretch>
        </p:blipFill>
        <p:spPr>
          <a:xfrm>
            <a:off x="1517713" y="0"/>
            <a:ext cx="9859391" cy="2815389"/>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DEC55-B5E4-4522-C5B3-5FE51776BEA0}"/>
              </a:ext>
            </a:extLst>
          </p:cNvPr>
          <p:cNvSpPr>
            <a:spLocks noGrp="1"/>
          </p:cNvSpPr>
          <p:nvPr>
            <p:ph type="title"/>
          </p:nvPr>
        </p:nvSpPr>
        <p:spPr/>
        <p:txBody>
          <a:bodyPr/>
          <a:lstStyle/>
          <a:p>
            <a:r>
              <a:rPr lang="en" dirty="0">
                <a:solidFill>
                  <a:srgbClr val="FFFFFF"/>
                </a:solidFill>
              </a:rPr>
              <a:t>Dismissal (Ron N.)</a:t>
            </a:r>
            <a:endParaRPr lang="en-US" dirty="0"/>
          </a:p>
        </p:txBody>
      </p:sp>
      <p:sp>
        <p:nvSpPr>
          <p:cNvPr id="3" name="Content Placeholder 2">
            <a:extLst>
              <a:ext uri="{FF2B5EF4-FFF2-40B4-BE49-F238E27FC236}">
                <a16:creationId xmlns:a16="http://schemas.microsoft.com/office/drawing/2014/main" id="{E8F6095B-ABE6-77C8-8CEA-C4B5CAD48B4A}"/>
              </a:ext>
            </a:extLst>
          </p:cNvPr>
          <p:cNvSpPr>
            <a:spLocks noGrp="1"/>
          </p:cNvSpPr>
          <p:nvPr>
            <p:ph idx="1"/>
          </p:nvPr>
        </p:nvSpPr>
        <p:spPr/>
        <p:txBody>
          <a:bodyPr/>
          <a:lstStyle/>
          <a:p>
            <a:pPr marL="0" lvl="0" indent="0" algn="l" rtl="0">
              <a:spcBef>
                <a:spcPts val="1200"/>
              </a:spcBef>
              <a:spcAft>
                <a:spcPts val="0"/>
              </a:spcAft>
              <a:buNone/>
            </a:pPr>
            <a:r>
              <a:rPr lang="en-US" sz="2800" dirty="0">
                <a:solidFill>
                  <a:srgbClr val="FFFFFF"/>
                </a:solidFill>
              </a:rPr>
              <a:t>Let us go forth with the love of Christ!</a:t>
            </a:r>
          </a:p>
          <a:p>
            <a:pPr marL="0" lvl="0" indent="0" algn="l" rtl="0">
              <a:spcBef>
                <a:spcPts val="1200"/>
              </a:spcBef>
              <a:spcAft>
                <a:spcPts val="1200"/>
              </a:spcAft>
              <a:buNone/>
            </a:pPr>
            <a:r>
              <a:rPr lang="en-US" sz="2800" b="1" dirty="0">
                <a:solidFill>
                  <a:srgbClr val="FFFFFF"/>
                </a:solidFill>
              </a:rPr>
              <a:t>All: Thanks be to God!</a:t>
            </a:r>
          </a:p>
          <a:p>
            <a:endParaRPr lang="en-US" dirty="0"/>
          </a:p>
        </p:txBody>
      </p:sp>
    </p:spTree>
    <p:extLst>
      <p:ext uri="{BB962C8B-B14F-4D97-AF65-F5344CB8AC3E}">
        <p14:creationId xmlns:p14="http://schemas.microsoft.com/office/powerpoint/2010/main" val="3961104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48249B-A733-F5B5-7FC3-2F1C8F8703F9}"/>
              </a:ext>
            </a:extLst>
          </p:cNvPr>
          <p:cNvSpPr>
            <a:spLocks noGrp="1"/>
          </p:cNvSpPr>
          <p:nvPr>
            <p:ph type="title"/>
          </p:nvPr>
        </p:nvSpPr>
        <p:spPr/>
        <p:txBody>
          <a:bodyPr/>
          <a:lstStyle/>
          <a:p>
            <a:r>
              <a:rPr lang="en-US" dirty="0"/>
              <a:t>The Franciscan Charism</a:t>
            </a:r>
          </a:p>
        </p:txBody>
      </p:sp>
      <p:sp>
        <p:nvSpPr>
          <p:cNvPr id="5" name="Text Placeholder 4">
            <a:extLst>
              <a:ext uri="{FF2B5EF4-FFF2-40B4-BE49-F238E27FC236}">
                <a16:creationId xmlns:a16="http://schemas.microsoft.com/office/drawing/2014/main" id="{A3AA675C-5C48-A265-D500-20E84054A6DE}"/>
              </a:ext>
            </a:extLst>
          </p:cNvPr>
          <p:cNvSpPr>
            <a:spLocks noGrp="1"/>
          </p:cNvSpPr>
          <p:nvPr>
            <p:ph type="body" idx="1"/>
          </p:nvPr>
        </p:nvSpPr>
        <p:spPr>
          <a:xfrm>
            <a:off x="810000" y="5281201"/>
            <a:ext cx="10561418" cy="1306706"/>
          </a:xfrm>
        </p:spPr>
        <p:txBody>
          <a:bodyPr/>
          <a:lstStyle/>
          <a:p>
            <a:r>
              <a:rPr lang="en-US" sz="3600" dirty="0"/>
              <a:t>Andrew Chavanak, n/OLF (adapted from a presentation by Beverly Hosea, TSSF)</a:t>
            </a:r>
          </a:p>
        </p:txBody>
      </p:sp>
      <p:pic>
        <p:nvPicPr>
          <p:cNvPr id="6" name="Content Placeholder 3" descr="Giotto - Francis Preaching to the Birds.jpg">
            <a:extLst>
              <a:ext uri="{FF2B5EF4-FFF2-40B4-BE49-F238E27FC236}">
                <a16:creationId xmlns:a16="http://schemas.microsoft.com/office/drawing/2014/main" id="{E09A5D68-EAF6-BD97-FE1B-26F83FBDB941}"/>
              </a:ext>
            </a:extLst>
          </p:cNvPr>
          <p:cNvPicPr>
            <a:picLocks noChangeAspect="1"/>
          </p:cNvPicPr>
          <p:nvPr/>
        </p:nvPicPr>
        <p:blipFill>
          <a:blip r:embed="rId2"/>
          <a:srcRect l="-18801" r="-18801"/>
          <a:stretch>
            <a:fillRect/>
          </a:stretch>
        </p:blipFill>
        <p:spPr>
          <a:xfrm>
            <a:off x="-1416488" y="30396"/>
            <a:ext cx="10554574" cy="3636511"/>
          </a:xfrm>
          <a:prstGeom prst="rect">
            <a:avLst/>
          </a:prstGeom>
          <a:effectLst>
            <a:outerShdw blurRad="50800" dir="14400000">
              <a:srgbClr val="000000">
                <a:alpha val="40000"/>
              </a:srgbClr>
            </a:outerShdw>
          </a:effectLst>
        </p:spPr>
      </p:pic>
    </p:spTree>
    <p:extLst>
      <p:ext uri="{BB962C8B-B14F-4D97-AF65-F5344CB8AC3E}">
        <p14:creationId xmlns:p14="http://schemas.microsoft.com/office/powerpoint/2010/main" val="1730933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53A0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a:t>The 3 Notes </a:t>
            </a:r>
            <a:br>
              <a:rPr lang="en-US" dirty="0"/>
            </a:br>
            <a:r>
              <a:rPr lang="en-US" dirty="0"/>
              <a:t>of the Order</a:t>
            </a:r>
          </a:p>
        </p:txBody>
      </p:sp>
      <p:sp>
        <p:nvSpPr>
          <p:cNvPr id="3" name="Content Placeholder 2"/>
          <p:cNvSpPr>
            <a:spLocks noGrp="1"/>
          </p:cNvSpPr>
          <p:nvPr>
            <p:ph idx="1"/>
          </p:nvPr>
        </p:nvSpPr>
        <p:spPr/>
        <p:txBody>
          <a:bodyPr>
            <a:normAutofit lnSpcReduction="10000"/>
          </a:bodyPr>
          <a:lstStyle/>
          <a:p>
            <a:endParaRPr lang="en-US" dirty="0"/>
          </a:p>
          <a:p>
            <a:endParaRPr lang="en-US" dirty="0"/>
          </a:p>
          <a:p>
            <a:pPr lvl="5">
              <a:spcAft>
                <a:spcPts val="1200"/>
              </a:spcAft>
              <a:buFont typeface="Wingdings" panose="05000000000000000000" pitchFamily="2" charset="2"/>
              <a:buChar char="§"/>
            </a:pPr>
            <a:r>
              <a:rPr lang="en-US" sz="4400" dirty="0"/>
              <a:t>Humility		</a:t>
            </a:r>
          </a:p>
          <a:p>
            <a:pPr lvl="5">
              <a:spcAft>
                <a:spcPts val="1200"/>
              </a:spcAft>
              <a:buFont typeface="Wingdings" panose="05000000000000000000" pitchFamily="2" charset="2"/>
              <a:buChar char="§"/>
            </a:pPr>
            <a:r>
              <a:rPr lang="en-US" sz="4400" dirty="0"/>
              <a:t>Love</a:t>
            </a:r>
          </a:p>
          <a:p>
            <a:pPr lvl="5">
              <a:spcAft>
                <a:spcPts val="1200"/>
              </a:spcAft>
              <a:buFont typeface="Wingdings" panose="05000000000000000000" pitchFamily="2" charset="2"/>
              <a:buChar char="§"/>
            </a:pPr>
            <a:r>
              <a:rPr lang="en-US" sz="4400" dirty="0"/>
              <a:t>Joy</a:t>
            </a:r>
          </a:p>
          <a:p>
            <a:pPr lvl="2">
              <a:buNone/>
            </a:pPr>
            <a:endParaRPr lang="en-US" dirty="0"/>
          </a:p>
        </p:txBody>
      </p:sp>
      <p:pic>
        <p:nvPicPr>
          <p:cNvPr id="4" name="Picture 3" descr="logo.gif"/>
          <p:cNvPicPr>
            <a:picLocks noChangeAspect="1"/>
          </p:cNvPicPr>
          <p:nvPr/>
        </p:nvPicPr>
        <p:blipFill>
          <a:blip r:embed="rId2"/>
          <a:stretch>
            <a:fillRect/>
          </a:stretch>
        </p:blipFill>
        <p:spPr>
          <a:xfrm>
            <a:off x="1981200" y="274638"/>
            <a:ext cx="3965608" cy="182880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209</TotalTime>
  <Words>2216</Words>
  <Application>Microsoft Office PowerPoint</Application>
  <PresentationFormat>Widescreen</PresentationFormat>
  <Paragraphs>213</Paragraphs>
  <Slides>70</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Arial</vt:lpstr>
      <vt:lpstr>Calibri</vt:lpstr>
      <vt:lpstr>Century Gothic</vt:lpstr>
      <vt:lpstr>Lato</vt:lpstr>
      <vt:lpstr>Wingdings</vt:lpstr>
      <vt:lpstr>Wingdings 2</vt:lpstr>
      <vt:lpstr>Quotable</vt:lpstr>
      <vt:lpstr>The Franciscan Charism</vt:lpstr>
      <vt:lpstr>Welcome</vt:lpstr>
      <vt:lpstr>A Brief History of the Joint Committee</vt:lpstr>
      <vt:lpstr>Mission Statement</vt:lpstr>
      <vt:lpstr>The Elements of Franciscan Unity</vt:lpstr>
      <vt:lpstr>Charism – Elements of Franciscan Unity</vt:lpstr>
      <vt:lpstr>PowerPoint Presentation</vt:lpstr>
      <vt:lpstr>The Franciscan Charism</vt:lpstr>
      <vt:lpstr>The 3 Notes  of the Order</vt:lpstr>
      <vt:lpstr>Humility, Love, and Joy</vt:lpstr>
      <vt:lpstr>Poverty</vt:lpstr>
      <vt:lpstr>Poverty</vt:lpstr>
      <vt:lpstr>Poverty </vt:lpstr>
      <vt:lpstr>Humility</vt:lpstr>
      <vt:lpstr>Humility : : : : : : : : : : : : : : : Poverty</vt:lpstr>
      <vt:lpstr>Worms</vt:lpstr>
      <vt:lpstr>Joy</vt:lpstr>
      <vt:lpstr>Love</vt:lpstr>
      <vt:lpstr>Bearing Witness  for the Sake of Creation</vt:lpstr>
      <vt:lpstr>Following in the Footsteps of Francis and Clare</vt:lpstr>
      <vt:lpstr>Characteristics of the Franciscan Life</vt:lpstr>
      <vt:lpstr>Eucharistic Spirituality (Self-Emptying Kenosis)</vt:lpstr>
      <vt:lpstr>Fraternal Communion &amp; Mutual Equality</vt:lpstr>
      <vt:lpstr>Simplicity</vt:lpstr>
      <vt:lpstr>Love of Poverty</vt:lpstr>
      <vt:lpstr>Humility</vt:lpstr>
      <vt:lpstr>Seeking to Serve the Lord –  A Sense of “Minority”</vt:lpstr>
      <vt:lpstr>Abandonment to God, Obedience to the Church</vt:lpstr>
      <vt:lpstr>The Charism of St Francis as Expressed by the Order of Ecumenical Franciscans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for Breakout Groups</vt:lpstr>
      <vt:lpstr>Agape Feast Liturgy</vt:lpstr>
      <vt:lpstr>A Note on the Liturgy</vt:lpstr>
      <vt:lpstr>Welcome</vt:lpstr>
      <vt:lpstr>Call to the Feast</vt:lpstr>
      <vt:lpstr>Call to the Feast (continued)</vt:lpstr>
      <vt:lpstr>Call to the Feast (continued)</vt:lpstr>
      <vt:lpstr>Call to the Feast (continued)</vt:lpstr>
      <vt:lpstr>Psalm 116:12-19 (Marie)</vt:lpstr>
      <vt:lpstr>Psalm 116:12-19 (Continued)</vt:lpstr>
      <vt:lpstr>PowerPoint Presentation</vt:lpstr>
      <vt:lpstr>Introduction to Prayer of Adoration (Andrew)</vt:lpstr>
      <vt:lpstr>Prayer of Adoration (Ron N.)</vt:lpstr>
      <vt:lpstr>Prayer of Adoration (continued)</vt:lpstr>
      <vt:lpstr>Prayer of Adoration (continued)</vt:lpstr>
      <vt:lpstr>Mark 9:50 (Marie)</vt:lpstr>
      <vt:lpstr>PowerPoint Presentation</vt:lpstr>
      <vt:lpstr>Prayer of Confession</vt:lpstr>
      <vt:lpstr>Prayer of Confession</vt:lpstr>
      <vt:lpstr>PowerPoint Presentation</vt:lpstr>
      <vt:lpstr>Giving Thanks for Our Time Together</vt:lpstr>
      <vt:lpstr>Psalm 34:8 (Marie)</vt:lpstr>
      <vt:lpstr>PowerPoint Presentation</vt:lpstr>
      <vt:lpstr>PowerPoint Presentation</vt:lpstr>
      <vt:lpstr>PowerPoint Presentation</vt:lpstr>
      <vt:lpstr>Prayer of Thanksgiving (Andrew)</vt:lpstr>
      <vt:lpstr>Prayer of Thanksgiving (Andrew)</vt:lpstr>
      <vt:lpstr>The Lord’s Prayer</vt:lpstr>
      <vt:lpstr>A Prayer of Blessing (Ron L.)</vt:lpstr>
      <vt:lpstr>PowerPoint Presentation</vt:lpstr>
      <vt:lpstr>PowerPoint Presentation</vt:lpstr>
      <vt:lpstr>Dismissal (Ron 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Franciscan Charism</dc:title>
  <dc:creator>Andrew Chavanak</dc:creator>
  <cp:lastModifiedBy>Marie Bianca</cp:lastModifiedBy>
  <cp:revision>2</cp:revision>
  <dcterms:created xsi:type="dcterms:W3CDTF">2023-04-14T17:04:15Z</dcterms:created>
  <dcterms:modified xsi:type="dcterms:W3CDTF">2023-04-27T15:20:17Z</dcterms:modified>
</cp:coreProperties>
</file>